
<file path=[Content_Types].xml><?xml version="1.0" encoding="utf-8"?>
<Types xmlns="http://schemas.openxmlformats.org/package/2006/content-types">
  <Default Extension="png" ContentType="image/png"/>
  <Default Extension="tiff" ContentType="image/tiff"/>
  <Default Extension="jpeg" ContentType="image/jpe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30" r:id="rId3"/>
    <p:sldId id="287" r:id="rId4"/>
    <p:sldId id="357" r:id="rId6"/>
    <p:sldId id="335" r:id="rId7"/>
    <p:sldId id="289" r:id="rId8"/>
    <p:sldId id="292" r:id="rId9"/>
    <p:sldId id="290" r:id="rId10"/>
    <p:sldId id="291" r:id="rId11"/>
    <p:sldId id="337" r:id="rId12"/>
    <p:sldId id="293"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31"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2" r:id="rId43"/>
    <p:sldId id="273" r:id="rId44"/>
    <p:sldId id="274" r:id="rId45"/>
    <p:sldId id="275" r:id="rId46"/>
    <p:sldId id="276" r:id="rId47"/>
    <p:sldId id="277" r:id="rId48"/>
    <p:sldId id="278" r:id="rId49"/>
    <p:sldId id="279" r:id="rId50"/>
    <p:sldId id="354" r:id="rId51"/>
    <p:sldId id="355" r:id="rId52"/>
    <p:sldId id="356" r:id="rId53"/>
  </p:sldIdLst>
  <p:sldSz cx="9144000" cy="5143500" type="screen16x9"/>
  <p:notesSz cx="9144000" cy="51435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4" d="100"/>
          <a:sy n="144" d="100"/>
        </p:scale>
        <p:origin x="654" y="114"/>
      </p:cViewPr>
      <p:guideLst>
        <p:guide orient="horz" pos="2873"/>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junxuan.lpp\Downloads\Alltab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[Alltables.xlsx]Sheet1!$B$2</c:f>
              <c:strCache>
                <c:ptCount val="1"/>
                <c:pt idx="0">
                  <c:v>交易总额</c:v>
                </c:pt>
              </c:strCache>
            </c:strRef>
          </c:tx>
          <c:spPr>
            <a:solidFill>
              <a:schemeClr val="bg1">
                <a:lumMod val="65000"/>
              </a:schemeClr>
            </a:solidFill>
            <a:ln>
              <a:noFill/>
            </a:ln>
            <a:effectLst/>
          </c:spPr>
          <c:invertIfNegative val="0"/>
          <c:dLbls>
            <c:delete val="1"/>
          </c:dLbls>
          <c:cat>
            <c:strRef>
              <c:f>[Alltables.xlsx]Sheet1!$A$3:$A$8</c:f>
              <c:strCache>
                <c:ptCount val="6"/>
                <c:pt idx="0">
                  <c:v>机械</c:v>
                </c:pt>
                <c:pt idx="1">
                  <c:v>家居用品</c:v>
                </c:pt>
                <c:pt idx="2">
                  <c:v>消费电子</c:v>
                </c:pt>
                <c:pt idx="3">
                  <c:v>美容个护</c:v>
                </c:pt>
                <c:pt idx="4">
                  <c:v>包装印刷</c:v>
                </c:pt>
                <c:pt idx="5">
                  <c:v>医药保健</c:v>
                </c:pt>
              </c:strCache>
            </c:strRef>
          </c:cat>
          <c:val>
            <c:numRef>
              <c:f>[Alltables.xlsx]Sheet1!$B$3:$B$8</c:f>
              <c:numCache>
                <c:formatCode>0%</c:formatCode>
                <c:ptCount val="6"/>
                <c:pt idx="0">
                  <c:v>0.51</c:v>
                </c:pt>
                <c:pt idx="1">
                  <c:v>1.15</c:v>
                </c:pt>
                <c:pt idx="2">
                  <c:v>0.92</c:v>
                </c:pt>
                <c:pt idx="3">
                  <c:v>1.44</c:v>
                </c:pt>
                <c:pt idx="4">
                  <c:v>0.93</c:v>
                </c:pt>
                <c:pt idx="5">
                  <c:v>3.04</c:v>
                </c:pt>
              </c:numCache>
            </c:numRef>
          </c:val>
        </c:ser>
        <c:ser>
          <c:idx val="1"/>
          <c:order val="1"/>
          <c:tx>
            <c:strRef>
              <c:f>[Alltables.xlsx]Sheet1!$C$2</c:f>
              <c:strCache>
                <c:ptCount val="1"/>
                <c:pt idx="0">
                  <c:v>动销卖家数</c:v>
                </c:pt>
              </c:strCache>
            </c:strRef>
          </c:tx>
          <c:spPr>
            <a:solidFill>
              <a:schemeClr val="tx1">
                <a:lumMod val="65000"/>
                <a:lumOff val="35000"/>
              </a:schemeClr>
            </a:solidFill>
            <a:ln>
              <a:noFill/>
            </a:ln>
            <a:effectLst/>
          </c:spPr>
          <c:invertIfNegative val="0"/>
          <c:dLbls>
            <c:delete val="1"/>
          </c:dLbls>
          <c:cat>
            <c:strRef>
              <c:f>[Alltables.xlsx]Sheet1!$A$3:$A$8</c:f>
              <c:strCache>
                <c:ptCount val="6"/>
                <c:pt idx="0">
                  <c:v>机械</c:v>
                </c:pt>
                <c:pt idx="1">
                  <c:v>家居用品</c:v>
                </c:pt>
                <c:pt idx="2">
                  <c:v>消费电子</c:v>
                </c:pt>
                <c:pt idx="3">
                  <c:v>美容个护</c:v>
                </c:pt>
                <c:pt idx="4">
                  <c:v>包装印刷</c:v>
                </c:pt>
                <c:pt idx="5">
                  <c:v>医药保健</c:v>
                </c:pt>
              </c:strCache>
            </c:strRef>
          </c:cat>
          <c:val>
            <c:numRef>
              <c:f>[Alltables.xlsx]Sheet1!$C$3:$C$8</c:f>
              <c:numCache>
                <c:formatCode>0%</c:formatCode>
                <c:ptCount val="6"/>
                <c:pt idx="0">
                  <c:v>0.32</c:v>
                </c:pt>
                <c:pt idx="1">
                  <c:v>0.36</c:v>
                </c:pt>
                <c:pt idx="2">
                  <c:v>0.29</c:v>
                </c:pt>
                <c:pt idx="3">
                  <c:v>0.61</c:v>
                </c:pt>
                <c:pt idx="4">
                  <c:v>0.36</c:v>
                </c:pt>
                <c:pt idx="5">
                  <c:v>0.88</c:v>
                </c:pt>
              </c:numCache>
            </c:numRef>
          </c:val>
        </c:ser>
        <c:ser>
          <c:idx val="2"/>
          <c:order val="2"/>
          <c:tx>
            <c:strRef>
              <c:f>[Alltables.xlsx]Sheet1!$D$2</c:f>
              <c:strCache>
                <c:ptCount val="1"/>
                <c:pt idx="0">
                  <c:v>支付买家数</c:v>
                </c:pt>
              </c:strCache>
            </c:strRef>
          </c:tx>
          <c:spPr>
            <a:solidFill>
              <a:schemeClr val="accent6">
                <a:lumMod val="75000"/>
              </a:schemeClr>
            </a:solidFill>
            <a:ln>
              <a:noFill/>
            </a:ln>
            <a:effectLst/>
          </c:spPr>
          <c:invertIfNegative val="0"/>
          <c:dLbls>
            <c:delete val="1"/>
          </c:dLbls>
          <c:cat>
            <c:strRef>
              <c:f>[Alltables.xlsx]Sheet1!$A$3:$A$8</c:f>
              <c:strCache>
                <c:ptCount val="6"/>
                <c:pt idx="0">
                  <c:v>机械</c:v>
                </c:pt>
                <c:pt idx="1">
                  <c:v>家居用品</c:v>
                </c:pt>
                <c:pt idx="2">
                  <c:v>消费电子</c:v>
                </c:pt>
                <c:pt idx="3">
                  <c:v>美容个护</c:v>
                </c:pt>
                <c:pt idx="4">
                  <c:v>包装印刷</c:v>
                </c:pt>
                <c:pt idx="5">
                  <c:v>医药保健</c:v>
                </c:pt>
              </c:strCache>
            </c:strRef>
          </c:cat>
          <c:val>
            <c:numRef>
              <c:f>[Alltables.xlsx]Sheet1!$D$3:$D$8</c:f>
              <c:numCache>
                <c:formatCode>0%</c:formatCode>
                <c:ptCount val="6"/>
                <c:pt idx="0">
                  <c:v>0.37</c:v>
                </c:pt>
                <c:pt idx="1">
                  <c:v>0.29</c:v>
                </c:pt>
                <c:pt idx="2">
                  <c:v>0.34</c:v>
                </c:pt>
                <c:pt idx="3">
                  <c:v>0.55</c:v>
                </c:pt>
                <c:pt idx="4">
                  <c:v>0.47</c:v>
                </c:pt>
                <c:pt idx="5">
                  <c:v>1.1</c:v>
                </c:pt>
              </c:numCache>
            </c:numRef>
          </c:val>
        </c:ser>
        <c:dLbls>
          <c:showLegendKey val="0"/>
          <c:showVal val="0"/>
          <c:showCatName val="0"/>
          <c:showSerName val="0"/>
          <c:showPercent val="0"/>
          <c:showBubbleSize val="0"/>
        </c:dLbls>
        <c:gapWidth val="219"/>
        <c:overlap val="-27"/>
        <c:axId val="426759248"/>
        <c:axId val="342896816"/>
      </c:barChart>
      <c:catAx>
        <c:axId val="426759248"/>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42896816"/>
        <c:crosses val="autoZero"/>
        <c:auto val="1"/>
        <c:lblAlgn val="ctr"/>
        <c:lblOffset val="100"/>
        <c:noMultiLvlLbl val="0"/>
      </c:catAx>
      <c:valAx>
        <c:axId val="342896816"/>
        <c:scaling>
          <c:orientation val="minMax"/>
        </c:scaling>
        <c:delete val="1"/>
        <c:axPos val="l"/>
        <c:numFmt formatCode="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26759248"/>
        <c:crosses val="autoZero"/>
        <c:crossBetween val="between"/>
      </c:valAx>
      <c:spPr>
        <a:noFill/>
        <a:ln w="25400">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4196213A-8EC7-4C7F-BCD6-C7FBD9E34CC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D8CFF2E7-A7E8-465E-85D3-BD243DC3F2E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中国</a:t>
            </a:r>
            <a:r>
              <a:rPr lang="en-US" altLang="zh-CN" dirty="0" smtClean="0"/>
              <a:t>14</a:t>
            </a:r>
            <a:r>
              <a:rPr lang="zh-CN" altLang="en-US" dirty="0" smtClean="0"/>
              <a:t>亿人口的市场</a:t>
            </a:r>
            <a:r>
              <a:rPr lang="en-US" altLang="zh-CN" dirty="0" smtClean="0"/>
              <a:t>VS</a:t>
            </a:r>
            <a:r>
              <a:rPr lang="zh-CN" altLang="en-US" dirty="0" smtClean="0"/>
              <a:t>海外</a:t>
            </a:r>
            <a:r>
              <a:rPr lang="en-US" altLang="zh-CN" dirty="0" smtClean="0"/>
              <a:t>61</a:t>
            </a:r>
            <a:r>
              <a:rPr lang="zh-CN" altLang="en-US" dirty="0" smtClean="0"/>
              <a:t>亿人口市场。过去</a:t>
            </a:r>
            <a:r>
              <a:rPr lang="en-US" altLang="zh-CN" dirty="0" smtClean="0"/>
              <a:t>40</a:t>
            </a:r>
            <a:r>
              <a:rPr lang="zh-CN" altLang="en-US" dirty="0" smtClean="0"/>
              <a:t>年，外贸出口增长</a:t>
            </a:r>
            <a:r>
              <a:rPr lang="en-US" altLang="zh-CN" dirty="0" smtClean="0"/>
              <a:t>977</a:t>
            </a:r>
            <a:r>
              <a:rPr lang="zh-CN" altLang="en-US" dirty="0" smtClean="0"/>
              <a:t>倍，增长在，您的企业增长多少？</a:t>
            </a:r>
            <a:endParaRPr lang="zh-CN" altLang="en-US" dirty="0"/>
          </a:p>
        </p:txBody>
      </p:sp>
      <p:sp>
        <p:nvSpPr>
          <p:cNvPr id="4" name="灯片编号占位符 3"/>
          <p:cNvSpPr>
            <a:spLocks noGrp="1"/>
          </p:cNvSpPr>
          <p:nvPr>
            <p:ph type="sldNum" sz="quarter" idx="10"/>
          </p:nvPr>
        </p:nvSpPr>
        <p:spPr/>
        <p:txBody>
          <a:bodyPr/>
          <a:lstStyle/>
          <a:p>
            <a:fld id="{582D2F79-2D96-47C5-B3F3-38A167E7C2E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幻灯片图像占位符 1"/>
          <p:cNvSpPr>
            <a:spLocks noGrp="1" noRot="1" noChangeAspect="1" noTextEdit="1"/>
          </p:cNvSpPr>
          <p:nvPr>
            <p:ph type="sldImg"/>
          </p:nvPr>
        </p:nvSpPr>
        <p:spPr>
          <a:xfrm>
            <a:off x="381000" y="685800"/>
            <a:ext cx="6096000" cy="3429000"/>
          </a:xfrm>
        </p:spPr>
      </p:sp>
      <p:sp>
        <p:nvSpPr>
          <p:cNvPr id="49155" name="文本占位符 2"/>
          <p:cNvSpPr>
            <a:spLocks noGrp="1"/>
          </p:cNvSpPr>
          <p:nvPr>
            <p:ph type="body" idx="1"/>
          </p:nvPr>
        </p:nvSpPr>
        <p:spPr/>
        <p:txBody>
          <a:bodyPr vert="horz" wrap="square" lIns="91440" tIns="45720" rIns="91440" bIns="45720" anchor="t"/>
          <a:p>
            <a:pPr lvl="0" eaLnBrk="1" hangingPunct="1">
              <a:spcBef>
                <a:spcPct val="0"/>
              </a:spcBef>
            </a:pPr>
            <a:endParaRPr lang="zh-CN" altLang="en-US" dirty="0">
              <a:solidFill>
                <a:srgbClr val="000000"/>
              </a:solidFill>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中国</a:t>
            </a:r>
            <a:r>
              <a:rPr lang="en-US" altLang="zh-CN" dirty="0" smtClean="0"/>
              <a:t>14</a:t>
            </a:r>
            <a:r>
              <a:rPr lang="zh-CN" altLang="en-US" dirty="0" smtClean="0"/>
              <a:t>亿人口的市场</a:t>
            </a:r>
            <a:r>
              <a:rPr lang="en-US" altLang="zh-CN" dirty="0" smtClean="0"/>
              <a:t>VS</a:t>
            </a:r>
            <a:r>
              <a:rPr lang="zh-CN" altLang="en-US" dirty="0" smtClean="0"/>
              <a:t>海外</a:t>
            </a:r>
            <a:r>
              <a:rPr lang="en-US" altLang="zh-CN" dirty="0" smtClean="0"/>
              <a:t>61</a:t>
            </a:r>
            <a:r>
              <a:rPr lang="zh-CN" altLang="en-US" dirty="0" smtClean="0"/>
              <a:t>亿人口市场。过去</a:t>
            </a:r>
            <a:r>
              <a:rPr lang="en-US" altLang="zh-CN" dirty="0" smtClean="0"/>
              <a:t>40</a:t>
            </a:r>
            <a:r>
              <a:rPr lang="zh-CN" altLang="en-US" dirty="0" smtClean="0"/>
              <a:t>年，外贸出口增长</a:t>
            </a:r>
            <a:r>
              <a:rPr lang="en-US" altLang="zh-CN" dirty="0" smtClean="0"/>
              <a:t>977</a:t>
            </a:r>
            <a:r>
              <a:rPr lang="zh-CN" altLang="en-US" dirty="0" smtClean="0"/>
              <a:t>倍，增长在，您的企业增长多少？</a:t>
            </a:r>
            <a:endParaRPr lang="zh-CN" altLang="en-US" dirty="0"/>
          </a:p>
        </p:txBody>
      </p:sp>
      <p:sp>
        <p:nvSpPr>
          <p:cNvPr id="4" name="灯片编号占位符 3"/>
          <p:cNvSpPr>
            <a:spLocks noGrp="1"/>
          </p:cNvSpPr>
          <p:nvPr>
            <p:ph type="sldNum" sz="quarter" idx="10"/>
          </p:nvPr>
        </p:nvSpPr>
        <p:spPr/>
        <p:txBody>
          <a:bodyPr/>
          <a:lstStyle/>
          <a:p>
            <a:fld id="{582D2F79-2D96-47C5-B3F3-38A167E7C2E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跨境电商是出口的新动能：传统渠道滞缓、新渠道红利。</a:t>
            </a:r>
            <a:endParaRPr lang="zh-CN" altLang="en-US" dirty="0"/>
          </a:p>
        </p:txBody>
      </p:sp>
      <p:sp>
        <p:nvSpPr>
          <p:cNvPr id="4" name="灯片编号占位符 3"/>
          <p:cNvSpPr>
            <a:spLocks noGrp="1"/>
          </p:cNvSpPr>
          <p:nvPr>
            <p:ph type="sldNum" sz="quarter" idx="10"/>
          </p:nvPr>
        </p:nvSpPr>
        <p:spPr/>
        <p:txBody>
          <a:bodyPr/>
          <a:lstStyle/>
          <a:p>
            <a:fld id="{582D2F79-2D96-47C5-B3F3-38A167E7C2E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幻灯片图像占位符 1"/>
          <p:cNvSpPr>
            <a:spLocks noGrp="1" noRot="1" noChangeAspect="1" noTextEdit="1"/>
          </p:cNvSpPr>
          <p:nvPr>
            <p:ph type="sldImg"/>
          </p:nvPr>
        </p:nvSpPr>
        <p:spPr>
          <a:xfrm>
            <a:off x="381000" y="685800"/>
            <a:ext cx="6096000" cy="3429000"/>
          </a:xfrm>
        </p:spPr>
      </p:sp>
      <p:sp>
        <p:nvSpPr>
          <p:cNvPr id="31747" name="文本占位符 2"/>
          <p:cNvSpPr>
            <a:spLocks noGrp="1"/>
          </p:cNvSpPr>
          <p:nvPr>
            <p:ph type="body" idx="1"/>
          </p:nvPr>
        </p:nvSpPr>
        <p:spPr/>
        <p:txBody>
          <a:bodyPr vert="horz" wrap="square" lIns="91440" tIns="45720" rIns="91440" bIns="45720" anchor="t"/>
          <a:p>
            <a:pPr lvl="0" eaLnBrk="1" hangingPunct="1">
              <a:spcBef>
                <a:spcPct val="0"/>
              </a:spcBef>
            </a:pPr>
            <a:endParaRPr lang="zh-CN" altLang="en-US" dirty="0">
              <a:solidFill>
                <a:srgbClr val="000000"/>
              </a:solidFill>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文本占位符 2"/>
          <p:cNvSpPr>
            <a:spLocks noGrp="1"/>
          </p:cNvSpPr>
          <p:nvPr>
            <p:ph type="body" idx="1"/>
          </p:nvPr>
        </p:nvSpPr>
        <p:spPr/>
        <p:txBody>
          <a:bodyPr vert="horz" wrap="square" lIns="91440" tIns="45720" rIns="91440" bIns="45720" anchor="t"/>
          <a:p>
            <a:pPr lvl="0" eaLnBrk="1" hangingPunct="1">
              <a:spcBef>
                <a:spcPct val="0"/>
              </a:spcBef>
            </a:pPr>
            <a:endParaRPr lang="zh-CN" altLang="en-US" dirty="0">
              <a:solidFill>
                <a:srgbClr val="000000"/>
              </a:solidFill>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幻灯片图像占位符 1"/>
          <p:cNvSpPr>
            <a:spLocks noGrp="1" noRot="1" noChangeAspect="1" noTextEdit="1"/>
          </p:cNvSpPr>
          <p:nvPr>
            <p:ph type="sldImg"/>
          </p:nvPr>
        </p:nvSpPr>
        <p:spPr>
          <a:xfrm>
            <a:off x="381000" y="685800"/>
            <a:ext cx="6096000" cy="3429000"/>
          </a:xfrm>
        </p:spPr>
      </p:sp>
      <p:sp>
        <p:nvSpPr>
          <p:cNvPr id="35843" name="文本占位符 2"/>
          <p:cNvSpPr>
            <a:spLocks noGrp="1"/>
          </p:cNvSpPr>
          <p:nvPr>
            <p:ph type="body" idx="1"/>
          </p:nvPr>
        </p:nvSpPr>
        <p:spPr/>
        <p:txBody>
          <a:bodyPr vert="horz" wrap="square" lIns="91440" tIns="45720" rIns="91440" bIns="45720" anchor="t"/>
          <a:p>
            <a:pPr lvl="0" eaLnBrk="1" hangingPunct="1">
              <a:spcBef>
                <a:spcPct val="0"/>
              </a:spcBef>
            </a:pPr>
            <a:endParaRPr lang="zh-CN" altLang="en-US" dirty="0">
              <a:solidFill>
                <a:srgbClr val="000000"/>
              </a:solidFill>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幻灯片图像占位符 1"/>
          <p:cNvSpPr>
            <a:spLocks noGrp="1" noRot="1" noChangeAspect="1" noTextEdit="1"/>
          </p:cNvSpPr>
          <p:nvPr>
            <p:ph type="sldImg"/>
          </p:nvPr>
        </p:nvSpPr>
        <p:spPr>
          <a:xfrm>
            <a:off x="381000" y="685800"/>
            <a:ext cx="6096000" cy="3429000"/>
          </a:xfrm>
        </p:spPr>
      </p:sp>
      <p:sp>
        <p:nvSpPr>
          <p:cNvPr id="37891" name="文本占位符 2"/>
          <p:cNvSpPr>
            <a:spLocks noGrp="1"/>
          </p:cNvSpPr>
          <p:nvPr>
            <p:ph type="body" idx="1"/>
          </p:nvPr>
        </p:nvSpPr>
        <p:spPr/>
        <p:txBody>
          <a:bodyPr vert="horz" wrap="square" lIns="91440" tIns="45720" rIns="91440" bIns="45720" anchor="t"/>
          <a:p>
            <a:pPr lvl="0" eaLnBrk="1" hangingPunct="1">
              <a:spcBef>
                <a:spcPct val="0"/>
              </a:spcBef>
            </a:pPr>
            <a:endParaRPr lang="zh-CN" altLang="en-US" dirty="0">
              <a:solidFill>
                <a:srgbClr val="000000"/>
              </a:solidFill>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幻灯片图像占位符 1"/>
          <p:cNvSpPr>
            <a:spLocks noGrp="1" noRot="1" noChangeAspect="1" noTextEdit="1"/>
          </p:cNvSpPr>
          <p:nvPr>
            <p:ph type="sldImg"/>
          </p:nvPr>
        </p:nvSpPr>
        <p:spPr>
          <a:xfrm>
            <a:off x="381000" y="685800"/>
            <a:ext cx="6096000" cy="3429000"/>
          </a:xfrm>
        </p:spPr>
      </p:sp>
      <p:sp>
        <p:nvSpPr>
          <p:cNvPr id="44035" name="文本占位符 2"/>
          <p:cNvSpPr>
            <a:spLocks noGrp="1"/>
          </p:cNvSpPr>
          <p:nvPr>
            <p:ph type="body" idx="1"/>
          </p:nvPr>
        </p:nvSpPr>
        <p:spPr/>
        <p:txBody>
          <a:bodyPr vert="horz" wrap="square" lIns="91440" tIns="45720" rIns="91440" bIns="45720" anchor="t"/>
          <a:p>
            <a:pPr lvl="0" eaLnBrk="1" hangingPunct="1">
              <a:spcBef>
                <a:spcPct val="0"/>
              </a:spcBef>
            </a:pPr>
            <a:endParaRPr lang="zh-CN" altLang="en-US" dirty="0">
              <a:solidFill>
                <a:srgbClr val="000000"/>
              </a:solidFill>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幻灯片图像占位符 1"/>
          <p:cNvSpPr>
            <a:spLocks noGrp="1" noRot="1" noChangeAspect="1" noTextEdit="1"/>
          </p:cNvSpPr>
          <p:nvPr>
            <p:ph type="sldImg"/>
          </p:nvPr>
        </p:nvSpPr>
        <p:spPr>
          <a:xfrm>
            <a:off x="381000" y="685800"/>
            <a:ext cx="6096000" cy="3429000"/>
          </a:xfrm>
        </p:spPr>
      </p:sp>
      <p:sp>
        <p:nvSpPr>
          <p:cNvPr id="47107" name="文本占位符 2"/>
          <p:cNvSpPr>
            <a:spLocks noGrp="1"/>
          </p:cNvSpPr>
          <p:nvPr>
            <p:ph type="body" idx="1"/>
          </p:nvPr>
        </p:nvSpPr>
        <p:spPr/>
        <p:txBody>
          <a:bodyPr vert="horz" wrap="square" lIns="91440" tIns="45720" rIns="91440" bIns="45720" anchor="t"/>
          <a:p>
            <a:pPr lvl="0" eaLnBrk="1" hangingPunct="1">
              <a:spcBef>
                <a:spcPct val="0"/>
              </a:spcBef>
            </a:pPr>
            <a:endParaRPr lang="zh-CN" altLang="en-US" dirty="0">
              <a:solidFill>
                <a:srgbClr val="000000"/>
              </a:solidFill>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showMasterSp="0">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498"/>
          </a:xfrm>
          <a:prstGeom prst="rect">
            <a:avLst/>
          </a:prstGeom>
          <a:blipFill>
            <a:blip r:embed="rId2" cstate="print"/>
            <a:stretch>
              <a:fillRect/>
            </a:stretch>
          </a:blipFill>
        </p:spPr>
        <p:txBody>
          <a:bodyPr wrap="square" lIns="0" tIns="0" rIns="0" bIns="0" rtlCol="0"/>
          <a:lstStyle/>
          <a:p/>
        </p:txBody>
      </p:sp>
      <p:sp>
        <p:nvSpPr>
          <p:cNvPr id="2" name="Holder 2"/>
          <p:cNvSpPr>
            <a:spLocks noGrp="1"/>
          </p:cNvSpPr>
          <p:nvPr>
            <p:ph type="ctrTitle"/>
          </p:nvPr>
        </p:nvSpPr>
        <p:spPr>
          <a:xfrm>
            <a:off x="4043934" y="2233041"/>
            <a:ext cx="1056131" cy="334644"/>
          </a:xfrm>
          <a:prstGeom prst="rect">
            <a:avLst/>
          </a:prstGeom>
        </p:spPr>
        <p:txBody>
          <a:bodyPr wrap="square" lIns="0" tIns="0" rIns="0" bIns="0">
            <a:spAutoFit/>
          </a:bodyPr>
          <a:lstStyle>
            <a:lvl1pPr>
              <a:defRPr sz="2000" b="1" i="1">
                <a:solidFill>
                  <a:schemeClr val="bg1"/>
                </a:solidFill>
                <a:latin typeface="微软雅黑"/>
                <a:cs typeface="微软雅黑"/>
              </a:defRPr>
            </a:lvl1pPr>
          </a:lstStyle>
          <a:p/>
        </p:txBody>
      </p:sp>
      <p:sp>
        <p:nvSpPr>
          <p:cNvPr id="3" name="Holder 3"/>
          <p:cNvSpPr>
            <a:spLocks noGrp="1"/>
          </p:cNvSpPr>
          <p:nvPr>
            <p:ph type="subTitle" idx="4"/>
          </p:nvPr>
        </p:nvSpPr>
        <p:spPr>
          <a:xfrm>
            <a:off x="2027301" y="2707893"/>
            <a:ext cx="5089397" cy="797560"/>
          </a:xfrm>
          <a:prstGeom prst="rect">
            <a:avLst/>
          </a:prstGeom>
        </p:spPr>
        <p:txBody>
          <a:bodyPr wrap="square" lIns="0" tIns="0" rIns="0" bIns="0">
            <a:spAutoFit/>
          </a:bodyPr>
          <a:lstStyle>
            <a:lvl1pPr>
              <a:defRPr sz="2800" b="1" i="1">
                <a:solidFill>
                  <a:schemeClr val="bg1"/>
                </a:solidFill>
                <a:latin typeface="微软雅黑"/>
                <a:cs typeface="微软雅黑"/>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chemeClr val="bg1"/>
                </a:solidFill>
                <a:latin typeface="微软雅黑"/>
                <a:cs typeface="微软雅黑"/>
              </a:defRPr>
            </a:lvl1pPr>
          </a:lstStyle>
          <a:p/>
        </p:txBody>
      </p:sp>
      <p:sp>
        <p:nvSpPr>
          <p:cNvPr id="3" name="Holder 3"/>
          <p:cNvSpPr>
            <a:spLocks noGrp="1"/>
          </p:cNvSpPr>
          <p:nvPr>
            <p:ph type="body" idx="1"/>
          </p:nvPr>
        </p:nvSpPr>
        <p:spPr/>
        <p:txBody>
          <a:bodyPr lIns="0" tIns="0" rIns="0" bIns="0"/>
          <a:lstStyle>
            <a:lvl1pPr>
              <a:defRPr sz="900" b="0" i="0">
                <a:solidFill>
                  <a:schemeClr val="tx1"/>
                </a:solidFill>
                <a:latin typeface="微软雅黑"/>
                <a:cs typeface="微软雅黑"/>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1">
                <a:solidFill>
                  <a:schemeClr val="bg1"/>
                </a:solidFill>
                <a:latin typeface="微软雅黑"/>
                <a:cs typeface="微软雅黑"/>
              </a:defRPr>
            </a:lvl1pPr>
          </a:lstStyle>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showMasterSp="0">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498"/>
          </a:xfrm>
          <a:prstGeom prst="rect">
            <a:avLst/>
          </a:prstGeom>
          <a:blipFill>
            <a:blip r:embed="rId2" cstate="print"/>
            <a:stretch>
              <a:fillRect/>
            </a:stretch>
          </a:blipFill>
        </p:spPr>
        <p:txBody>
          <a:bodyPr wrap="square" lIns="0" tIns="0" rIns="0" bIns="0" rtlCol="0"/>
          <a:lstStyle/>
          <a:p/>
        </p:txBody>
      </p:sp>
      <p:sp>
        <p:nvSpPr>
          <p:cNvPr id="2" name="Holder 2"/>
          <p:cNvSpPr>
            <a:spLocks noGrp="1"/>
          </p:cNvSpPr>
          <p:nvPr>
            <p:ph type="title"/>
          </p:nvPr>
        </p:nvSpPr>
        <p:spPr/>
        <p:txBody>
          <a:bodyPr lIns="0" tIns="0" rIns="0" bIns="0"/>
          <a:lstStyle>
            <a:lvl1pPr>
              <a:defRPr sz="2800" b="1" i="1">
                <a:solidFill>
                  <a:schemeClr val="bg1"/>
                </a:solidFill>
                <a:latin typeface="微软雅黑"/>
                <a:cs typeface="微软雅黑"/>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showMasterSp="0">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342900" y="3587592"/>
            <a:ext cx="1577340" cy="138499"/>
          </a:xfrm>
        </p:spPr>
        <p:txBody>
          <a:bodyPr/>
          <a:lstStyle/>
          <a:p>
            <a:pPr defTabSz="685800">
              <a:defRPr/>
            </a:pPr>
            <a:fld id="{383467BB-6273-4D2D-A760-48519F340AB4}" type="datetimeFigureOut">
              <a:rPr lang="zh-CN" altLang="en-US" sz="900" smtClean="0">
                <a:solidFill>
                  <a:prstClr val="black">
                    <a:tint val="75000"/>
                  </a:prstClr>
                </a:solidFill>
              </a:rPr>
            </a:fld>
            <a:endParaRPr lang="zh-CN" altLang="en-US" sz="900">
              <a:solidFill>
                <a:prstClr val="black">
                  <a:tint val="75000"/>
                </a:prstClr>
              </a:solidFill>
            </a:endParaRPr>
          </a:p>
        </p:txBody>
      </p:sp>
      <p:sp>
        <p:nvSpPr>
          <p:cNvPr id="3" name="页脚占位符 2"/>
          <p:cNvSpPr>
            <a:spLocks noGrp="1"/>
          </p:cNvSpPr>
          <p:nvPr>
            <p:ph type="ftr" sz="quarter" idx="11"/>
          </p:nvPr>
        </p:nvSpPr>
        <p:spPr>
          <a:xfrm>
            <a:off x="2331720" y="3587592"/>
            <a:ext cx="2194560" cy="138499"/>
          </a:xfrm>
        </p:spPr>
        <p:txBody>
          <a:bodyPr/>
          <a:lstStyle/>
          <a:p>
            <a:pPr defTabSz="685800">
              <a:defRPr/>
            </a:pPr>
            <a:endParaRPr lang="zh-CN" altLang="en-US" sz="900">
              <a:solidFill>
                <a:prstClr val="black">
                  <a:tint val="75000"/>
                </a:prstClr>
              </a:solidFill>
            </a:endParaRPr>
          </a:p>
        </p:txBody>
      </p:sp>
      <p:sp>
        <p:nvSpPr>
          <p:cNvPr id="4" name="灯片编号占位符 3"/>
          <p:cNvSpPr>
            <a:spLocks noGrp="1"/>
          </p:cNvSpPr>
          <p:nvPr>
            <p:ph type="sldNum" sz="quarter" idx="12"/>
          </p:nvPr>
        </p:nvSpPr>
        <p:spPr>
          <a:xfrm>
            <a:off x="4937760" y="3587592"/>
            <a:ext cx="1577340" cy="138499"/>
          </a:xfrm>
        </p:spPr>
        <p:txBody>
          <a:bodyPr/>
          <a:lstStyle/>
          <a:p>
            <a:pPr defTabSz="685800">
              <a:defRPr/>
            </a:pPr>
            <a:fld id="{3FBB9775-4301-4799-9327-C20FBF380523}" type="slidenum">
              <a:rPr lang="zh-CN" altLang="en-US" sz="900" smtClean="0">
                <a:solidFill>
                  <a:prstClr val="black">
                    <a:tint val="75000"/>
                  </a:prstClr>
                </a:solidFill>
              </a:rPr>
            </a:fld>
            <a:endParaRPr lang="zh-CN" altLang="en-US" sz="90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和副标题">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502412" y="1731661"/>
            <a:ext cx="8139178" cy="674375"/>
          </a:xfrm>
        </p:spPr>
        <p:txBody>
          <a:bodyPr lIns="101600" tIns="38100" rIns="25400" bIns="38100" anchor="t" anchorCtr="0">
            <a:noAutofit/>
          </a:bodyPr>
          <a:lstStyle>
            <a:lvl1pPr algn="ctr">
              <a:defRPr sz="4050" b="0" spc="600">
                <a:effectLst/>
                <a:latin typeface="+mn-ea"/>
                <a:ea typeface="+mn-ea"/>
              </a:defRPr>
            </a:lvl1pPr>
          </a:lstStyle>
          <a:p>
            <a:r>
              <a:rPr lang="zh-CN" altLang="en-US" dirty="0"/>
              <a:t>单击此处编辑标题</a:t>
            </a:r>
            <a:endParaRPr lang="zh-CN" altLang="en-US" dirty="0"/>
          </a:p>
        </p:txBody>
      </p:sp>
      <p:sp>
        <p:nvSpPr>
          <p:cNvPr id="3" name="副标题 2"/>
          <p:cNvSpPr>
            <a:spLocks noGrp="1"/>
          </p:cNvSpPr>
          <p:nvPr>
            <p:ph type="subTitle" idx="1" hasCustomPrompt="1"/>
          </p:nvPr>
        </p:nvSpPr>
        <p:spPr>
          <a:xfrm>
            <a:off x="502444" y="2674144"/>
            <a:ext cx="8139113" cy="601028"/>
          </a:xfrm>
        </p:spPr>
        <p:txBody>
          <a:bodyPr lIns="101600" tIns="38100" rIns="76200" bIns="38100" anchor="ctr" anchorCtr="0">
            <a:noAutofit/>
          </a:bodyPr>
          <a:lstStyle>
            <a:lvl1pPr marL="0" indent="0" algn="ctr" eaLnBrk="1" fontAlgn="auto" latinLnBrk="0" hangingPunct="1">
              <a:lnSpc>
                <a:spcPct val="100000"/>
              </a:lnSpc>
              <a:buNone/>
              <a:defRPr sz="1800" u="none" strike="noStrike" kern="1200" cap="none" spc="200" normalizeH="0" baseline="0">
                <a:solidFill>
                  <a:schemeClr val="tx1"/>
                </a:solidFill>
                <a:uFillTx/>
                <a:latin typeface="+mn-ea"/>
                <a:ea typeface="+mn-ea"/>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17" name="页脚占位符 16"/>
          <p:cNvSpPr>
            <a:spLocks noGrp="1"/>
          </p:cNvSpPr>
          <p:nvPr>
            <p:ph type="ftr" sz="quarter" idx="11"/>
          </p:nvPr>
        </p:nvSpPr>
        <p:spPr/>
        <p:txBody>
          <a:bodyPr/>
          <a:lstStyle>
            <a:lvl1pPr>
              <a:defRPr>
                <a:latin typeface="+mn-ea"/>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5_标题和内容">
    <p:spTree>
      <p:nvGrpSpPr>
        <p:cNvPr id="1" name=""/>
        <p:cNvGrpSpPr/>
        <p:nvPr/>
      </p:nvGrpSpPr>
      <p:grpSpPr>
        <a:xfrm>
          <a:off x="0" y="0"/>
          <a:ext cx="0" cy="0"/>
          <a:chOff x="0" y="0"/>
          <a:chExt cx="0" cy="0"/>
        </a:xfrm>
      </p:grpSpPr>
      <p:sp>
        <p:nvSpPr>
          <p:cNvPr id="3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2.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4632958"/>
          </a:xfrm>
          <a:prstGeom prst="rect">
            <a:avLst/>
          </a:prstGeom>
          <a:blipFill>
            <a:blip r:embed="rId10" cstate="print"/>
            <a:stretch>
              <a:fillRect/>
            </a:stretch>
          </a:blipFill>
        </p:spPr>
        <p:txBody>
          <a:bodyPr wrap="square" lIns="0" tIns="0" rIns="0" bIns="0" rtlCol="0"/>
          <a:lstStyle/>
          <a:p/>
        </p:txBody>
      </p:sp>
      <p:sp>
        <p:nvSpPr>
          <p:cNvPr id="2" name="Holder 2"/>
          <p:cNvSpPr>
            <a:spLocks noGrp="1"/>
          </p:cNvSpPr>
          <p:nvPr>
            <p:ph type="title"/>
          </p:nvPr>
        </p:nvSpPr>
        <p:spPr>
          <a:xfrm>
            <a:off x="3138677" y="2588209"/>
            <a:ext cx="2866644" cy="452119"/>
          </a:xfrm>
          <a:prstGeom prst="rect">
            <a:avLst/>
          </a:prstGeom>
        </p:spPr>
        <p:txBody>
          <a:bodyPr wrap="square" lIns="0" tIns="0" rIns="0" bIns="0">
            <a:spAutoFit/>
          </a:bodyPr>
          <a:lstStyle>
            <a:lvl1pPr>
              <a:defRPr sz="2800" b="1" i="1">
                <a:solidFill>
                  <a:schemeClr val="bg1"/>
                </a:solidFill>
                <a:latin typeface="微软雅黑"/>
                <a:cs typeface="微软雅黑"/>
              </a:defRPr>
            </a:lvl1pPr>
          </a:lstStyle>
          <a:p/>
        </p:txBody>
      </p:sp>
      <p:sp>
        <p:nvSpPr>
          <p:cNvPr id="3" name="Holder 3"/>
          <p:cNvSpPr>
            <a:spLocks noGrp="1"/>
          </p:cNvSpPr>
          <p:nvPr>
            <p:ph type="body" idx="1"/>
          </p:nvPr>
        </p:nvSpPr>
        <p:spPr>
          <a:xfrm>
            <a:off x="484632" y="2036931"/>
            <a:ext cx="8174735" cy="1259839"/>
          </a:xfrm>
          <a:prstGeom prst="rect">
            <a:avLst/>
          </a:prstGeom>
        </p:spPr>
        <p:txBody>
          <a:bodyPr wrap="square" lIns="0" tIns="0" rIns="0" bIns="0">
            <a:spAutoFit/>
          </a:bodyPr>
          <a:lstStyle>
            <a:lvl1pPr>
              <a:defRPr sz="900" b="0" i="0">
                <a:solidFill>
                  <a:schemeClr val="tx1"/>
                </a:solidFill>
                <a:latin typeface="微软雅黑"/>
                <a:cs typeface="微软雅黑"/>
              </a:defRPr>
            </a:lvl1pPr>
          </a:lstStyle>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9.xml"/><Relationship Id="rId2" Type="http://schemas.openxmlformats.org/officeDocument/2006/relationships/image" Target="../media/image37.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38.png"/><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1.tiff"/><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9.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image" Target="../media/image31.png"/><Relationship Id="rId7" Type="http://schemas.openxmlformats.org/officeDocument/2006/relationships/image" Target="../media/image68.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58.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6.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8.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0.png"/><Relationship Id="rId1" Type="http://schemas.openxmlformats.org/officeDocument/2006/relationships/image" Target="../media/image89.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8.png"/></Relationships>
</file>

<file path=ppt/slides/_rels/slide37.xml.rels><?xml version="1.0" encoding="UTF-8" standalone="yes"?>
<Relationships xmlns="http://schemas.openxmlformats.org/package/2006/relationships"><Relationship Id="rId9" Type="http://schemas.openxmlformats.org/officeDocument/2006/relationships/image" Target="../media/image99.png"/><Relationship Id="rId8" Type="http://schemas.openxmlformats.org/officeDocument/2006/relationships/image" Target="../media/image98.png"/><Relationship Id="rId7" Type="http://schemas.openxmlformats.org/officeDocument/2006/relationships/image" Target="../media/image97.png"/><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png"/><Relationship Id="rId16" Type="http://schemas.openxmlformats.org/officeDocument/2006/relationships/slideLayout" Target="../slideLayouts/slideLayout2.xml"/><Relationship Id="rId15" Type="http://schemas.openxmlformats.org/officeDocument/2006/relationships/image" Target="../media/image105.png"/><Relationship Id="rId14" Type="http://schemas.openxmlformats.org/officeDocument/2006/relationships/image" Target="../media/image104.png"/><Relationship Id="rId13" Type="http://schemas.openxmlformats.org/officeDocument/2006/relationships/image" Target="../media/image103.png"/><Relationship Id="rId12" Type="http://schemas.openxmlformats.org/officeDocument/2006/relationships/image" Target="../media/image102.png"/><Relationship Id="rId11" Type="http://schemas.openxmlformats.org/officeDocument/2006/relationships/image" Target="../media/image101.png"/><Relationship Id="rId10" Type="http://schemas.openxmlformats.org/officeDocument/2006/relationships/image" Target="../media/image100.png"/><Relationship Id="rId1" Type="http://schemas.openxmlformats.org/officeDocument/2006/relationships/image" Target="../media/image91.png"/></Relationships>
</file>

<file path=ppt/slides/_rels/slide38.xml.rels><?xml version="1.0" encoding="UTF-8" standalone="yes"?>
<Relationships xmlns="http://schemas.openxmlformats.org/package/2006/relationships"><Relationship Id="rId9" Type="http://schemas.openxmlformats.org/officeDocument/2006/relationships/image" Target="../media/image114.png"/><Relationship Id="rId8" Type="http://schemas.openxmlformats.org/officeDocument/2006/relationships/image" Target="../media/image113.png"/><Relationship Id="rId7" Type="http://schemas.openxmlformats.org/officeDocument/2006/relationships/image" Target="../media/image112.png"/><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07.png"/><Relationship Id="rId15" Type="http://schemas.openxmlformats.org/officeDocument/2006/relationships/slideLayout" Target="../slideLayouts/slideLayout2.xml"/><Relationship Id="rId14" Type="http://schemas.openxmlformats.org/officeDocument/2006/relationships/image" Target="../media/image119.png"/><Relationship Id="rId13" Type="http://schemas.openxmlformats.org/officeDocument/2006/relationships/image" Target="../media/image118.png"/><Relationship Id="rId12" Type="http://schemas.openxmlformats.org/officeDocument/2006/relationships/image" Target="../media/image117.png"/><Relationship Id="rId11" Type="http://schemas.openxmlformats.org/officeDocument/2006/relationships/image" Target="../media/image116.png"/><Relationship Id="rId10" Type="http://schemas.openxmlformats.org/officeDocument/2006/relationships/image" Target="../media/image115.png"/><Relationship Id="rId1" Type="http://schemas.openxmlformats.org/officeDocument/2006/relationships/image" Target="../media/image106.png"/></Relationships>
</file>

<file path=ppt/slides/_rels/slide39.xml.rels><?xml version="1.0" encoding="UTF-8" standalone="yes"?>
<Relationships xmlns="http://schemas.openxmlformats.org/package/2006/relationships"><Relationship Id="rId9" Type="http://schemas.openxmlformats.org/officeDocument/2006/relationships/image" Target="../media/image128.png"/><Relationship Id="rId8" Type="http://schemas.openxmlformats.org/officeDocument/2006/relationships/image" Target="../media/image127.png"/><Relationship Id="rId7" Type="http://schemas.openxmlformats.org/officeDocument/2006/relationships/image" Target="../media/image126.png"/><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3" Type="http://schemas.openxmlformats.org/officeDocument/2006/relationships/image" Target="../media/image122.png"/><Relationship Id="rId2" Type="http://schemas.openxmlformats.org/officeDocument/2006/relationships/image" Target="../media/image121.png"/><Relationship Id="rId19" Type="http://schemas.openxmlformats.org/officeDocument/2006/relationships/slideLayout" Target="../slideLayouts/slideLayout2.xml"/><Relationship Id="rId18" Type="http://schemas.openxmlformats.org/officeDocument/2006/relationships/image" Target="../media/image137.png"/><Relationship Id="rId17" Type="http://schemas.openxmlformats.org/officeDocument/2006/relationships/image" Target="../media/image136.png"/><Relationship Id="rId16" Type="http://schemas.openxmlformats.org/officeDocument/2006/relationships/image" Target="../media/image135.png"/><Relationship Id="rId15" Type="http://schemas.openxmlformats.org/officeDocument/2006/relationships/image" Target="../media/image134.png"/><Relationship Id="rId14" Type="http://schemas.openxmlformats.org/officeDocument/2006/relationships/image" Target="../media/image133.png"/><Relationship Id="rId13" Type="http://schemas.openxmlformats.org/officeDocument/2006/relationships/image" Target="../media/image132.png"/><Relationship Id="rId12" Type="http://schemas.openxmlformats.org/officeDocument/2006/relationships/image" Target="../media/image131.png"/><Relationship Id="rId11" Type="http://schemas.openxmlformats.org/officeDocument/2006/relationships/image" Target="../media/image130.png"/><Relationship Id="rId10" Type="http://schemas.openxmlformats.org/officeDocument/2006/relationships/image" Target="../media/image129.png"/><Relationship Id="rId1" Type="http://schemas.openxmlformats.org/officeDocument/2006/relationships/image" Target="../media/image1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9" Type="http://schemas.openxmlformats.org/officeDocument/2006/relationships/image" Target="../media/image146.png"/><Relationship Id="rId8" Type="http://schemas.openxmlformats.org/officeDocument/2006/relationships/image" Target="../media/image145.png"/><Relationship Id="rId7" Type="http://schemas.openxmlformats.org/officeDocument/2006/relationships/image" Target="../media/image144.png"/><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3" Type="http://schemas.openxmlformats.org/officeDocument/2006/relationships/image" Target="../media/image140.png"/><Relationship Id="rId25" Type="http://schemas.openxmlformats.org/officeDocument/2006/relationships/slideLayout" Target="../slideLayouts/slideLayout2.xml"/><Relationship Id="rId24" Type="http://schemas.openxmlformats.org/officeDocument/2006/relationships/image" Target="../media/image161.png"/><Relationship Id="rId23" Type="http://schemas.openxmlformats.org/officeDocument/2006/relationships/image" Target="../media/image160.png"/><Relationship Id="rId22" Type="http://schemas.openxmlformats.org/officeDocument/2006/relationships/image" Target="../media/image159.png"/><Relationship Id="rId21" Type="http://schemas.openxmlformats.org/officeDocument/2006/relationships/image" Target="../media/image158.png"/><Relationship Id="rId20" Type="http://schemas.openxmlformats.org/officeDocument/2006/relationships/image" Target="../media/image157.png"/><Relationship Id="rId2" Type="http://schemas.openxmlformats.org/officeDocument/2006/relationships/image" Target="../media/image139.png"/><Relationship Id="rId19" Type="http://schemas.openxmlformats.org/officeDocument/2006/relationships/image" Target="../media/image156.png"/><Relationship Id="rId18" Type="http://schemas.openxmlformats.org/officeDocument/2006/relationships/image" Target="../media/image155.png"/><Relationship Id="rId17" Type="http://schemas.openxmlformats.org/officeDocument/2006/relationships/image" Target="../media/image154.png"/><Relationship Id="rId16" Type="http://schemas.openxmlformats.org/officeDocument/2006/relationships/image" Target="../media/image153.png"/><Relationship Id="rId15" Type="http://schemas.openxmlformats.org/officeDocument/2006/relationships/image" Target="../media/image152.png"/><Relationship Id="rId14" Type="http://schemas.openxmlformats.org/officeDocument/2006/relationships/image" Target="../media/image151.png"/><Relationship Id="rId13" Type="http://schemas.openxmlformats.org/officeDocument/2006/relationships/image" Target="../media/image150.png"/><Relationship Id="rId12" Type="http://schemas.openxmlformats.org/officeDocument/2006/relationships/image" Target="../media/image149.png"/><Relationship Id="rId11" Type="http://schemas.openxmlformats.org/officeDocument/2006/relationships/image" Target="../media/image148.png"/><Relationship Id="rId10" Type="http://schemas.openxmlformats.org/officeDocument/2006/relationships/image" Target="../media/image147.png"/><Relationship Id="rId1" Type="http://schemas.openxmlformats.org/officeDocument/2006/relationships/image" Target="../media/image138.png"/></Relationships>
</file>

<file path=ppt/slides/_rels/slide41.xml.rels><?xml version="1.0" encoding="UTF-8" standalone="yes"?>
<Relationships xmlns="http://schemas.openxmlformats.org/package/2006/relationships"><Relationship Id="rId9" Type="http://schemas.openxmlformats.org/officeDocument/2006/relationships/image" Target="../media/image169.png"/><Relationship Id="rId8" Type="http://schemas.openxmlformats.org/officeDocument/2006/relationships/image" Target="../media/image168.png"/><Relationship Id="rId7" Type="http://schemas.openxmlformats.org/officeDocument/2006/relationships/image" Target="../media/image167.png"/><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32.png"/><Relationship Id="rId3" Type="http://schemas.openxmlformats.org/officeDocument/2006/relationships/image" Target="../media/image164.png"/><Relationship Id="rId2" Type="http://schemas.openxmlformats.org/officeDocument/2006/relationships/image" Target="../media/image163.png"/><Relationship Id="rId19" Type="http://schemas.openxmlformats.org/officeDocument/2006/relationships/slideLayout" Target="../slideLayouts/slideLayout2.xml"/><Relationship Id="rId18" Type="http://schemas.openxmlformats.org/officeDocument/2006/relationships/image" Target="../media/image178.png"/><Relationship Id="rId17" Type="http://schemas.openxmlformats.org/officeDocument/2006/relationships/image" Target="../media/image177.png"/><Relationship Id="rId16" Type="http://schemas.openxmlformats.org/officeDocument/2006/relationships/image" Target="../media/image176.png"/><Relationship Id="rId15" Type="http://schemas.openxmlformats.org/officeDocument/2006/relationships/image" Target="../media/image175.png"/><Relationship Id="rId14" Type="http://schemas.openxmlformats.org/officeDocument/2006/relationships/image" Target="../media/image174.png"/><Relationship Id="rId13" Type="http://schemas.openxmlformats.org/officeDocument/2006/relationships/image" Target="../media/image173.png"/><Relationship Id="rId12" Type="http://schemas.openxmlformats.org/officeDocument/2006/relationships/image" Target="../media/image172.png"/><Relationship Id="rId11" Type="http://schemas.openxmlformats.org/officeDocument/2006/relationships/image" Target="../media/image171.png"/><Relationship Id="rId10" Type="http://schemas.openxmlformats.org/officeDocument/2006/relationships/image" Target="../media/image170.png"/><Relationship Id="rId1" Type="http://schemas.openxmlformats.org/officeDocument/2006/relationships/image" Target="../media/image162.png"/></Relationships>
</file>

<file path=ppt/slides/_rels/slide42.xml.rels><?xml version="1.0" encoding="UTF-8" standalone="yes"?>
<Relationships xmlns="http://schemas.openxmlformats.org/package/2006/relationships"><Relationship Id="rId9" Type="http://schemas.openxmlformats.org/officeDocument/2006/relationships/image" Target="../media/image187.png"/><Relationship Id="rId8" Type="http://schemas.openxmlformats.org/officeDocument/2006/relationships/image" Target="../media/image186.png"/><Relationship Id="rId7" Type="http://schemas.openxmlformats.org/officeDocument/2006/relationships/image" Target="../media/image185.png"/><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 Id="rId3" Type="http://schemas.openxmlformats.org/officeDocument/2006/relationships/image" Target="../media/image181.png"/><Relationship Id="rId28" Type="http://schemas.openxmlformats.org/officeDocument/2006/relationships/slideLayout" Target="../slideLayouts/slideLayout2.xml"/><Relationship Id="rId27" Type="http://schemas.openxmlformats.org/officeDocument/2006/relationships/image" Target="../media/image205.png"/><Relationship Id="rId26" Type="http://schemas.openxmlformats.org/officeDocument/2006/relationships/image" Target="../media/image204.png"/><Relationship Id="rId25" Type="http://schemas.openxmlformats.org/officeDocument/2006/relationships/image" Target="../media/image203.png"/><Relationship Id="rId24" Type="http://schemas.openxmlformats.org/officeDocument/2006/relationships/image" Target="../media/image202.png"/><Relationship Id="rId23" Type="http://schemas.openxmlformats.org/officeDocument/2006/relationships/image" Target="../media/image201.png"/><Relationship Id="rId22" Type="http://schemas.openxmlformats.org/officeDocument/2006/relationships/image" Target="../media/image200.png"/><Relationship Id="rId21" Type="http://schemas.openxmlformats.org/officeDocument/2006/relationships/image" Target="../media/image199.png"/><Relationship Id="rId20" Type="http://schemas.openxmlformats.org/officeDocument/2006/relationships/image" Target="../media/image198.png"/><Relationship Id="rId2" Type="http://schemas.openxmlformats.org/officeDocument/2006/relationships/image" Target="../media/image180.png"/><Relationship Id="rId19" Type="http://schemas.openxmlformats.org/officeDocument/2006/relationships/image" Target="../media/image197.png"/><Relationship Id="rId18" Type="http://schemas.openxmlformats.org/officeDocument/2006/relationships/image" Target="../media/image196.png"/><Relationship Id="rId17" Type="http://schemas.openxmlformats.org/officeDocument/2006/relationships/image" Target="../media/image195.png"/><Relationship Id="rId16" Type="http://schemas.openxmlformats.org/officeDocument/2006/relationships/image" Target="../media/image194.png"/><Relationship Id="rId15" Type="http://schemas.openxmlformats.org/officeDocument/2006/relationships/image" Target="../media/image193.png"/><Relationship Id="rId14" Type="http://schemas.openxmlformats.org/officeDocument/2006/relationships/image" Target="../media/image192.png"/><Relationship Id="rId13" Type="http://schemas.openxmlformats.org/officeDocument/2006/relationships/image" Target="../media/image191.png"/><Relationship Id="rId12" Type="http://schemas.openxmlformats.org/officeDocument/2006/relationships/image" Target="../media/image190.png"/><Relationship Id="rId11" Type="http://schemas.openxmlformats.org/officeDocument/2006/relationships/image" Target="../media/image189.png"/><Relationship Id="rId10" Type="http://schemas.openxmlformats.org/officeDocument/2006/relationships/image" Target="../media/image188.png"/><Relationship Id="rId1" Type="http://schemas.openxmlformats.org/officeDocument/2006/relationships/image" Target="../media/image179.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8.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s://fuwu.alibaba.com/account/my_coupons.htm" TargetMode="External"/><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image" Target="../media/image206.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2.png"/><Relationship Id="rId3" Type="http://schemas.openxmlformats.org/officeDocument/2006/relationships/image" Target="../media/image211.jpeg"/><Relationship Id="rId2" Type="http://schemas.openxmlformats.org/officeDocument/2006/relationships/image" Target="../media/image210.png"/><Relationship Id="rId1" Type="http://schemas.openxmlformats.org/officeDocument/2006/relationships/image" Target="../media/image209.pn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9.png"/><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image" Target="../media/image213.jpe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7.jpeg"/><Relationship Id="rId2" Type="http://schemas.openxmlformats.org/officeDocument/2006/relationships/image" Target="../media/image216.png"/><Relationship Id="rId1" Type="http://schemas.openxmlformats.org/officeDocument/2006/relationships/image" Target="../media/image2.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image" Target="../media/image218.pn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224.png"/><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image" Target="../media/image22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2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tags" Target="../tags/tag1.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image38.png" descr="image38.png"/>
          <p:cNvPicPr>
            <a:picLocks noChangeAspect="1"/>
          </p:cNvPicPr>
          <p:nvPr/>
        </p:nvPicPr>
        <p:blipFill>
          <a:blip r:embed="rId1"/>
          <a:stretch>
            <a:fillRect/>
          </a:stretch>
        </p:blipFill>
        <p:spPr>
          <a:xfrm>
            <a:off x="0" y="0"/>
            <a:ext cx="9302041" cy="5327929"/>
          </a:xfrm>
          <a:prstGeom prst="rect">
            <a:avLst/>
          </a:prstGeom>
          <a:ln w="12700">
            <a:miter lim="400000"/>
            <a:headEnd/>
            <a:tailEnd/>
          </a:ln>
        </p:spPr>
      </p:pic>
      <p:sp>
        <p:nvSpPr>
          <p:cNvPr id="5" name="Alibaba B2B…"/>
          <p:cNvSpPr txBox="1"/>
          <p:nvPr/>
        </p:nvSpPr>
        <p:spPr>
          <a:xfrm>
            <a:off x="719571" y="1717819"/>
            <a:ext cx="7704858" cy="1751965"/>
          </a:xfrm>
          <a:prstGeom prst="rect">
            <a:avLst/>
          </a:prstGeom>
          <a:ln w="12700">
            <a:miter lim="400000"/>
          </a:ln>
        </p:spPr>
        <p:txBody>
          <a:bodyPr lIns="45718" tIns="45719" rIns="45718" bIns="45719">
            <a:spAutoFit/>
          </a:bodyPr>
          <a:lstStyle/>
          <a:p>
            <a:pPr algn="ctr" defTabSz="456565">
              <a:lnSpc>
                <a:spcPct val="150000"/>
              </a:lnSpc>
              <a:defRPr sz="4400" b="1">
                <a:solidFill>
                  <a:srgbClr val="FFFFFF"/>
                </a:solidFill>
                <a:latin typeface="+mn-lt"/>
                <a:ea typeface="+mn-ea"/>
                <a:cs typeface="+mn-cs"/>
                <a:sym typeface="Helvetica"/>
              </a:defRPr>
            </a:pPr>
            <a:r>
              <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此时此刻 非我莫属</a:t>
            </a:r>
            <a:endParaRPr lang="en-US" altLang="zh-CN"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defTabSz="456565">
              <a:lnSpc>
                <a:spcPct val="150000"/>
              </a:lnSpc>
              <a:defRPr sz="4400" b="1">
                <a:solidFill>
                  <a:srgbClr val="FFFFFF"/>
                </a:solidFill>
                <a:latin typeface="+mn-lt"/>
                <a:ea typeface="+mn-ea"/>
                <a:cs typeface="+mn-cs"/>
                <a:sym typeface="Helvetica"/>
              </a:defRPr>
            </a:pPr>
            <a:r>
              <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疫情下的全球</a:t>
            </a:r>
            <a:r>
              <a:rPr lang="en-US" altLang="zh-CN"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B2B</a:t>
            </a:r>
            <a:r>
              <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跨境电商机遇</a:t>
            </a:r>
            <a:endParaRPr lang="zh-CN" altLang="en-US" sz="36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7" name="图像" descr="图像"/>
          <p:cNvPicPr>
            <a:picLocks noChangeAspect="1"/>
          </p:cNvPicPr>
          <p:nvPr/>
        </p:nvPicPr>
        <p:blipFill>
          <a:blip r:embed="rId2"/>
          <a:stretch>
            <a:fillRect/>
          </a:stretch>
        </p:blipFill>
        <p:spPr>
          <a:xfrm>
            <a:off x="3624809" y="1179933"/>
            <a:ext cx="1894382" cy="311697"/>
          </a:xfrm>
          <a:prstGeom prst="rect">
            <a:avLst/>
          </a:prstGeom>
          <a:ln w="12700">
            <a:miter lim="4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外贸企业整体解决方案.wmf"/>
          <p:cNvPicPr>
            <a:picLocks noChangeAspect="1"/>
          </p:cNvPicPr>
          <p:nvPr/>
        </p:nvPicPr>
        <p:blipFill>
          <a:blip r:embed="rId1"/>
          <a:stretch>
            <a:fillRect/>
          </a:stretch>
        </p:blipFill>
        <p:spPr>
          <a:xfrm>
            <a:off x="414370" y="858181"/>
            <a:ext cx="8471854" cy="4192451"/>
          </a:xfrm>
          <a:prstGeom prst="rect">
            <a:avLst/>
          </a:prstGeom>
        </p:spPr>
      </p:pic>
      <p:sp>
        <p:nvSpPr>
          <p:cNvPr id="3" name="文本框 2"/>
          <p:cNvSpPr txBox="1"/>
          <p:nvPr/>
        </p:nvSpPr>
        <p:spPr>
          <a:xfrm>
            <a:off x="142648" y="27956"/>
            <a:ext cx="5930175" cy="460375"/>
          </a:xfrm>
          <a:prstGeom prst="rect">
            <a:avLst/>
          </a:prstGeom>
          <a:noFill/>
        </p:spPr>
        <p:txBody>
          <a:bodyPr wrap="square" rtlCol="0">
            <a:spAutoFit/>
          </a:bodyPr>
          <a:lstStyle/>
          <a:p>
            <a:pPr>
              <a:defRPr/>
            </a:pPr>
            <a:r>
              <a:rPr lang="zh-CN" altLang="en-US" sz="2400" dirty="0">
                <a:solidFill>
                  <a:schemeClr val="bg1"/>
                </a:solidFill>
                <a:latin typeface="微软雅黑" panose="020B0503020204020204" pitchFamily="34" charset="-122"/>
                <a:ea typeface="微软雅黑" panose="020B0503020204020204" pitchFamily="34" charset="-122"/>
                <a:cs typeface="Helvetica" pitchFamily="34" charset="0"/>
                <a:sym typeface="Helvetica" pitchFamily="34" charset="0"/>
              </a:rPr>
              <a:t>阿里巴巴国际站商家成长路径</a:t>
            </a:r>
            <a:endParaRPr lang="zh-CN" altLang="en-US" sz="2400" dirty="0">
              <a:solidFill>
                <a:schemeClr val="bg1"/>
              </a:solidFill>
              <a:latin typeface="微软雅黑" panose="020B0503020204020204" pitchFamily="34" charset="-122"/>
              <a:ea typeface="微软雅黑" panose="020B0503020204020204" pitchFamily="34" charset="-122"/>
              <a:cs typeface="Helvetica" pitchFamily="34" charset="0"/>
              <a:sym typeface="Helvetica" pitchFamily="34" charset="0"/>
            </a:endParaRPr>
          </a:p>
        </p:txBody>
      </p:sp>
      <p:sp>
        <p:nvSpPr>
          <p:cNvPr id="4" name="object 10"/>
          <p:cNvSpPr/>
          <p:nvPr/>
        </p:nvSpPr>
        <p:spPr>
          <a:xfrm>
            <a:off x="255460" y="712660"/>
            <a:ext cx="8633460" cy="0"/>
          </a:xfrm>
          <a:custGeom>
            <a:avLst/>
            <a:gdLst/>
            <a:ahLst/>
            <a:cxnLst/>
            <a:rect l="l" t="t" r="r" b="b"/>
            <a:pathLst>
              <a:path w="11511280">
                <a:moveTo>
                  <a:pt x="0" y="0"/>
                </a:moveTo>
                <a:lnTo>
                  <a:pt x="11511280" y="0"/>
                </a:lnTo>
              </a:path>
            </a:pathLst>
          </a:custGeom>
          <a:ln w="35052">
            <a:solidFill>
              <a:srgbClr val="EC7C30"/>
            </a:solidFill>
          </a:ln>
        </p:spPr>
        <p:txBody>
          <a:bodyPr wrap="square" lIns="0" tIns="0" rIns="0" bIns="0" rtlCol="0"/>
          <a:lstStyle/>
          <a:p>
            <a:endParaRPr sz="135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object 2"/>
          <p:cNvSpPr/>
          <p:nvPr/>
        </p:nvSpPr>
        <p:spPr>
          <a:xfrm>
            <a:off x="0" y="-2381"/>
            <a:ext cx="9144000" cy="5129213"/>
          </a:xfrm>
          <a:prstGeom prst="rect">
            <a:avLst/>
          </a:prstGeom>
          <a:blipFill rotWithShape="1">
            <a:blip r:embed="rId1"/>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0723" name="object 3"/>
          <p:cNvSpPr/>
          <p:nvPr/>
        </p:nvSpPr>
        <p:spPr>
          <a:xfrm>
            <a:off x="0" y="-16669"/>
            <a:ext cx="9144000" cy="5157788"/>
          </a:xfrm>
          <a:custGeom>
            <a:avLst/>
            <a:gdLst/>
            <a:ahLst/>
            <a:cxnLst>
              <a:cxn ang="0">
                <a:pos x="203418453" y="432899"/>
              </a:cxn>
              <a:cxn ang="0">
                <a:pos x="0" y="432899"/>
              </a:cxn>
              <a:cxn ang="0">
                <a:pos x="0" y="0"/>
              </a:cxn>
              <a:cxn ang="0">
                <a:pos x="203418453" y="0"/>
              </a:cxn>
              <a:cxn ang="0">
                <a:pos x="203418453" y="432899"/>
              </a:cxn>
            </a:cxnLst>
            <a:pathLst>
              <a:path w="7626984" h="10903585">
                <a:moveTo>
                  <a:pt x="7626680" y="10903267"/>
                </a:moveTo>
                <a:lnTo>
                  <a:pt x="0" y="10903267"/>
                </a:lnTo>
                <a:lnTo>
                  <a:pt x="0" y="0"/>
                </a:lnTo>
                <a:lnTo>
                  <a:pt x="7626680" y="0"/>
                </a:lnTo>
                <a:lnTo>
                  <a:pt x="7626680" y="10903267"/>
                </a:lnTo>
                <a:close/>
              </a:path>
            </a:pathLst>
          </a:custGeom>
          <a:solidFill>
            <a:srgbClr val="2B4F83">
              <a:alpha val="65881"/>
            </a:srgbClr>
          </a:solidFill>
          <a:ln w="9525">
            <a:noFill/>
          </a:ln>
        </p:spPr>
        <p:txBody>
          <a:bodyPr/>
          <a:p>
            <a:endParaRPr lang="zh-CN" altLang="en-US" sz="1350"/>
          </a:p>
        </p:txBody>
      </p:sp>
      <p:sp>
        <p:nvSpPr>
          <p:cNvPr id="30724" name="文本框 99"/>
          <p:cNvSpPr txBox="1"/>
          <p:nvPr/>
        </p:nvSpPr>
        <p:spPr>
          <a:xfrm>
            <a:off x="86360" y="66358"/>
            <a:ext cx="5172075" cy="414020"/>
          </a:xfrm>
          <a:prstGeom prst="rect">
            <a:avLst/>
          </a:prstGeom>
          <a:noFill/>
          <a:ln w="12700">
            <a:noFill/>
          </a:ln>
        </p:spPr>
        <p:txBody>
          <a:bodyPr lIns="34289" rIns="34289">
            <a:spAutoFit/>
          </a:bodyPr>
          <a:p>
            <a:pPr marL="228600" indent="-228600" eaLnBrk="1"/>
            <a:r>
              <a:rPr lang="zh-CN" altLang="en-US" sz="2100" b="1" dirty="0">
                <a:solidFill>
                  <a:srgbClr val="F2F2F2"/>
                </a:solidFill>
                <a:latin typeface="微软雅黑" panose="020B0503020204020204" pitchFamily="34" charset="-122"/>
                <a:ea typeface="微软雅黑" panose="020B0503020204020204" pitchFamily="34" charset="-122"/>
              </a:rPr>
              <a:t>数字化重构跨境贸易</a:t>
            </a:r>
            <a:endParaRPr lang="zh-CN" altLang="zh-CN" b="1" dirty="0">
              <a:solidFill>
                <a:srgbClr val="F2F2F2"/>
              </a:solidFill>
              <a:latin typeface="微软雅黑" panose="020B0503020204020204" pitchFamily="34" charset="-122"/>
              <a:ea typeface="微软雅黑" panose="020B0503020204020204" pitchFamily="34" charset="-122"/>
            </a:endParaRPr>
          </a:p>
        </p:txBody>
      </p:sp>
      <p:sp>
        <p:nvSpPr>
          <p:cNvPr id="12" name="object 21"/>
          <p:cNvSpPr/>
          <p:nvPr/>
        </p:nvSpPr>
        <p:spPr>
          <a:xfrm>
            <a:off x="920354" y="1289447"/>
            <a:ext cx="3696891" cy="2312194"/>
          </a:xfrm>
          <a:custGeom>
            <a:avLst/>
            <a:gdLst/>
            <a:ahLst/>
            <a:cxnLst/>
            <a:rect l="l" t="t" r="r" b="b"/>
            <a:pathLst>
              <a:path w="3066415" h="3714750">
                <a:moveTo>
                  <a:pt x="0" y="3714495"/>
                </a:moveTo>
                <a:lnTo>
                  <a:pt x="3065868" y="3714495"/>
                </a:lnTo>
                <a:lnTo>
                  <a:pt x="3065868" y="0"/>
                </a:lnTo>
                <a:lnTo>
                  <a:pt x="0" y="0"/>
                </a:lnTo>
                <a:lnTo>
                  <a:pt x="0" y="3714495"/>
                </a:lnTo>
                <a:close/>
              </a:path>
            </a:pathLst>
          </a:custGeom>
          <a:solidFill>
            <a:srgbClr val="050100">
              <a:alpha val="14999"/>
            </a:srgbClr>
          </a:solidFill>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defRPr/>
            </a:pPr>
            <a:endParaRPr kumimoji="0" sz="135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30726" name="object 22"/>
          <p:cNvSpPr txBox="1"/>
          <p:nvPr/>
        </p:nvSpPr>
        <p:spPr>
          <a:xfrm>
            <a:off x="920354" y="873999"/>
            <a:ext cx="3696890" cy="426085"/>
          </a:xfrm>
          <a:prstGeom prst="rect">
            <a:avLst/>
          </a:prstGeom>
          <a:solidFill>
            <a:srgbClr val="050100">
              <a:alpha val="20000"/>
            </a:srgbClr>
          </a:solidFill>
          <a:ln w="9525">
            <a:noFill/>
          </a:ln>
        </p:spPr>
        <p:txBody>
          <a:bodyPr lIns="0" tIns="149542" rIns="0" bIns="0" anchor="ctr">
            <a:spAutoFit/>
          </a:bodyPr>
          <a:p>
            <a:pPr marL="700405" indent="0" algn="ctr" eaLnBrk="1">
              <a:spcBef>
                <a:spcPts val="1575"/>
              </a:spcBef>
            </a:pPr>
            <a:r>
              <a:rPr lang="zh-CN" altLang="zh-CN" dirty="0">
                <a:solidFill>
                  <a:srgbClr val="F36D2D"/>
                </a:solidFill>
                <a:latin typeface="微软雅黑" panose="020B0503020204020204" pitchFamily="34" charset="-122"/>
                <a:ea typeface="微软雅黑" panose="020B0503020204020204" pitchFamily="34" charset="-122"/>
              </a:rPr>
              <a:t>数字化“人、货、场”</a:t>
            </a:r>
            <a:endParaRPr lang="zh-CN" altLang="zh-CN" dirty="0">
              <a:latin typeface="微软雅黑" panose="020B0503020204020204" pitchFamily="34" charset="-122"/>
              <a:ea typeface="微软雅黑" panose="020B0503020204020204" pitchFamily="34" charset="-122"/>
            </a:endParaRPr>
          </a:p>
        </p:txBody>
      </p:sp>
      <p:sp>
        <p:nvSpPr>
          <p:cNvPr id="14" name="object 23"/>
          <p:cNvSpPr/>
          <p:nvPr/>
        </p:nvSpPr>
        <p:spPr>
          <a:xfrm>
            <a:off x="1197769" y="1397794"/>
            <a:ext cx="3203972" cy="559594"/>
          </a:xfrm>
          <a:custGeom>
            <a:avLst/>
            <a:gdLst/>
            <a:ahLst/>
            <a:cxnLst/>
            <a:rect l="l" t="t" r="r" b="b"/>
            <a:pathLst>
              <a:path w="2658110" h="918210">
                <a:moveTo>
                  <a:pt x="2628099" y="0"/>
                </a:moveTo>
                <a:lnTo>
                  <a:pt x="29806" y="0"/>
                </a:lnTo>
                <a:lnTo>
                  <a:pt x="18232" y="2349"/>
                </a:lnTo>
                <a:lnTo>
                  <a:pt x="8755" y="8748"/>
                </a:lnTo>
                <a:lnTo>
                  <a:pt x="2351" y="18221"/>
                </a:lnTo>
                <a:lnTo>
                  <a:pt x="0" y="29794"/>
                </a:lnTo>
                <a:lnTo>
                  <a:pt x="0" y="887945"/>
                </a:lnTo>
                <a:lnTo>
                  <a:pt x="2351" y="899512"/>
                </a:lnTo>
                <a:lnTo>
                  <a:pt x="8755" y="908986"/>
                </a:lnTo>
                <a:lnTo>
                  <a:pt x="18232" y="915388"/>
                </a:lnTo>
                <a:lnTo>
                  <a:pt x="29806" y="917740"/>
                </a:lnTo>
                <a:lnTo>
                  <a:pt x="2628099" y="917740"/>
                </a:lnTo>
                <a:lnTo>
                  <a:pt x="2639674" y="915388"/>
                </a:lnTo>
                <a:lnTo>
                  <a:pt x="2649151" y="908986"/>
                </a:lnTo>
                <a:lnTo>
                  <a:pt x="2655555" y="899512"/>
                </a:lnTo>
                <a:lnTo>
                  <a:pt x="2657906" y="887945"/>
                </a:lnTo>
                <a:lnTo>
                  <a:pt x="2657906" y="29794"/>
                </a:lnTo>
                <a:lnTo>
                  <a:pt x="2655555" y="18221"/>
                </a:lnTo>
                <a:lnTo>
                  <a:pt x="2649151" y="8748"/>
                </a:lnTo>
                <a:lnTo>
                  <a:pt x="2639674" y="2349"/>
                </a:lnTo>
                <a:lnTo>
                  <a:pt x="2628099" y="0"/>
                </a:lnTo>
                <a:close/>
              </a:path>
            </a:pathLst>
          </a:custGeom>
          <a:solidFill>
            <a:srgbClr val="446390">
              <a:alpha val="83000"/>
            </a:srgbClr>
          </a:solidFill>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15" name="object 24"/>
          <p:cNvSpPr/>
          <p:nvPr/>
        </p:nvSpPr>
        <p:spPr>
          <a:xfrm>
            <a:off x="1197769" y="1397794"/>
            <a:ext cx="3203972" cy="559594"/>
          </a:xfrm>
          <a:custGeom>
            <a:avLst/>
            <a:gdLst/>
            <a:ahLst/>
            <a:cxnLst/>
            <a:rect l="l" t="t" r="r" b="b"/>
            <a:pathLst>
              <a:path w="2658110" h="918210">
                <a:moveTo>
                  <a:pt x="2628099" y="917740"/>
                </a:moveTo>
                <a:lnTo>
                  <a:pt x="29806" y="917740"/>
                </a:lnTo>
                <a:lnTo>
                  <a:pt x="18232" y="915388"/>
                </a:lnTo>
                <a:lnTo>
                  <a:pt x="8755" y="908986"/>
                </a:lnTo>
                <a:lnTo>
                  <a:pt x="2351" y="899512"/>
                </a:lnTo>
                <a:lnTo>
                  <a:pt x="0" y="887945"/>
                </a:lnTo>
                <a:lnTo>
                  <a:pt x="0" y="29794"/>
                </a:lnTo>
                <a:lnTo>
                  <a:pt x="2351" y="18221"/>
                </a:lnTo>
                <a:lnTo>
                  <a:pt x="8755" y="8748"/>
                </a:lnTo>
                <a:lnTo>
                  <a:pt x="18232" y="2349"/>
                </a:lnTo>
                <a:lnTo>
                  <a:pt x="29806" y="0"/>
                </a:lnTo>
                <a:lnTo>
                  <a:pt x="2628099" y="0"/>
                </a:lnTo>
                <a:lnTo>
                  <a:pt x="2639674" y="2349"/>
                </a:lnTo>
                <a:lnTo>
                  <a:pt x="2649151" y="8748"/>
                </a:lnTo>
                <a:lnTo>
                  <a:pt x="2655555" y="18221"/>
                </a:lnTo>
                <a:lnTo>
                  <a:pt x="2657906" y="29794"/>
                </a:lnTo>
                <a:lnTo>
                  <a:pt x="2657906" y="887945"/>
                </a:lnTo>
                <a:lnTo>
                  <a:pt x="2655555" y="899512"/>
                </a:lnTo>
                <a:lnTo>
                  <a:pt x="2649151" y="908986"/>
                </a:lnTo>
                <a:lnTo>
                  <a:pt x="2639674" y="915388"/>
                </a:lnTo>
                <a:lnTo>
                  <a:pt x="2628099" y="917740"/>
                </a:lnTo>
                <a:close/>
              </a:path>
            </a:pathLst>
          </a:custGeom>
          <a:ln w="3175">
            <a:solidFill>
              <a:srgbClr val="FFFFFF"/>
            </a:solidFill>
          </a:ln>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16" name="object 25"/>
          <p:cNvSpPr/>
          <p:nvPr/>
        </p:nvSpPr>
        <p:spPr>
          <a:xfrm>
            <a:off x="4754166" y="1298972"/>
            <a:ext cx="3696891" cy="2312194"/>
          </a:xfrm>
          <a:custGeom>
            <a:avLst/>
            <a:gdLst/>
            <a:ahLst/>
            <a:cxnLst/>
            <a:rect l="l" t="t" r="r" b="b"/>
            <a:pathLst>
              <a:path w="3066415" h="3714750">
                <a:moveTo>
                  <a:pt x="0" y="3714495"/>
                </a:moveTo>
                <a:lnTo>
                  <a:pt x="3065856" y="3714495"/>
                </a:lnTo>
                <a:lnTo>
                  <a:pt x="3065856" y="0"/>
                </a:lnTo>
                <a:lnTo>
                  <a:pt x="0" y="0"/>
                </a:lnTo>
                <a:lnTo>
                  <a:pt x="0" y="3714495"/>
                </a:lnTo>
                <a:close/>
              </a:path>
            </a:pathLst>
          </a:custGeom>
          <a:solidFill>
            <a:srgbClr val="050100">
              <a:alpha val="14999"/>
            </a:srgbClr>
          </a:solidFill>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defRPr/>
            </a:pPr>
            <a:endParaRPr kumimoji="0" sz="135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30730" name="object 26"/>
          <p:cNvSpPr txBox="1"/>
          <p:nvPr/>
        </p:nvSpPr>
        <p:spPr>
          <a:xfrm>
            <a:off x="1202531" y="1490663"/>
            <a:ext cx="3200400" cy="494030"/>
          </a:xfrm>
          <a:prstGeom prst="rect">
            <a:avLst/>
          </a:prstGeom>
          <a:noFill/>
          <a:ln w="9525">
            <a:noFill/>
          </a:ln>
        </p:spPr>
        <p:txBody>
          <a:bodyPr lIns="0" tIns="9525" rIns="0" bIns="0">
            <a:spAutoFit/>
          </a:bodyPr>
          <a:p>
            <a:pPr marL="12700" indent="0" algn="ctr" eaLnBrk="1">
              <a:spcBef>
                <a:spcPts val="100"/>
              </a:spcBef>
            </a:pPr>
            <a:r>
              <a:rPr lang="zh-CN" altLang="zh-CN" sz="900" dirty="0">
                <a:solidFill>
                  <a:srgbClr val="F2F2F2"/>
                </a:solidFill>
                <a:latin typeface="微软雅黑" panose="020B0503020204020204" pitchFamily="34" charset="-122"/>
                <a:ea typeface="微软雅黑" panose="020B0503020204020204" pitchFamily="34" charset="-122"/>
              </a:rPr>
              <a:t>赋能</a:t>
            </a:r>
            <a:r>
              <a:rPr lang="zh-CN" altLang="zh-CN" sz="1350" dirty="0">
                <a:solidFill>
                  <a:srgbClr val="F2F2F2"/>
                </a:solidFill>
                <a:latin typeface="微软雅黑" panose="020B0503020204020204" pitchFamily="34" charset="-122"/>
                <a:ea typeface="微软雅黑" panose="020B0503020204020204" pitchFamily="34" charset="-122"/>
              </a:rPr>
              <a:t>人</a:t>
            </a:r>
            <a:r>
              <a:rPr lang="zh-CN" altLang="zh-CN" sz="900" dirty="0">
                <a:solidFill>
                  <a:srgbClr val="F2F2F2"/>
                </a:solidFill>
                <a:latin typeface="微软雅黑" panose="020B0503020204020204" pitchFamily="34" charset="-122"/>
                <a:ea typeface="微软雅黑" panose="020B0503020204020204" pitchFamily="34" charset="-122"/>
              </a:rPr>
              <a:t>：智能化的沟通工具及服务</a:t>
            </a:r>
            <a:endParaRPr lang="zh-CN" altLang="zh-CN" sz="900" dirty="0">
              <a:solidFill>
                <a:srgbClr val="F2F2F2"/>
              </a:solidFill>
              <a:latin typeface="微软雅黑" panose="020B0503020204020204" pitchFamily="34" charset="-122"/>
              <a:ea typeface="微软雅黑" panose="020B0503020204020204" pitchFamily="34" charset="-122"/>
            </a:endParaRPr>
          </a:p>
          <a:p>
            <a:pPr marL="12700" indent="0" algn="ctr" eaLnBrk="1"/>
            <a:r>
              <a:rPr lang="zh-CN" altLang="zh-CN" sz="900" dirty="0">
                <a:solidFill>
                  <a:srgbClr val="F2F2F2"/>
                </a:solidFill>
                <a:latin typeface="微软雅黑" panose="020B0503020204020204" pitchFamily="34" charset="-122"/>
                <a:ea typeface="微软雅黑" panose="020B0503020204020204" pitchFamily="34" charset="-122"/>
              </a:rPr>
              <a:t>( 实时翻译、数据管家、客户银行、智能营销中心、商家工作台 )</a:t>
            </a:r>
            <a:endParaRPr lang="zh-CN" altLang="zh-CN" sz="900" dirty="0">
              <a:solidFill>
                <a:srgbClr val="F2F2F2"/>
              </a:solidFill>
              <a:latin typeface="微软雅黑" panose="020B0503020204020204" pitchFamily="34" charset="-122"/>
              <a:ea typeface="微软雅黑" panose="020B0503020204020204" pitchFamily="34" charset="-122"/>
            </a:endParaRPr>
          </a:p>
        </p:txBody>
      </p:sp>
      <p:sp>
        <p:nvSpPr>
          <p:cNvPr id="18" name="object 27"/>
          <p:cNvSpPr/>
          <p:nvPr/>
        </p:nvSpPr>
        <p:spPr>
          <a:xfrm>
            <a:off x="1197769" y="2185988"/>
            <a:ext cx="3203972" cy="532210"/>
          </a:xfrm>
          <a:custGeom>
            <a:avLst/>
            <a:gdLst/>
            <a:ahLst/>
            <a:cxnLst/>
            <a:rect l="l" t="t" r="r" b="b"/>
            <a:pathLst>
              <a:path w="2658110" h="977900">
                <a:moveTo>
                  <a:pt x="2628099" y="0"/>
                </a:moveTo>
                <a:lnTo>
                  <a:pt x="29806" y="0"/>
                </a:lnTo>
                <a:lnTo>
                  <a:pt x="18232" y="2351"/>
                </a:lnTo>
                <a:lnTo>
                  <a:pt x="8755" y="8753"/>
                </a:lnTo>
                <a:lnTo>
                  <a:pt x="2351" y="18227"/>
                </a:lnTo>
                <a:lnTo>
                  <a:pt x="0" y="29794"/>
                </a:lnTo>
                <a:lnTo>
                  <a:pt x="0" y="948080"/>
                </a:lnTo>
                <a:lnTo>
                  <a:pt x="2351" y="959654"/>
                </a:lnTo>
                <a:lnTo>
                  <a:pt x="8755" y="969132"/>
                </a:lnTo>
                <a:lnTo>
                  <a:pt x="18232" y="975535"/>
                </a:lnTo>
                <a:lnTo>
                  <a:pt x="29806" y="977887"/>
                </a:lnTo>
                <a:lnTo>
                  <a:pt x="2628099" y="977887"/>
                </a:lnTo>
                <a:lnTo>
                  <a:pt x="2639674" y="975535"/>
                </a:lnTo>
                <a:lnTo>
                  <a:pt x="2649151" y="969132"/>
                </a:lnTo>
                <a:lnTo>
                  <a:pt x="2655555" y="959654"/>
                </a:lnTo>
                <a:lnTo>
                  <a:pt x="2657906" y="948080"/>
                </a:lnTo>
                <a:lnTo>
                  <a:pt x="2657906" y="29794"/>
                </a:lnTo>
                <a:lnTo>
                  <a:pt x="2655555" y="18227"/>
                </a:lnTo>
                <a:lnTo>
                  <a:pt x="2649151" y="8753"/>
                </a:lnTo>
                <a:lnTo>
                  <a:pt x="2639674" y="2351"/>
                </a:lnTo>
                <a:lnTo>
                  <a:pt x="2628099" y="0"/>
                </a:lnTo>
                <a:close/>
              </a:path>
            </a:pathLst>
          </a:custGeom>
          <a:solidFill>
            <a:srgbClr val="446390">
              <a:alpha val="83000"/>
            </a:srgbClr>
          </a:solidFill>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19" name="object 28"/>
          <p:cNvSpPr/>
          <p:nvPr/>
        </p:nvSpPr>
        <p:spPr>
          <a:xfrm>
            <a:off x="1197769" y="2185988"/>
            <a:ext cx="3203972" cy="532210"/>
          </a:xfrm>
          <a:custGeom>
            <a:avLst/>
            <a:gdLst/>
            <a:ahLst/>
            <a:cxnLst/>
            <a:rect l="l" t="t" r="r" b="b"/>
            <a:pathLst>
              <a:path w="2658110" h="977900">
                <a:moveTo>
                  <a:pt x="2628099" y="977887"/>
                </a:moveTo>
                <a:lnTo>
                  <a:pt x="29806" y="977887"/>
                </a:lnTo>
                <a:lnTo>
                  <a:pt x="18232" y="975535"/>
                </a:lnTo>
                <a:lnTo>
                  <a:pt x="8755" y="969132"/>
                </a:lnTo>
                <a:lnTo>
                  <a:pt x="2351" y="959654"/>
                </a:lnTo>
                <a:lnTo>
                  <a:pt x="0" y="948080"/>
                </a:lnTo>
                <a:lnTo>
                  <a:pt x="0" y="29794"/>
                </a:lnTo>
                <a:lnTo>
                  <a:pt x="2351" y="18227"/>
                </a:lnTo>
                <a:lnTo>
                  <a:pt x="8755" y="8753"/>
                </a:lnTo>
                <a:lnTo>
                  <a:pt x="18232" y="2351"/>
                </a:lnTo>
                <a:lnTo>
                  <a:pt x="29806" y="0"/>
                </a:lnTo>
                <a:lnTo>
                  <a:pt x="2628099" y="0"/>
                </a:lnTo>
                <a:lnTo>
                  <a:pt x="2639674" y="2351"/>
                </a:lnTo>
                <a:lnTo>
                  <a:pt x="2649151" y="8753"/>
                </a:lnTo>
                <a:lnTo>
                  <a:pt x="2655555" y="18227"/>
                </a:lnTo>
                <a:lnTo>
                  <a:pt x="2657906" y="29794"/>
                </a:lnTo>
                <a:lnTo>
                  <a:pt x="2657906" y="948080"/>
                </a:lnTo>
                <a:lnTo>
                  <a:pt x="2655555" y="959654"/>
                </a:lnTo>
                <a:lnTo>
                  <a:pt x="2649151" y="969132"/>
                </a:lnTo>
                <a:lnTo>
                  <a:pt x="2639674" y="975535"/>
                </a:lnTo>
                <a:lnTo>
                  <a:pt x="2628099" y="977887"/>
                </a:lnTo>
                <a:close/>
              </a:path>
            </a:pathLst>
          </a:custGeom>
          <a:ln w="3175">
            <a:solidFill>
              <a:srgbClr val="FFFFFF"/>
            </a:solidFill>
          </a:ln>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30733" name="object 29"/>
          <p:cNvSpPr txBox="1"/>
          <p:nvPr/>
        </p:nvSpPr>
        <p:spPr>
          <a:xfrm>
            <a:off x="1198960" y="2232422"/>
            <a:ext cx="3200400" cy="381000"/>
          </a:xfrm>
          <a:prstGeom prst="rect">
            <a:avLst/>
          </a:prstGeom>
          <a:noFill/>
          <a:ln w="9525">
            <a:noFill/>
          </a:ln>
        </p:spPr>
        <p:txBody>
          <a:bodyPr lIns="0" tIns="16668" rIns="0" bIns="0">
            <a:spAutoFit/>
          </a:bodyPr>
          <a:p>
            <a:pPr marL="1123950" indent="-939800" algn="ctr" eaLnBrk="1">
              <a:lnSpc>
                <a:spcPct val="109000"/>
              </a:lnSpc>
              <a:spcBef>
                <a:spcPts val="175"/>
              </a:spcBef>
            </a:pPr>
            <a:r>
              <a:rPr lang="zh-CN" altLang="zh-CN" sz="900" dirty="0">
                <a:solidFill>
                  <a:srgbClr val="F2F2F2"/>
                </a:solidFill>
                <a:latin typeface="微软雅黑" panose="020B0503020204020204" pitchFamily="34" charset="-122"/>
                <a:ea typeface="微软雅黑" panose="020B0503020204020204" pitchFamily="34" charset="-122"/>
              </a:rPr>
              <a:t>赋能</a:t>
            </a:r>
            <a:r>
              <a:rPr lang="zh-CN" altLang="zh-CN" sz="1350" dirty="0">
                <a:solidFill>
                  <a:srgbClr val="F2F2F2"/>
                </a:solidFill>
                <a:latin typeface="微软雅黑" panose="020B0503020204020204" pitchFamily="34" charset="-122"/>
                <a:ea typeface="微软雅黑" panose="020B0503020204020204" pitchFamily="34" charset="-122"/>
              </a:rPr>
              <a:t>货</a:t>
            </a:r>
            <a:r>
              <a:rPr lang="zh-CN" altLang="zh-CN" sz="900" dirty="0">
                <a:solidFill>
                  <a:srgbClr val="F2F2F2"/>
                </a:solidFill>
                <a:latin typeface="微软雅黑" panose="020B0503020204020204" pitchFamily="34" charset="-122"/>
                <a:ea typeface="微软雅黑" panose="020B0503020204020204" pitchFamily="34" charset="-122"/>
              </a:rPr>
              <a:t>：商品信息与商家服务的确定性升级</a:t>
            </a:r>
            <a:endParaRPr lang="zh-CN" altLang="zh-CN" sz="900" dirty="0">
              <a:solidFill>
                <a:srgbClr val="F2F2F2"/>
              </a:solidFill>
              <a:latin typeface="微软雅黑" panose="020B0503020204020204" pitchFamily="34" charset="-122"/>
              <a:ea typeface="微软雅黑" panose="020B0503020204020204" pitchFamily="34" charset="-122"/>
            </a:endParaRPr>
          </a:p>
          <a:p>
            <a:pPr marL="1123950" indent="-939800" algn="ctr" eaLnBrk="1"/>
            <a:r>
              <a:rPr lang="zh-CN" altLang="zh-CN" sz="900" dirty="0">
                <a:solidFill>
                  <a:srgbClr val="F2F2F2"/>
                </a:solidFill>
                <a:latin typeface="微软雅黑" panose="020B0503020204020204" pitchFamily="34" charset="-122"/>
                <a:ea typeface="微软雅黑" panose="020B0503020204020204" pitchFamily="34" charset="-122"/>
              </a:rPr>
              <a:t>（商品结构性表达、商家分层、商家赋能体系、交易升级）</a:t>
            </a:r>
            <a:endParaRPr lang="zh-CN" altLang="zh-CN" sz="900" dirty="0">
              <a:solidFill>
                <a:srgbClr val="F2F2F2"/>
              </a:solidFill>
              <a:latin typeface="微软雅黑" panose="020B0503020204020204" pitchFamily="34" charset="-122"/>
              <a:ea typeface="微软雅黑" panose="020B0503020204020204" pitchFamily="34" charset="-122"/>
            </a:endParaRPr>
          </a:p>
        </p:txBody>
      </p:sp>
      <p:sp>
        <p:nvSpPr>
          <p:cNvPr id="21" name="object 30"/>
          <p:cNvSpPr/>
          <p:nvPr/>
        </p:nvSpPr>
        <p:spPr>
          <a:xfrm>
            <a:off x="1197769" y="2911079"/>
            <a:ext cx="3203972" cy="572691"/>
          </a:xfrm>
          <a:custGeom>
            <a:avLst/>
            <a:gdLst/>
            <a:ahLst/>
            <a:cxnLst/>
            <a:rect l="l" t="t" r="r" b="b"/>
            <a:pathLst>
              <a:path w="2658110" h="1054100">
                <a:moveTo>
                  <a:pt x="2628099" y="0"/>
                </a:moveTo>
                <a:lnTo>
                  <a:pt x="29806" y="0"/>
                </a:lnTo>
                <a:lnTo>
                  <a:pt x="18232" y="2351"/>
                </a:lnTo>
                <a:lnTo>
                  <a:pt x="8755" y="8753"/>
                </a:lnTo>
                <a:lnTo>
                  <a:pt x="2351" y="18227"/>
                </a:lnTo>
                <a:lnTo>
                  <a:pt x="0" y="29794"/>
                </a:lnTo>
                <a:lnTo>
                  <a:pt x="0" y="1024153"/>
                </a:lnTo>
                <a:lnTo>
                  <a:pt x="2351" y="1035720"/>
                </a:lnTo>
                <a:lnTo>
                  <a:pt x="8755" y="1045194"/>
                </a:lnTo>
                <a:lnTo>
                  <a:pt x="18232" y="1051596"/>
                </a:lnTo>
                <a:lnTo>
                  <a:pt x="29806" y="1053947"/>
                </a:lnTo>
                <a:lnTo>
                  <a:pt x="2628099" y="1053947"/>
                </a:lnTo>
                <a:lnTo>
                  <a:pt x="2639674" y="1051596"/>
                </a:lnTo>
                <a:lnTo>
                  <a:pt x="2649151" y="1045194"/>
                </a:lnTo>
                <a:lnTo>
                  <a:pt x="2655555" y="1035720"/>
                </a:lnTo>
                <a:lnTo>
                  <a:pt x="2657906" y="1024153"/>
                </a:lnTo>
                <a:lnTo>
                  <a:pt x="2657906" y="29794"/>
                </a:lnTo>
                <a:lnTo>
                  <a:pt x="2655555" y="18227"/>
                </a:lnTo>
                <a:lnTo>
                  <a:pt x="2649151" y="8753"/>
                </a:lnTo>
                <a:lnTo>
                  <a:pt x="2639674" y="2351"/>
                </a:lnTo>
                <a:lnTo>
                  <a:pt x="2628099" y="0"/>
                </a:lnTo>
                <a:close/>
              </a:path>
            </a:pathLst>
          </a:custGeom>
          <a:solidFill>
            <a:srgbClr val="446390">
              <a:alpha val="83000"/>
            </a:srgbClr>
          </a:solidFill>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22" name="object 31"/>
          <p:cNvSpPr/>
          <p:nvPr/>
        </p:nvSpPr>
        <p:spPr>
          <a:xfrm>
            <a:off x="1197769" y="2911079"/>
            <a:ext cx="3203972" cy="572691"/>
          </a:xfrm>
          <a:custGeom>
            <a:avLst/>
            <a:gdLst/>
            <a:ahLst/>
            <a:cxnLst/>
            <a:rect l="l" t="t" r="r" b="b"/>
            <a:pathLst>
              <a:path w="2658110" h="1054100">
                <a:moveTo>
                  <a:pt x="2628099" y="1053947"/>
                </a:moveTo>
                <a:lnTo>
                  <a:pt x="29806" y="1053947"/>
                </a:lnTo>
                <a:lnTo>
                  <a:pt x="18232" y="1051596"/>
                </a:lnTo>
                <a:lnTo>
                  <a:pt x="8755" y="1045194"/>
                </a:lnTo>
                <a:lnTo>
                  <a:pt x="2351" y="1035720"/>
                </a:lnTo>
                <a:lnTo>
                  <a:pt x="0" y="1024153"/>
                </a:lnTo>
                <a:lnTo>
                  <a:pt x="0" y="29794"/>
                </a:lnTo>
                <a:lnTo>
                  <a:pt x="2351" y="18227"/>
                </a:lnTo>
                <a:lnTo>
                  <a:pt x="8755" y="8753"/>
                </a:lnTo>
                <a:lnTo>
                  <a:pt x="18232" y="2351"/>
                </a:lnTo>
                <a:lnTo>
                  <a:pt x="29806" y="0"/>
                </a:lnTo>
                <a:lnTo>
                  <a:pt x="2628099" y="0"/>
                </a:lnTo>
                <a:lnTo>
                  <a:pt x="2639674" y="2351"/>
                </a:lnTo>
                <a:lnTo>
                  <a:pt x="2649151" y="8753"/>
                </a:lnTo>
                <a:lnTo>
                  <a:pt x="2655555" y="18227"/>
                </a:lnTo>
                <a:lnTo>
                  <a:pt x="2657906" y="29794"/>
                </a:lnTo>
                <a:lnTo>
                  <a:pt x="2657906" y="1024153"/>
                </a:lnTo>
                <a:lnTo>
                  <a:pt x="2655555" y="1035720"/>
                </a:lnTo>
                <a:lnTo>
                  <a:pt x="2649151" y="1045194"/>
                </a:lnTo>
                <a:lnTo>
                  <a:pt x="2639674" y="1051596"/>
                </a:lnTo>
                <a:lnTo>
                  <a:pt x="2628099" y="1053947"/>
                </a:lnTo>
                <a:close/>
              </a:path>
            </a:pathLst>
          </a:custGeom>
          <a:ln w="3175">
            <a:solidFill>
              <a:srgbClr val="FFFFFF"/>
            </a:solidFill>
          </a:ln>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30736" name="object 33"/>
          <p:cNvSpPr txBox="1"/>
          <p:nvPr/>
        </p:nvSpPr>
        <p:spPr>
          <a:xfrm>
            <a:off x="4754166" y="889476"/>
            <a:ext cx="3696890" cy="426085"/>
          </a:xfrm>
          <a:prstGeom prst="rect">
            <a:avLst/>
          </a:prstGeom>
          <a:solidFill>
            <a:srgbClr val="050100">
              <a:alpha val="20000"/>
            </a:srgbClr>
          </a:solidFill>
          <a:ln w="9525">
            <a:noFill/>
          </a:ln>
        </p:spPr>
        <p:txBody>
          <a:bodyPr lIns="0" tIns="149542" rIns="0" bIns="0" anchor="ctr">
            <a:spAutoFit/>
          </a:bodyPr>
          <a:p>
            <a:pPr marL="701675" indent="0" algn="ctr" eaLnBrk="1">
              <a:spcBef>
                <a:spcPts val="1575"/>
              </a:spcBef>
            </a:pPr>
            <a:r>
              <a:rPr lang="zh-CN" altLang="zh-CN" dirty="0">
                <a:solidFill>
                  <a:srgbClr val="F36D2D"/>
                </a:solidFill>
                <a:latin typeface="微软雅黑" panose="020B0503020204020204" pitchFamily="34" charset="-122"/>
                <a:ea typeface="微软雅黑" panose="020B0503020204020204" pitchFamily="34" charset="-122"/>
              </a:rPr>
              <a:t>数字化“交易履约”</a:t>
            </a:r>
            <a:endParaRPr lang="zh-CN" altLang="zh-CN" dirty="0">
              <a:latin typeface="微软雅黑" panose="020B0503020204020204" pitchFamily="34" charset="-122"/>
              <a:ea typeface="微软雅黑" panose="020B0503020204020204" pitchFamily="34" charset="-122"/>
            </a:endParaRPr>
          </a:p>
        </p:txBody>
      </p:sp>
      <p:sp>
        <p:nvSpPr>
          <p:cNvPr id="25" name="object 34"/>
          <p:cNvSpPr/>
          <p:nvPr/>
        </p:nvSpPr>
        <p:spPr>
          <a:xfrm>
            <a:off x="4944666" y="1407319"/>
            <a:ext cx="3205163" cy="323850"/>
          </a:xfrm>
          <a:custGeom>
            <a:avLst/>
            <a:gdLst/>
            <a:ahLst/>
            <a:cxnLst/>
            <a:rect l="l" t="t" r="r" b="b"/>
            <a:pathLst>
              <a:path w="2658109" h="544829">
                <a:moveTo>
                  <a:pt x="2628099" y="0"/>
                </a:moveTo>
                <a:lnTo>
                  <a:pt x="29806" y="0"/>
                </a:lnTo>
                <a:lnTo>
                  <a:pt x="18232" y="2349"/>
                </a:lnTo>
                <a:lnTo>
                  <a:pt x="8755" y="8748"/>
                </a:lnTo>
                <a:lnTo>
                  <a:pt x="2351" y="18221"/>
                </a:lnTo>
                <a:lnTo>
                  <a:pt x="0" y="29794"/>
                </a:lnTo>
                <a:lnTo>
                  <a:pt x="0" y="514476"/>
                </a:lnTo>
                <a:lnTo>
                  <a:pt x="2351" y="526043"/>
                </a:lnTo>
                <a:lnTo>
                  <a:pt x="8755" y="535517"/>
                </a:lnTo>
                <a:lnTo>
                  <a:pt x="18232" y="541919"/>
                </a:lnTo>
                <a:lnTo>
                  <a:pt x="29806" y="544271"/>
                </a:lnTo>
                <a:lnTo>
                  <a:pt x="2628099" y="544271"/>
                </a:lnTo>
                <a:lnTo>
                  <a:pt x="2639674" y="541919"/>
                </a:lnTo>
                <a:lnTo>
                  <a:pt x="2649151" y="535517"/>
                </a:lnTo>
                <a:lnTo>
                  <a:pt x="2655555" y="526043"/>
                </a:lnTo>
                <a:lnTo>
                  <a:pt x="2657906" y="514476"/>
                </a:lnTo>
                <a:lnTo>
                  <a:pt x="2657906" y="29794"/>
                </a:lnTo>
                <a:lnTo>
                  <a:pt x="2655555" y="18221"/>
                </a:lnTo>
                <a:lnTo>
                  <a:pt x="2649151" y="8748"/>
                </a:lnTo>
                <a:lnTo>
                  <a:pt x="2639674" y="2349"/>
                </a:lnTo>
                <a:lnTo>
                  <a:pt x="2628099" y="0"/>
                </a:lnTo>
                <a:close/>
              </a:path>
            </a:pathLst>
          </a:custGeom>
          <a:solidFill>
            <a:srgbClr val="446390">
              <a:alpha val="83000"/>
            </a:srgbClr>
          </a:solidFill>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26" name="object 35"/>
          <p:cNvSpPr/>
          <p:nvPr/>
        </p:nvSpPr>
        <p:spPr>
          <a:xfrm>
            <a:off x="4944666" y="1407319"/>
            <a:ext cx="3205163" cy="323850"/>
          </a:xfrm>
          <a:custGeom>
            <a:avLst/>
            <a:gdLst/>
            <a:ahLst/>
            <a:cxnLst/>
            <a:rect l="l" t="t" r="r" b="b"/>
            <a:pathLst>
              <a:path w="2658109" h="544829">
                <a:moveTo>
                  <a:pt x="2628099" y="544271"/>
                </a:moveTo>
                <a:lnTo>
                  <a:pt x="29806" y="544271"/>
                </a:lnTo>
                <a:lnTo>
                  <a:pt x="18232" y="541919"/>
                </a:lnTo>
                <a:lnTo>
                  <a:pt x="8755" y="535517"/>
                </a:lnTo>
                <a:lnTo>
                  <a:pt x="2351" y="526043"/>
                </a:lnTo>
                <a:lnTo>
                  <a:pt x="0" y="514476"/>
                </a:lnTo>
                <a:lnTo>
                  <a:pt x="0" y="29794"/>
                </a:lnTo>
                <a:lnTo>
                  <a:pt x="2351" y="18221"/>
                </a:lnTo>
                <a:lnTo>
                  <a:pt x="8755" y="8748"/>
                </a:lnTo>
                <a:lnTo>
                  <a:pt x="18232" y="2349"/>
                </a:lnTo>
                <a:lnTo>
                  <a:pt x="29806" y="0"/>
                </a:lnTo>
                <a:lnTo>
                  <a:pt x="2628099" y="0"/>
                </a:lnTo>
                <a:lnTo>
                  <a:pt x="2639674" y="2349"/>
                </a:lnTo>
                <a:lnTo>
                  <a:pt x="2649151" y="8748"/>
                </a:lnTo>
                <a:lnTo>
                  <a:pt x="2655555" y="18221"/>
                </a:lnTo>
                <a:lnTo>
                  <a:pt x="2657906" y="29794"/>
                </a:lnTo>
                <a:lnTo>
                  <a:pt x="2657906" y="514476"/>
                </a:lnTo>
                <a:lnTo>
                  <a:pt x="2655555" y="526043"/>
                </a:lnTo>
                <a:lnTo>
                  <a:pt x="2649151" y="535517"/>
                </a:lnTo>
                <a:lnTo>
                  <a:pt x="2639674" y="541919"/>
                </a:lnTo>
                <a:lnTo>
                  <a:pt x="2628099" y="544271"/>
                </a:lnTo>
                <a:close/>
              </a:path>
            </a:pathLst>
          </a:custGeom>
          <a:ln w="3175">
            <a:solidFill>
              <a:srgbClr val="FFFFFF"/>
            </a:solidFill>
          </a:ln>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27" name="object 36"/>
          <p:cNvSpPr/>
          <p:nvPr/>
        </p:nvSpPr>
        <p:spPr>
          <a:xfrm>
            <a:off x="4944666" y="1809750"/>
            <a:ext cx="3205163" cy="325041"/>
          </a:xfrm>
          <a:custGeom>
            <a:avLst/>
            <a:gdLst/>
            <a:ahLst/>
            <a:cxnLst/>
            <a:rect l="l" t="t" r="r" b="b"/>
            <a:pathLst>
              <a:path w="2658109" h="544829">
                <a:moveTo>
                  <a:pt x="2628099" y="0"/>
                </a:moveTo>
                <a:lnTo>
                  <a:pt x="29806" y="0"/>
                </a:lnTo>
                <a:lnTo>
                  <a:pt x="18232" y="2349"/>
                </a:lnTo>
                <a:lnTo>
                  <a:pt x="8755" y="8748"/>
                </a:lnTo>
                <a:lnTo>
                  <a:pt x="2351" y="18221"/>
                </a:lnTo>
                <a:lnTo>
                  <a:pt x="0" y="29794"/>
                </a:lnTo>
                <a:lnTo>
                  <a:pt x="0" y="514476"/>
                </a:lnTo>
                <a:lnTo>
                  <a:pt x="2351" y="526043"/>
                </a:lnTo>
                <a:lnTo>
                  <a:pt x="8755" y="535517"/>
                </a:lnTo>
                <a:lnTo>
                  <a:pt x="18232" y="541919"/>
                </a:lnTo>
                <a:lnTo>
                  <a:pt x="29806" y="544271"/>
                </a:lnTo>
                <a:lnTo>
                  <a:pt x="2628099" y="544271"/>
                </a:lnTo>
                <a:lnTo>
                  <a:pt x="2639674" y="541919"/>
                </a:lnTo>
                <a:lnTo>
                  <a:pt x="2649151" y="535517"/>
                </a:lnTo>
                <a:lnTo>
                  <a:pt x="2655555" y="526043"/>
                </a:lnTo>
                <a:lnTo>
                  <a:pt x="2657906" y="514476"/>
                </a:lnTo>
                <a:lnTo>
                  <a:pt x="2657906" y="29794"/>
                </a:lnTo>
                <a:lnTo>
                  <a:pt x="2655555" y="18221"/>
                </a:lnTo>
                <a:lnTo>
                  <a:pt x="2649151" y="8748"/>
                </a:lnTo>
                <a:lnTo>
                  <a:pt x="2639674" y="2349"/>
                </a:lnTo>
                <a:lnTo>
                  <a:pt x="2628099" y="0"/>
                </a:lnTo>
                <a:close/>
              </a:path>
            </a:pathLst>
          </a:custGeom>
          <a:solidFill>
            <a:srgbClr val="446390">
              <a:alpha val="83000"/>
            </a:srgbClr>
          </a:solidFill>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28" name="object 37"/>
          <p:cNvSpPr/>
          <p:nvPr/>
        </p:nvSpPr>
        <p:spPr>
          <a:xfrm>
            <a:off x="4944666" y="1809750"/>
            <a:ext cx="3205163" cy="325041"/>
          </a:xfrm>
          <a:custGeom>
            <a:avLst/>
            <a:gdLst/>
            <a:ahLst/>
            <a:cxnLst/>
            <a:rect l="l" t="t" r="r" b="b"/>
            <a:pathLst>
              <a:path w="2658109" h="544829">
                <a:moveTo>
                  <a:pt x="2628099" y="544271"/>
                </a:moveTo>
                <a:lnTo>
                  <a:pt x="29806" y="544271"/>
                </a:lnTo>
                <a:lnTo>
                  <a:pt x="18232" y="541919"/>
                </a:lnTo>
                <a:lnTo>
                  <a:pt x="8755" y="535517"/>
                </a:lnTo>
                <a:lnTo>
                  <a:pt x="2351" y="526043"/>
                </a:lnTo>
                <a:lnTo>
                  <a:pt x="0" y="514476"/>
                </a:lnTo>
                <a:lnTo>
                  <a:pt x="0" y="29794"/>
                </a:lnTo>
                <a:lnTo>
                  <a:pt x="2351" y="18221"/>
                </a:lnTo>
                <a:lnTo>
                  <a:pt x="8755" y="8748"/>
                </a:lnTo>
                <a:lnTo>
                  <a:pt x="18232" y="2349"/>
                </a:lnTo>
                <a:lnTo>
                  <a:pt x="29806" y="0"/>
                </a:lnTo>
                <a:lnTo>
                  <a:pt x="2628099" y="0"/>
                </a:lnTo>
                <a:lnTo>
                  <a:pt x="2639674" y="2349"/>
                </a:lnTo>
                <a:lnTo>
                  <a:pt x="2649151" y="8748"/>
                </a:lnTo>
                <a:lnTo>
                  <a:pt x="2655555" y="18221"/>
                </a:lnTo>
                <a:lnTo>
                  <a:pt x="2657906" y="29794"/>
                </a:lnTo>
                <a:lnTo>
                  <a:pt x="2657906" y="514476"/>
                </a:lnTo>
                <a:lnTo>
                  <a:pt x="2655555" y="526043"/>
                </a:lnTo>
                <a:lnTo>
                  <a:pt x="2649151" y="535517"/>
                </a:lnTo>
                <a:lnTo>
                  <a:pt x="2639674" y="541919"/>
                </a:lnTo>
                <a:lnTo>
                  <a:pt x="2628099" y="544271"/>
                </a:lnTo>
                <a:close/>
              </a:path>
            </a:pathLst>
          </a:custGeom>
          <a:ln w="3175">
            <a:solidFill>
              <a:srgbClr val="FFFFFF"/>
            </a:solidFill>
          </a:ln>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29" name="object 38"/>
          <p:cNvSpPr/>
          <p:nvPr/>
        </p:nvSpPr>
        <p:spPr>
          <a:xfrm>
            <a:off x="4944666" y="2233613"/>
            <a:ext cx="3205163" cy="431006"/>
          </a:xfrm>
          <a:custGeom>
            <a:avLst/>
            <a:gdLst/>
            <a:ahLst/>
            <a:cxnLst/>
            <a:rect l="l" t="t" r="r" b="b"/>
            <a:pathLst>
              <a:path w="2658109" h="544829">
                <a:moveTo>
                  <a:pt x="2628099" y="0"/>
                </a:moveTo>
                <a:lnTo>
                  <a:pt x="29806" y="0"/>
                </a:lnTo>
                <a:lnTo>
                  <a:pt x="18232" y="2349"/>
                </a:lnTo>
                <a:lnTo>
                  <a:pt x="8755" y="8748"/>
                </a:lnTo>
                <a:lnTo>
                  <a:pt x="2351" y="18221"/>
                </a:lnTo>
                <a:lnTo>
                  <a:pt x="0" y="29794"/>
                </a:lnTo>
                <a:lnTo>
                  <a:pt x="0" y="514476"/>
                </a:lnTo>
                <a:lnTo>
                  <a:pt x="2351" y="526043"/>
                </a:lnTo>
                <a:lnTo>
                  <a:pt x="8755" y="535517"/>
                </a:lnTo>
                <a:lnTo>
                  <a:pt x="18232" y="541919"/>
                </a:lnTo>
                <a:lnTo>
                  <a:pt x="29806" y="544271"/>
                </a:lnTo>
                <a:lnTo>
                  <a:pt x="2628099" y="544271"/>
                </a:lnTo>
                <a:lnTo>
                  <a:pt x="2639674" y="541919"/>
                </a:lnTo>
                <a:lnTo>
                  <a:pt x="2649151" y="535517"/>
                </a:lnTo>
                <a:lnTo>
                  <a:pt x="2655555" y="526043"/>
                </a:lnTo>
                <a:lnTo>
                  <a:pt x="2657906" y="514476"/>
                </a:lnTo>
                <a:lnTo>
                  <a:pt x="2657906" y="29794"/>
                </a:lnTo>
                <a:lnTo>
                  <a:pt x="2655555" y="18221"/>
                </a:lnTo>
                <a:lnTo>
                  <a:pt x="2649151" y="8748"/>
                </a:lnTo>
                <a:lnTo>
                  <a:pt x="2639674" y="2349"/>
                </a:lnTo>
                <a:lnTo>
                  <a:pt x="2628099" y="0"/>
                </a:lnTo>
                <a:close/>
              </a:path>
            </a:pathLst>
          </a:custGeom>
          <a:solidFill>
            <a:srgbClr val="446390">
              <a:alpha val="83000"/>
            </a:srgbClr>
          </a:solidFill>
        </p:spPr>
        <p:txBody>
          <a:bodyPr lIns="0" tIns="0" rIns="0" bIns="0"/>
          <a:lstStyle/>
          <a:p>
            <a:pPr marL="0" marR="0" lvl="0" indent="0" algn="ctr" defTabSz="457200" rtl="0" eaLnBrk="1" fontAlgn="auto" latinLnBrk="0" hangingPunct="0">
              <a:lnSpc>
                <a:spcPct val="150000"/>
              </a:lnSpc>
              <a:spcBef>
                <a:spcPts val="0"/>
              </a:spcBef>
              <a:spcAft>
                <a:spcPts val="0"/>
              </a:spcAft>
              <a:buClrTx/>
              <a:buSzTx/>
              <a:buFontTx/>
              <a:buNone/>
              <a:defRPr/>
            </a:pPr>
            <a:endParaRPr kumimoji="0" sz="900" b="0" i="0" u="none" strike="noStrike" kern="0" cap="none" spc="0" normalizeH="0" baseline="0" noProof="0" dirty="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30" name="object 39"/>
          <p:cNvSpPr/>
          <p:nvPr/>
        </p:nvSpPr>
        <p:spPr>
          <a:xfrm>
            <a:off x="4944666" y="2736056"/>
            <a:ext cx="3205163" cy="323850"/>
          </a:xfrm>
          <a:custGeom>
            <a:avLst/>
            <a:gdLst/>
            <a:ahLst/>
            <a:cxnLst/>
            <a:rect l="l" t="t" r="r" b="b"/>
            <a:pathLst>
              <a:path w="2658109" h="544829">
                <a:moveTo>
                  <a:pt x="2628099" y="0"/>
                </a:moveTo>
                <a:lnTo>
                  <a:pt x="29806" y="0"/>
                </a:lnTo>
                <a:lnTo>
                  <a:pt x="18232" y="2349"/>
                </a:lnTo>
                <a:lnTo>
                  <a:pt x="8755" y="8748"/>
                </a:lnTo>
                <a:lnTo>
                  <a:pt x="2351" y="18221"/>
                </a:lnTo>
                <a:lnTo>
                  <a:pt x="0" y="29794"/>
                </a:lnTo>
                <a:lnTo>
                  <a:pt x="0" y="514476"/>
                </a:lnTo>
                <a:lnTo>
                  <a:pt x="2351" y="526043"/>
                </a:lnTo>
                <a:lnTo>
                  <a:pt x="8755" y="535517"/>
                </a:lnTo>
                <a:lnTo>
                  <a:pt x="18232" y="541919"/>
                </a:lnTo>
                <a:lnTo>
                  <a:pt x="29806" y="544271"/>
                </a:lnTo>
                <a:lnTo>
                  <a:pt x="2628099" y="544271"/>
                </a:lnTo>
                <a:lnTo>
                  <a:pt x="2639674" y="541919"/>
                </a:lnTo>
                <a:lnTo>
                  <a:pt x="2649151" y="535517"/>
                </a:lnTo>
                <a:lnTo>
                  <a:pt x="2655555" y="526043"/>
                </a:lnTo>
                <a:lnTo>
                  <a:pt x="2657906" y="514476"/>
                </a:lnTo>
                <a:lnTo>
                  <a:pt x="2657906" y="29794"/>
                </a:lnTo>
                <a:lnTo>
                  <a:pt x="2655555" y="18221"/>
                </a:lnTo>
                <a:lnTo>
                  <a:pt x="2649151" y="8748"/>
                </a:lnTo>
                <a:lnTo>
                  <a:pt x="2639674" y="2349"/>
                </a:lnTo>
                <a:lnTo>
                  <a:pt x="2628099" y="0"/>
                </a:lnTo>
                <a:close/>
              </a:path>
            </a:pathLst>
          </a:custGeom>
          <a:solidFill>
            <a:srgbClr val="446390">
              <a:alpha val="83000"/>
            </a:srgbClr>
          </a:solidFill>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31" name="object 40"/>
          <p:cNvSpPr/>
          <p:nvPr/>
        </p:nvSpPr>
        <p:spPr>
          <a:xfrm>
            <a:off x="4944666" y="2736056"/>
            <a:ext cx="3205163" cy="323850"/>
          </a:xfrm>
          <a:custGeom>
            <a:avLst/>
            <a:gdLst/>
            <a:ahLst/>
            <a:cxnLst/>
            <a:rect l="l" t="t" r="r" b="b"/>
            <a:pathLst>
              <a:path w="2658109" h="544829">
                <a:moveTo>
                  <a:pt x="2628099" y="544271"/>
                </a:moveTo>
                <a:lnTo>
                  <a:pt x="29806" y="544271"/>
                </a:lnTo>
                <a:lnTo>
                  <a:pt x="18232" y="541919"/>
                </a:lnTo>
                <a:lnTo>
                  <a:pt x="8755" y="535517"/>
                </a:lnTo>
                <a:lnTo>
                  <a:pt x="2351" y="526043"/>
                </a:lnTo>
                <a:lnTo>
                  <a:pt x="0" y="514476"/>
                </a:lnTo>
                <a:lnTo>
                  <a:pt x="0" y="29794"/>
                </a:lnTo>
                <a:lnTo>
                  <a:pt x="2351" y="18221"/>
                </a:lnTo>
                <a:lnTo>
                  <a:pt x="8755" y="8748"/>
                </a:lnTo>
                <a:lnTo>
                  <a:pt x="18232" y="2349"/>
                </a:lnTo>
                <a:lnTo>
                  <a:pt x="29806" y="0"/>
                </a:lnTo>
                <a:lnTo>
                  <a:pt x="2628099" y="0"/>
                </a:lnTo>
                <a:lnTo>
                  <a:pt x="2639674" y="2349"/>
                </a:lnTo>
                <a:lnTo>
                  <a:pt x="2649151" y="8748"/>
                </a:lnTo>
                <a:lnTo>
                  <a:pt x="2655555" y="18221"/>
                </a:lnTo>
                <a:lnTo>
                  <a:pt x="2657906" y="29794"/>
                </a:lnTo>
                <a:lnTo>
                  <a:pt x="2657906" y="514476"/>
                </a:lnTo>
                <a:lnTo>
                  <a:pt x="2655555" y="526043"/>
                </a:lnTo>
                <a:lnTo>
                  <a:pt x="2649151" y="535517"/>
                </a:lnTo>
                <a:lnTo>
                  <a:pt x="2639674" y="541919"/>
                </a:lnTo>
                <a:lnTo>
                  <a:pt x="2628099" y="544271"/>
                </a:lnTo>
                <a:close/>
              </a:path>
            </a:pathLst>
          </a:custGeom>
          <a:ln w="3175">
            <a:solidFill>
              <a:srgbClr val="FFFFFF"/>
            </a:solidFill>
          </a:ln>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32" name="object 41"/>
          <p:cNvSpPr/>
          <p:nvPr/>
        </p:nvSpPr>
        <p:spPr>
          <a:xfrm>
            <a:off x="4944666" y="3140869"/>
            <a:ext cx="3205163" cy="325041"/>
          </a:xfrm>
          <a:custGeom>
            <a:avLst/>
            <a:gdLst/>
            <a:ahLst/>
            <a:cxnLst/>
            <a:rect l="l" t="t" r="r" b="b"/>
            <a:pathLst>
              <a:path w="2658109" h="544829">
                <a:moveTo>
                  <a:pt x="2628099" y="0"/>
                </a:moveTo>
                <a:lnTo>
                  <a:pt x="29806" y="0"/>
                </a:lnTo>
                <a:lnTo>
                  <a:pt x="18232" y="2349"/>
                </a:lnTo>
                <a:lnTo>
                  <a:pt x="8755" y="8748"/>
                </a:lnTo>
                <a:lnTo>
                  <a:pt x="2351" y="18221"/>
                </a:lnTo>
                <a:lnTo>
                  <a:pt x="0" y="29794"/>
                </a:lnTo>
                <a:lnTo>
                  <a:pt x="0" y="514476"/>
                </a:lnTo>
                <a:lnTo>
                  <a:pt x="2351" y="526043"/>
                </a:lnTo>
                <a:lnTo>
                  <a:pt x="8755" y="535517"/>
                </a:lnTo>
                <a:lnTo>
                  <a:pt x="18232" y="541919"/>
                </a:lnTo>
                <a:lnTo>
                  <a:pt x="29806" y="544271"/>
                </a:lnTo>
                <a:lnTo>
                  <a:pt x="2628099" y="544271"/>
                </a:lnTo>
                <a:lnTo>
                  <a:pt x="2639674" y="541919"/>
                </a:lnTo>
                <a:lnTo>
                  <a:pt x="2649151" y="535517"/>
                </a:lnTo>
                <a:lnTo>
                  <a:pt x="2655555" y="526043"/>
                </a:lnTo>
                <a:lnTo>
                  <a:pt x="2657906" y="514476"/>
                </a:lnTo>
                <a:lnTo>
                  <a:pt x="2657906" y="29794"/>
                </a:lnTo>
                <a:lnTo>
                  <a:pt x="2655555" y="18221"/>
                </a:lnTo>
                <a:lnTo>
                  <a:pt x="2649151" y="8748"/>
                </a:lnTo>
                <a:lnTo>
                  <a:pt x="2639674" y="2349"/>
                </a:lnTo>
                <a:lnTo>
                  <a:pt x="2628099" y="0"/>
                </a:lnTo>
                <a:close/>
              </a:path>
            </a:pathLst>
          </a:custGeom>
          <a:solidFill>
            <a:srgbClr val="446390">
              <a:alpha val="83000"/>
            </a:srgbClr>
          </a:solidFill>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33" name="object 42"/>
          <p:cNvSpPr/>
          <p:nvPr/>
        </p:nvSpPr>
        <p:spPr>
          <a:xfrm>
            <a:off x="4944666" y="3140869"/>
            <a:ext cx="3205163" cy="325041"/>
          </a:xfrm>
          <a:custGeom>
            <a:avLst/>
            <a:gdLst/>
            <a:ahLst/>
            <a:cxnLst/>
            <a:rect l="l" t="t" r="r" b="b"/>
            <a:pathLst>
              <a:path w="2658109" h="544829">
                <a:moveTo>
                  <a:pt x="2628099" y="544271"/>
                </a:moveTo>
                <a:lnTo>
                  <a:pt x="29806" y="544271"/>
                </a:lnTo>
                <a:lnTo>
                  <a:pt x="18232" y="541919"/>
                </a:lnTo>
                <a:lnTo>
                  <a:pt x="8755" y="535517"/>
                </a:lnTo>
                <a:lnTo>
                  <a:pt x="2351" y="526043"/>
                </a:lnTo>
                <a:lnTo>
                  <a:pt x="0" y="514476"/>
                </a:lnTo>
                <a:lnTo>
                  <a:pt x="0" y="29794"/>
                </a:lnTo>
                <a:lnTo>
                  <a:pt x="2351" y="18221"/>
                </a:lnTo>
                <a:lnTo>
                  <a:pt x="8755" y="8748"/>
                </a:lnTo>
                <a:lnTo>
                  <a:pt x="18232" y="2349"/>
                </a:lnTo>
                <a:lnTo>
                  <a:pt x="29806" y="0"/>
                </a:lnTo>
                <a:lnTo>
                  <a:pt x="2628099" y="0"/>
                </a:lnTo>
                <a:lnTo>
                  <a:pt x="2639674" y="2349"/>
                </a:lnTo>
                <a:lnTo>
                  <a:pt x="2649151" y="8748"/>
                </a:lnTo>
                <a:lnTo>
                  <a:pt x="2655555" y="18221"/>
                </a:lnTo>
                <a:lnTo>
                  <a:pt x="2657906" y="29794"/>
                </a:lnTo>
                <a:lnTo>
                  <a:pt x="2657906" y="514476"/>
                </a:lnTo>
                <a:lnTo>
                  <a:pt x="2655555" y="526043"/>
                </a:lnTo>
                <a:lnTo>
                  <a:pt x="2649151" y="535517"/>
                </a:lnTo>
                <a:lnTo>
                  <a:pt x="2639674" y="541919"/>
                </a:lnTo>
                <a:lnTo>
                  <a:pt x="2628099" y="544271"/>
                </a:lnTo>
                <a:close/>
              </a:path>
            </a:pathLst>
          </a:custGeom>
          <a:ln w="3175">
            <a:solidFill>
              <a:srgbClr val="FFFFFF"/>
            </a:solidFill>
          </a:ln>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30746" name="object 43"/>
          <p:cNvSpPr txBox="1"/>
          <p:nvPr/>
        </p:nvSpPr>
        <p:spPr>
          <a:xfrm>
            <a:off x="4945856" y="1502569"/>
            <a:ext cx="3200400" cy="147955"/>
          </a:xfrm>
          <a:prstGeom prst="rect">
            <a:avLst/>
          </a:prstGeom>
          <a:noFill/>
          <a:ln w="9525">
            <a:noFill/>
          </a:ln>
        </p:spPr>
        <p:txBody>
          <a:bodyPr lIns="0" tIns="9525" rIns="0" bIns="0">
            <a:spAutoFit/>
          </a:bodyPr>
          <a:p>
            <a:pPr marL="579755" indent="0" eaLnBrk="1">
              <a:spcBef>
                <a:spcPts val="100"/>
              </a:spcBef>
            </a:pPr>
            <a:r>
              <a:rPr lang="zh-CN" altLang="en-US" sz="900" dirty="0">
                <a:solidFill>
                  <a:srgbClr val="F2F2F2"/>
                </a:solidFill>
                <a:latin typeface="微软雅黑" panose="020B0503020204020204" pitchFamily="34" charset="-122"/>
                <a:ea typeface="微软雅黑" panose="020B0503020204020204" pitchFamily="34" charset="-122"/>
              </a:rPr>
              <a:t>                </a:t>
            </a:r>
            <a:r>
              <a:rPr lang="zh-CN" altLang="zh-CN" sz="900" dirty="0">
                <a:solidFill>
                  <a:srgbClr val="F2F2F2"/>
                </a:solidFill>
                <a:latin typeface="微软雅黑" panose="020B0503020204020204" pitchFamily="34" charset="-122"/>
                <a:ea typeface="微软雅黑" panose="020B0503020204020204" pitchFamily="34" charset="-122"/>
              </a:rPr>
              <a:t>信用保障服务、Paylater</a:t>
            </a:r>
            <a:endParaRPr lang="zh-CN" altLang="zh-CN" sz="900" dirty="0">
              <a:solidFill>
                <a:srgbClr val="F2F2F2"/>
              </a:solidFill>
              <a:latin typeface="微软雅黑" panose="020B0503020204020204" pitchFamily="34" charset="-122"/>
              <a:ea typeface="微软雅黑" panose="020B0503020204020204" pitchFamily="34" charset="-122"/>
            </a:endParaRPr>
          </a:p>
        </p:txBody>
      </p:sp>
      <p:sp>
        <p:nvSpPr>
          <p:cNvPr id="30747" name="object 44"/>
          <p:cNvSpPr txBox="1"/>
          <p:nvPr/>
        </p:nvSpPr>
        <p:spPr>
          <a:xfrm>
            <a:off x="4945856" y="1928813"/>
            <a:ext cx="3200400" cy="147955"/>
          </a:xfrm>
          <a:prstGeom prst="rect">
            <a:avLst/>
          </a:prstGeom>
          <a:noFill/>
          <a:ln w="9525">
            <a:noFill/>
          </a:ln>
        </p:spPr>
        <p:txBody>
          <a:bodyPr lIns="0" tIns="9525" rIns="0" bIns="0">
            <a:spAutoFit/>
          </a:bodyPr>
          <a:p>
            <a:pPr marL="97155" indent="0" algn="ctr" eaLnBrk="1">
              <a:spcBef>
                <a:spcPts val="100"/>
              </a:spcBef>
            </a:pPr>
            <a:r>
              <a:rPr lang="zh-CN" altLang="zh-CN" sz="900" dirty="0">
                <a:solidFill>
                  <a:srgbClr val="F2F2F2"/>
                </a:solidFill>
                <a:latin typeface="微软雅黑" panose="020B0503020204020204" pitchFamily="34" charset="-122"/>
                <a:ea typeface="微软雅黑" panose="020B0503020204020204" pitchFamily="34" charset="-122"/>
              </a:rPr>
              <a:t>G-local 全球支付、多元便捷的本地结汇</a:t>
            </a:r>
            <a:endParaRPr lang="zh-CN" altLang="zh-CN" sz="900" dirty="0">
              <a:solidFill>
                <a:srgbClr val="F2F2F2"/>
              </a:solidFill>
              <a:latin typeface="微软雅黑" panose="020B0503020204020204" pitchFamily="34" charset="-122"/>
              <a:ea typeface="微软雅黑" panose="020B0503020204020204" pitchFamily="34" charset="-122"/>
            </a:endParaRPr>
          </a:p>
        </p:txBody>
      </p:sp>
      <p:sp>
        <p:nvSpPr>
          <p:cNvPr id="30748" name="object 45"/>
          <p:cNvSpPr txBox="1"/>
          <p:nvPr/>
        </p:nvSpPr>
        <p:spPr>
          <a:xfrm>
            <a:off x="4944666" y="2250281"/>
            <a:ext cx="3201590" cy="357505"/>
          </a:xfrm>
          <a:prstGeom prst="rect">
            <a:avLst/>
          </a:prstGeom>
          <a:noFill/>
          <a:ln w="9525">
            <a:noFill/>
          </a:ln>
        </p:spPr>
        <p:txBody>
          <a:bodyPr lIns="0" tIns="68103" rIns="0" bIns="0">
            <a:spAutoFit/>
          </a:bodyPr>
          <a:p>
            <a:pPr algn="ctr" eaLnBrk="1">
              <a:spcBef>
                <a:spcPts val="715"/>
              </a:spcBef>
            </a:pPr>
            <a:r>
              <a:rPr lang="zh-CN" altLang="zh-CN" sz="900" dirty="0">
                <a:solidFill>
                  <a:srgbClr val="F2F2F2"/>
                </a:solidFill>
                <a:latin typeface="微软雅黑" panose="020B0503020204020204" pitchFamily="34" charset="-122"/>
                <a:ea typeface="微软雅黑" panose="020B0503020204020204" pitchFamily="34" charset="-122"/>
              </a:rPr>
              <a:t>全球化端到端可视化物流整体解决方案</a:t>
            </a:r>
            <a:endParaRPr lang="zh-CN" altLang="zh-CN" sz="900" dirty="0">
              <a:solidFill>
                <a:srgbClr val="F2F2F2"/>
              </a:solidFill>
              <a:latin typeface="微软雅黑" panose="020B0503020204020204" pitchFamily="34" charset="-122"/>
              <a:ea typeface="微软雅黑" panose="020B0503020204020204" pitchFamily="34" charset="-122"/>
            </a:endParaRPr>
          </a:p>
          <a:p>
            <a:pPr algn="ctr" eaLnBrk="1">
              <a:lnSpc>
                <a:spcPts val="765"/>
              </a:lnSpc>
              <a:spcBef>
                <a:spcPts val="415"/>
              </a:spcBef>
            </a:pPr>
            <a:r>
              <a:rPr lang="zh-CN" altLang="zh-CN" sz="900" dirty="0">
                <a:solidFill>
                  <a:srgbClr val="F2F2F2"/>
                </a:solidFill>
                <a:latin typeface="微软雅黑" panose="020B0503020204020204" pitchFamily="34" charset="-122"/>
                <a:ea typeface="微软雅黑" panose="020B0503020204020204" pitchFamily="34" charset="-122"/>
              </a:rPr>
              <a:t>（国际物流、国际快递）</a:t>
            </a:r>
            <a:endParaRPr lang="zh-CN" altLang="zh-CN" sz="900" dirty="0">
              <a:solidFill>
                <a:srgbClr val="F2F2F2"/>
              </a:solidFill>
              <a:latin typeface="微软雅黑" panose="020B0503020204020204" pitchFamily="34" charset="-122"/>
              <a:ea typeface="微软雅黑" panose="020B0503020204020204" pitchFamily="34" charset="-122"/>
            </a:endParaRPr>
          </a:p>
        </p:txBody>
      </p:sp>
      <p:sp>
        <p:nvSpPr>
          <p:cNvPr id="30749" name="object 46"/>
          <p:cNvSpPr txBox="1"/>
          <p:nvPr/>
        </p:nvSpPr>
        <p:spPr>
          <a:xfrm>
            <a:off x="4945856" y="2834878"/>
            <a:ext cx="3200400" cy="147955"/>
          </a:xfrm>
          <a:prstGeom prst="rect">
            <a:avLst/>
          </a:prstGeom>
          <a:noFill/>
          <a:ln w="9525">
            <a:noFill/>
          </a:ln>
        </p:spPr>
        <p:txBody>
          <a:bodyPr lIns="0" tIns="9525" rIns="0" bIns="0">
            <a:spAutoFit/>
          </a:bodyPr>
          <a:p>
            <a:pPr marL="349250" indent="0" algn="ctr" eaLnBrk="1">
              <a:spcBef>
                <a:spcPts val="100"/>
              </a:spcBef>
            </a:pPr>
            <a:r>
              <a:rPr lang="zh-CN" altLang="zh-CN" sz="900" dirty="0">
                <a:solidFill>
                  <a:srgbClr val="F2F2F2"/>
                </a:solidFill>
                <a:latin typeface="微软雅黑" panose="020B0503020204020204" pitchFamily="34" charset="-122"/>
                <a:ea typeface="微软雅黑" panose="020B0503020204020204" pitchFamily="34" charset="-122"/>
              </a:rPr>
              <a:t>生态化外贸综合服务“关检汇税”</a:t>
            </a:r>
            <a:endParaRPr lang="zh-CN" altLang="zh-CN" sz="900" dirty="0">
              <a:solidFill>
                <a:srgbClr val="F2F2F2"/>
              </a:solidFill>
              <a:latin typeface="微软雅黑" panose="020B0503020204020204" pitchFamily="34" charset="-122"/>
              <a:ea typeface="微软雅黑" panose="020B0503020204020204" pitchFamily="34" charset="-122"/>
            </a:endParaRPr>
          </a:p>
        </p:txBody>
      </p:sp>
      <p:sp>
        <p:nvSpPr>
          <p:cNvPr id="30750" name="object 47"/>
          <p:cNvSpPr txBox="1"/>
          <p:nvPr/>
        </p:nvSpPr>
        <p:spPr>
          <a:xfrm>
            <a:off x="4942285" y="3215878"/>
            <a:ext cx="3200400" cy="147955"/>
          </a:xfrm>
          <a:prstGeom prst="rect">
            <a:avLst/>
          </a:prstGeom>
          <a:noFill/>
          <a:ln w="9525">
            <a:noFill/>
          </a:ln>
        </p:spPr>
        <p:txBody>
          <a:bodyPr lIns="0" tIns="9525" rIns="0" bIns="0">
            <a:spAutoFit/>
          </a:bodyPr>
          <a:p>
            <a:pPr marL="838200" indent="0" eaLnBrk="1">
              <a:spcBef>
                <a:spcPts val="100"/>
              </a:spcBef>
            </a:pPr>
            <a:r>
              <a:rPr lang="zh-CN" altLang="en-US" sz="900" dirty="0">
                <a:solidFill>
                  <a:srgbClr val="F2F2F2"/>
                </a:solidFill>
                <a:latin typeface="微软雅黑" panose="020B0503020204020204" pitchFamily="34" charset="-122"/>
                <a:ea typeface="微软雅黑" panose="020B0503020204020204" pitchFamily="34" charset="-122"/>
              </a:rPr>
              <a:t>                   </a:t>
            </a:r>
            <a:r>
              <a:rPr lang="zh-CN" altLang="zh-CN" sz="900" dirty="0">
                <a:solidFill>
                  <a:srgbClr val="F2F2F2"/>
                </a:solidFill>
                <a:latin typeface="微软雅黑" panose="020B0503020204020204" pitchFamily="34" charset="-122"/>
                <a:ea typeface="微软雅黑" panose="020B0503020204020204" pitchFamily="34" charset="-122"/>
              </a:rPr>
              <a:t>供应链金融服务</a:t>
            </a:r>
            <a:endParaRPr lang="zh-CN" altLang="zh-CN" sz="900" dirty="0">
              <a:solidFill>
                <a:srgbClr val="F2F2F2"/>
              </a:solidFill>
              <a:latin typeface="微软雅黑" panose="020B0503020204020204" pitchFamily="34" charset="-122"/>
              <a:ea typeface="微软雅黑" panose="020B0503020204020204" pitchFamily="34" charset="-122"/>
            </a:endParaRPr>
          </a:p>
        </p:txBody>
      </p:sp>
      <p:sp>
        <p:nvSpPr>
          <p:cNvPr id="30751" name="object 48"/>
          <p:cNvSpPr/>
          <p:nvPr/>
        </p:nvSpPr>
        <p:spPr>
          <a:xfrm>
            <a:off x="920354" y="4077891"/>
            <a:ext cx="7530703" cy="929878"/>
          </a:xfrm>
          <a:custGeom>
            <a:avLst/>
            <a:gdLst/>
            <a:ahLst/>
            <a:cxnLst>
              <a:cxn ang="0">
                <a:pos x="0" y="304676"/>
              </a:cxn>
              <a:cxn ang="0">
                <a:pos x="164802842" y="304676"/>
              </a:cxn>
              <a:cxn ang="0">
                <a:pos x="164802842" y="0"/>
              </a:cxn>
              <a:cxn ang="0">
                <a:pos x="0" y="0"/>
              </a:cxn>
              <a:cxn ang="0">
                <a:pos x="0" y="304676"/>
              </a:cxn>
            </a:cxnLst>
            <a:pathLst>
              <a:path w="6298565" h="1566545">
                <a:moveTo>
                  <a:pt x="0" y="1566341"/>
                </a:moveTo>
                <a:lnTo>
                  <a:pt x="6298488" y="1566341"/>
                </a:lnTo>
                <a:lnTo>
                  <a:pt x="6298488" y="0"/>
                </a:lnTo>
                <a:lnTo>
                  <a:pt x="0" y="0"/>
                </a:lnTo>
                <a:lnTo>
                  <a:pt x="0" y="1566341"/>
                </a:lnTo>
                <a:close/>
              </a:path>
            </a:pathLst>
          </a:custGeom>
          <a:solidFill>
            <a:srgbClr val="050100">
              <a:alpha val="14902"/>
            </a:srgbClr>
          </a:solidFill>
          <a:ln w="9525">
            <a:noFill/>
          </a:ln>
        </p:spPr>
        <p:txBody>
          <a:bodyPr/>
          <a:p>
            <a:endParaRPr lang="zh-CN" altLang="en-US" sz="1350"/>
          </a:p>
        </p:txBody>
      </p:sp>
      <p:sp>
        <p:nvSpPr>
          <p:cNvPr id="40" name="object 49"/>
          <p:cNvSpPr/>
          <p:nvPr/>
        </p:nvSpPr>
        <p:spPr>
          <a:xfrm>
            <a:off x="1195388" y="4176713"/>
            <a:ext cx="6986588" cy="725091"/>
          </a:xfrm>
          <a:custGeom>
            <a:avLst/>
            <a:gdLst/>
            <a:ahLst/>
            <a:cxnLst/>
            <a:rect l="l" t="t" r="r" b="b"/>
            <a:pathLst>
              <a:path w="5862320" h="1245234">
                <a:moveTo>
                  <a:pt x="5825693" y="0"/>
                </a:moveTo>
                <a:lnTo>
                  <a:pt x="36347" y="0"/>
                </a:lnTo>
                <a:lnTo>
                  <a:pt x="22197" y="2855"/>
                </a:lnTo>
                <a:lnTo>
                  <a:pt x="10644" y="10642"/>
                </a:lnTo>
                <a:lnTo>
                  <a:pt x="2855" y="22192"/>
                </a:lnTo>
                <a:lnTo>
                  <a:pt x="0" y="36334"/>
                </a:lnTo>
                <a:lnTo>
                  <a:pt x="0" y="1208862"/>
                </a:lnTo>
                <a:lnTo>
                  <a:pt x="2855" y="1223012"/>
                </a:lnTo>
                <a:lnTo>
                  <a:pt x="10644" y="1234565"/>
                </a:lnTo>
                <a:lnTo>
                  <a:pt x="22197" y="1242353"/>
                </a:lnTo>
                <a:lnTo>
                  <a:pt x="36347" y="1245209"/>
                </a:lnTo>
                <a:lnTo>
                  <a:pt x="5825693" y="1245209"/>
                </a:lnTo>
                <a:lnTo>
                  <a:pt x="5839843" y="1242353"/>
                </a:lnTo>
                <a:lnTo>
                  <a:pt x="5851396" y="1234565"/>
                </a:lnTo>
                <a:lnTo>
                  <a:pt x="5859184" y="1223012"/>
                </a:lnTo>
                <a:lnTo>
                  <a:pt x="5862040" y="1208862"/>
                </a:lnTo>
                <a:lnTo>
                  <a:pt x="5862040" y="36334"/>
                </a:lnTo>
                <a:lnTo>
                  <a:pt x="5859184" y="22192"/>
                </a:lnTo>
                <a:lnTo>
                  <a:pt x="5851396" y="10642"/>
                </a:lnTo>
                <a:lnTo>
                  <a:pt x="5839843" y="2855"/>
                </a:lnTo>
                <a:lnTo>
                  <a:pt x="5825693" y="0"/>
                </a:lnTo>
                <a:close/>
              </a:path>
            </a:pathLst>
          </a:custGeom>
          <a:solidFill>
            <a:srgbClr val="446390">
              <a:alpha val="83000"/>
            </a:srgbClr>
          </a:solidFill>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defRPr/>
            </a:pPr>
            <a:endParaRPr kumimoji="0" sz="135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41" name="object 50"/>
          <p:cNvSpPr/>
          <p:nvPr/>
        </p:nvSpPr>
        <p:spPr>
          <a:xfrm>
            <a:off x="1195388" y="4155281"/>
            <a:ext cx="6986588" cy="746522"/>
          </a:xfrm>
          <a:custGeom>
            <a:avLst/>
            <a:gdLst/>
            <a:ahLst/>
            <a:cxnLst/>
            <a:rect l="l" t="t" r="r" b="b"/>
            <a:pathLst>
              <a:path w="5862320" h="1245234">
                <a:moveTo>
                  <a:pt x="5825693" y="1245209"/>
                </a:moveTo>
                <a:lnTo>
                  <a:pt x="36347" y="1245209"/>
                </a:lnTo>
                <a:lnTo>
                  <a:pt x="22197" y="1242353"/>
                </a:lnTo>
                <a:lnTo>
                  <a:pt x="10644" y="1234565"/>
                </a:lnTo>
                <a:lnTo>
                  <a:pt x="2855" y="1223012"/>
                </a:lnTo>
                <a:lnTo>
                  <a:pt x="0" y="1208862"/>
                </a:lnTo>
                <a:lnTo>
                  <a:pt x="0" y="36334"/>
                </a:lnTo>
                <a:lnTo>
                  <a:pt x="2855" y="22192"/>
                </a:lnTo>
                <a:lnTo>
                  <a:pt x="10644" y="10642"/>
                </a:lnTo>
                <a:lnTo>
                  <a:pt x="22197" y="2855"/>
                </a:lnTo>
                <a:lnTo>
                  <a:pt x="36347" y="0"/>
                </a:lnTo>
                <a:lnTo>
                  <a:pt x="5825693" y="0"/>
                </a:lnTo>
                <a:lnTo>
                  <a:pt x="5839843" y="2855"/>
                </a:lnTo>
                <a:lnTo>
                  <a:pt x="5851396" y="10642"/>
                </a:lnTo>
                <a:lnTo>
                  <a:pt x="5859184" y="22192"/>
                </a:lnTo>
                <a:lnTo>
                  <a:pt x="5862040" y="36334"/>
                </a:lnTo>
                <a:lnTo>
                  <a:pt x="5862040" y="1208862"/>
                </a:lnTo>
                <a:lnTo>
                  <a:pt x="5859184" y="1223012"/>
                </a:lnTo>
                <a:lnTo>
                  <a:pt x="5851396" y="1234565"/>
                </a:lnTo>
                <a:lnTo>
                  <a:pt x="5839843" y="1242353"/>
                </a:lnTo>
                <a:lnTo>
                  <a:pt x="5825693" y="1245209"/>
                </a:lnTo>
                <a:close/>
              </a:path>
            </a:pathLst>
          </a:custGeom>
          <a:ln w="3175">
            <a:solidFill>
              <a:srgbClr val="FFFFFF"/>
            </a:solidFill>
          </a:ln>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defRPr/>
            </a:pPr>
            <a:endParaRPr kumimoji="0" sz="135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30754" name="object 51"/>
          <p:cNvSpPr txBox="1"/>
          <p:nvPr/>
        </p:nvSpPr>
        <p:spPr>
          <a:xfrm>
            <a:off x="920354" y="3663037"/>
            <a:ext cx="7530703" cy="426085"/>
          </a:xfrm>
          <a:prstGeom prst="rect">
            <a:avLst/>
          </a:prstGeom>
          <a:solidFill>
            <a:srgbClr val="050100">
              <a:alpha val="20000"/>
            </a:srgbClr>
          </a:solidFill>
          <a:ln w="9525">
            <a:noFill/>
          </a:ln>
        </p:spPr>
        <p:txBody>
          <a:bodyPr lIns="0" tIns="149542" rIns="0" bIns="0" anchor="ctr">
            <a:spAutoFit/>
          </a:bodyPr>
          <a:p>
            <a:pPr marL="700405" indent="0" algn="ctr" eaLnBrk="1">
              <a:spcBef>
                <a:spcPts val="1575"/>
              </a:spcBef>
            </a:pPr>
            <a:r>
              <a:rPr lang="zh-CN" altLang="zh-CN" dirty="0">
                <a:solidFill>
                  <a:srgbClr val="F36D2D"/>
                </a:solidFill>
                <a:latin typeface="微软雅黑" panose="020B0503020204020204" pitchFamily="34" charset="-122"/>
                <a:ea typeface="微软雅黑" panose="020B0503020204020204" pitchFamily="34" charset="-122"/>
              </a:rPr>
              <a:t>数字化“信用资产”</a:t>
            </a:r>
            <a:endParaRPr lang="zh-CN" altLang="zh-CN" dirty="0">
              <a:solidFill>
                <a:srgbClr val="F36D2D"/>
              </a:solidFill>
              <a:latin typeface="微软雅黑" panose="020B0503020204020204" pitchFamily="34" charset="-122"/>
              <a:ea typeface="微软雅黑" panose="020B0503020204020204" pitchFamily="34" charset="-122"/>
            </a:endParaRPr>
          </a:p>
        </p:txBody>
      </p:sp>
      <p:sp>
        <p:nvSpPr>
          <p:cNvPr id="30755" name="object 52"/>
          <p:cNvSpPr txBox="1"/>
          <p:nvPr/>
        </p:nvSpPr>
        <p:spPr>
          <a:xfrm>
            <a:off x="1195388" y="4230291"/>
            <a:ext cx="6986588" cy="627380"/>
          </a:xfrm>
          <a:prstGeom prst="rect">
            <a:avLst/>
          </a:prstGeom>
          <a:noFill/>
          <a:ln w="9525">
            <a:noFill/>
          </a:ln>
        </p:spPr>
        <p:txBody>
          <a:bodyPr lIns="0" tIns="9525" rIns="0" bIns="0">
            <a:spAutoFit/>
          </a:bodyPr>
          <a:p>
            <a:pPr marL="419100" indent="0" eaLnBrk="1">
              <a:spcBef>
                <a:spcPts val="100"/>
              </a:spcBef>
            </a:pPr>
            <a:r>
              <a:rPr lang="zh-CN" altLang="zh-CN" sz="900" dirty="0">
                <a:solidFill>
                  <a:srgbClr val="F2F2F2"/>
                </a:solidFill>
                <a:latin typeface="微软雅黑" panose="020B0503020204020204" pitchFamily="34" charset="-122"/>
                <a:ea typeface="微软雅黑" panose="020B0503020204020204" pitchFamily="34" charset="-122"/>
              </a:rPr>
              <a:t>买卖双方于平台上发生的沟通、交易、履约、服务的全部数据记录，都将沉淀为数字化的信用资产。</a:t>
            </a:r>
            <a:endParaRPr lang="zh-CN" altLang="zh-CN" sz="900" dirty="0">
              <a:solidFill>
                <a:srgbClr val="F2F2F2"/>
              </a:solidFill>
              <a:latin typeface="微软雅黑" panose="020B0503020204020204" pitchFamily="34" charset="-122"/>
              <a:ea typeface="微软雅黑" panose="020B0503020204020204" pitchFamily="34" charset="-122"/>
            </a:endParaRPr>
          </a:p>
          <a:p>
            <a:pPr marL="419100" indent="0" eaLnBrk="1">
              <a:spcBef>
                <a:spcPts val="790"/>
              </a:spcBef>
              <a:buAutoNum type="arabicPeriod"/>
            </a:pPr>
            <a:r>
              <a:rPr lang="zh-CN" altLang="en-US" sz="900" dirty="0">
                <a:solidFill>
                  <a:srgbClr val="F2F2F2"/>
                </a:solidFill>
                <a:latin typeface="微软雅黑" panose="020B0503020204020204" pitchFamily="34" charset="-122"/>
                <a:ea typeface="微软雅黑" panose="020B0503020204020204" pitchFamily="34" charset="-122"/>
              </a:rPr>
              <a:t> </a:t>
            </a:r>
            <a:r>
              <a:rPr lang="zh-CN" altLang="zh-CN" sz="900" dirty="0">
                <a:solidFill>
                  <a:srgbClr val="F2F2F2"/>
                </a:solidFill>
                <a:latin typeface="微软雅黑" panose="020B0503020204020204" pitchFamily="34" charset="-122"/>
                <a:ea typeface="微软雅黑" panose="020B0503020204020204" pitchFamily="34" charset="-122"/>
              </a:rPr>
              <a:t>有力地呈现商家实力、能力和信誉；</a:t>
            </a:r>
            <a:endParaRPr lang="zh-CN" altLang="zh-CN" sz="900" dirty="0">
              <a:solidFill>
                <a:srgbClr val="F2F2F2"/>
              </a:solidFill>
              <a:latin typeface="微软雅黑" panose="020B0503020204020204" pitchFamily="34" charset="-122"/>
              <a:ea typeface="微软雅黑" panose="020B0503020204020204" pitchFamily="34" charset="-122"/>
            </a:endParaRPr>
          </a:p>
          <a:p>
            <a:pPr marL="419100" indent="0" eaLnBrk="1">
              <a:spcBef>
                <a:spcPts val="790"/>
              </a:spcBef>
              <a:buAutoNum type="arabicPeriod"/>
            </a:pPr>
            <a:r>
              <a:rPr lang="zh-CN" altLang="zh-CN" sz="900" dirty="0">
                <a:solidFill>
                  <a:srgbClr val="F2F2F2"/>
                </a:solidFill>
                <a:latin typeface="微软雅黑" panose="020B0503020204020204" pitchFamily="34" charset="-122"/>
                <a:ea typeface="微软雅黑" panose="020B0503020204020204" pitchFamily="34" charset="-122"/>
              </a:rPr>
              <a:t>更易获得买家信任、获取更多更大订单、更充足的金融支持。</a:t>
            </a:r>
            <a:endParaRPr lang="zh-CN" altLang="zh-CN" sz="900" dirty="0">
              <a:solidFill>
                <a:srgbClr val="F2F2F2"/>
              </a:solidFill>
              <a:latin typeface="微软雅黑" panose="020B0503020204020204" pitchFamily="34" charset="-122"/>
              <a:ea typeface="微软雅黑" panose="020B0503020204020204" pitchFamily="34" charset="-122"/>
            </a:endParaRPr>
          </a:p>
        </p:txBody>
      </p:sp>
      <p:sp>
        <p:nvSpPr>
          <p:cNvPr id="44" name="object 37"/>
          <p:cNvSpPr/>
          <p:nvPr/>
        </p:nvSpPr>
        <p:spPr>
          <a:xfrm>
            <a:off x="4942285" y="2224088"/>
            <a:ext cx="3203972" cy="440531"/>
          </a:xfrm>
          <a:custGeom>
            <a:avLst/>
            <a:gdLst/>
            <a:ahLst/>
            <a:cxnLst/>
            <a:rect l="l" t="t" r="r" b="b"/>
            <a:pathLst>
              <a:path w="2658109" h="544829">
                <a:moveTo>
                  <a:pt x="2628099" y="544271"/>
                </a:moveTo>
                <a:lnTo>
                  <a:pt x="29806" y="544271"/>
                </a:lnTo>
                <a:lnTo>
                  <a:pt x="18232" y="541919"/>
                </a:lnTo>
                <a:lnTo>
                  <a:pt x="8755" y="535517"/>
                </a:lnTo>
                <a:lnTo>
                  <a:pt x="2351" y="526043"/>
                </a:lnTo>
                <a:lnTo>
                  <a:pt x="0" y="514476"/>
                </a:lnTo>
                <a:lnTo>
                  <a:pt x="0" y="29794"/>
                </a:lnTo>
                <a:lnTo>
                  <a:pt x="2351" y="18221"/>
                </a:lnTo>
                <a:lnTo>
                  <a:pt x="8755" y="8748"/>
                </a:lnTo>
                <a:lnTo>
                  <a:pt x="18232" y="2349"/>
                </a:lnTo>
                <a:lnTo>
                  <a:pt x="29806" y="0"/>
                </a:lnTo>
                <a:lnTo>
                  <a:pt x="2628099" y="0"/>
                </a:lnTo>
                <a:lnTo>
                  <a:pt x="2639674" y="2349"/>
                </a:lnTo>
                <a:lnTo>
                  <a:pt x="2649151" y="8748"/>
                </a:lnTo>
                <a:lnTo>
                  <a:pt x="2655555" y="18221"/>
                </a:lnTo>
                <a:lnTo>
                  <a:pt x="2657906" y="29794"/>
                </a:lnTo>
                <a:lnTo>
                  <a:pt x="2657906" y="514476"/>
                </a:lnTo>
                <a:lnTo>
                  <a:pt x="2655555" y="526043"/>
                </a:lnTo>
                <a:lnTo>
                  <a:pt x="2649151" y="535517"/>
                </a:lnTo>
                <a:lnTo>
                  <a:pt x="2639674" y="541919"/>
                </a:lnTo>
                <a:lnTo>
                  <a:pt x="2628099" y="544271"/>
                </a:lnTo>
                <a:close/>
              </a:path>
            </a:pathLst>
          </a:custGeom>
          <a:ln w="3175">
            <a:solidFill>
              <a:srgbClr val="FFFFFF"/>
            </a:solidFill>
          </a:ln>
        </p:spPr>
        <p:txBody>
          <a:bodyPr lIns="0" tIns="0" rIns="0" bIns="0"/>
          <a:lstStyle/>
          <a:p>
            <a:pPr marL="0" marR="0" lvl="0" indent="0" algn="ctr" defTabSz="457200" rtl="0" eaLnBrk="1" fontAlgn="auto" latinLnBrk="0" hangingPunct="0">
              <a:lnSpc>
                <a:spcPct val="100000"/>
              </a:lnSpc>
              <a:spcBef>
                <a:spcPts val="0"/>
              </a:spcBef>
              <a:spcAft>
                <a:spcPts val="0"/>
              </a:spcAft>
              <a:buClrTx/>
              <a:buSzTx/>
              <a:buFontTx/>
              <a:buNone/>
              <a:defRPr/>
            </a:pPr>
            <a:endParaRPr kumimoji="0" sz="900" b="0" i="0" u="none" strike="noStrike" kern="0" cap="none" spc="0" normalizeH="0" baseline="0" noProof="0">
              <a:ln>
                <a:noFill/>
              </a:ln>
              <a:solidFill>
                <a:schemeClr val="bg1">
                  <a:lumMod val="95000"/>
                </a:schemeClr>
              </a:solidFill>
              <a:effectLst/>
              <a:uLnTx/>
              <a:uFillTx/>
              <a:latin typeface="Microsoft YaHei" charset="-122"/>
              <a:ea typeface="Microsoft YaHei" charset="-122"/>
              <a:cs typeface="Microsoft YaHei" charset="-122"/>
              <a:sym typeface="Helvetica"/>
            </a:endParaRPr>
          </a:p>
        </p:txBody>
      </p:sp>
      <p:sp>
        <p:nvSpPr>
          <p:cNvPr id="30757" name="object 32"/>
          <p:cNvSpPr txBox="1"/>
          <p:nvPr/>
        </p:nvSpPr>
        <p:spPr>
          <a:xfrm>
            <a:off x="1195388" y="3012281"/>
            <a:ext cx="3203972" cy="370205"/>
          </a:xfrm>
          <a:prstGeom prst="rect">
            <a:avLst/>
          </a:prstGeom>
          <a:noFill/>
          <a:ln w="9525">
            <a:noFill/>
          </a:ln>
        </p:spPr>
        <p:txBody>
          <a:bodyPr lIns="0" tIns="16668" rIns="0" bIns="0">
            <a:spAutoFit/>
          </a:bodyPr>
          <a:p>
            <a:pPr marL="219075" indent="0" algn="ctr" eaLnBrk="1">
              <a:lnSpc>
                <a:spcPct val="109000"/>
              </a:lnSpc>
              <a:spcBef>
                <a:spcPts val="175"/>
              </a:spcBef>
            </a:pPr>
            <a:r>
              <a:rPr lang="zh-CN" altLang="zh-CN" sz="900" dirty="0">
                <a:solidFill>
                  <a:srgbClr val="F2F2F2"/>
                </a:solidFill>
                <a:latin typeface="微软雅黑" panose="020B0503020204020204" pitchFamily="34" charset="-122"/>
                <a:ea typeface="微软雅黑" panose="020B0503020204020204" pitchFamily="34" charset="-122"/>
              </a:rPr>
              <a:t>赋能</a:t>
            </a:r>
            <a:r>
              <a:rPr lang="zh-CN" altLang="zh-CN" sz="1350" dirty="0">
                <a:solidFill>
                  <a:srgbClr val="F2F2F2"/>
                </a:solidFill>
                <a:latin typeface="微软雅黑" panose="020B0503020204020204" pitchFamily="34" charset="-122"/>
                <a:ea typeface="微软雅黑" panose="020B0503020204020204" pitchFamily="34" charset="-122"/>
              </a:rPr>
              <a:t>场</a:t>
            </a:r>
            <a:r>
              <a:rPr lang="zh-CN" altLang="zh-CN" sz="900" dirty="0">
                <a:solidFill>
                  <a:srgbClr val="F2F2F2"/>
                </a:solidFill>
                <a:latin typeface="微软雅黑" panose="020B0503020204020204" pitchFamily="34" charset="-122"/>
                <a:ea typeface="微软雅黑" panose="020B0503020204020204" pitchFamily="34" charset="-122"/>
              </a:rPr>
              <a:t>：精细行业运营、多元营销场景与活动</a:t>
            </a:r>
            <a:endParaRPr lang="zh-CN" altLang="zh-CN" sz="900" dirty="0">
              <a:solidFill>
                <a:srgbClr val="F2F2F2"/>
              </a:solidFill>
              <a:latin typeface="微软雅黑" panose="020B0503020204020204" pitchFamily="34" charset="-122"/>
              <a:ea typeface="微软雅黑" panose="020B0503020204020204" pitchFamily="34" charset="-122"/>
            </a:endParaRPr>
          </a:p>
          <a:p>
            <a:pPr marL="219075" indent="0" algn="ctr" eaLnBrk="1"/>
            <a:r>
              <a:rPr lang="zh-CN" altLang="en-US" sz="825" dirty="0">
                <a:solidFill>
                  <a:schemeClr val="bg1"/>
                </a:solidFill>
                <a:latin typeface="微软雅黑" panose="020B0503020204020204" pitchFamily="34" charset="-122"/>
                <a:ea typeface="微软雅黑" panose="020B0503020204020204" pitchFamily="34" charset="-122"/>
              </a:rPr>
              <a:t>（快速交易／深度定制场景、公域／私域场景、数字化全球展会）</a:t>
            </a:r>
            <a:endParaRPr lang="zh-CN" altLang="en-US" sz="825"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文本框 99"/>
          <p:cNvSpPr txBox="1"/>
          <p:nvPr/>
        </p:nvSpPr>
        <p:spPr>
          <a:xfrm>
            <a:off x="83185" y="58579"/>
            <a:ext cx="7137797" cy="414020"/>
          </a:xfrm>
          <a:prstGeom prst="rect">
            <a:avLst/>
          </a:prstGeom>
          <a:noFill/>
          <a:ln w="12700">
            <a:noFill/>
          </a:ln>
        </p:spPr>
        <p:txBody>
          <a:bodyPr lIns="34289" rIns="34289">
            <a:spAutoFit/>
          </a:bodyPr>
          <a:p>
            <a:pPr marL="228600" indent="-228600" eaLnBrk="1"/>
            <a:r>
              <a:rPr lang="zh-CN" altLang="en-US" sz="2100" b="1" dirty="0">
                <a:solidFill>
                  <a:schemeClr val="bg1"/>
                </a:solidFill>
                <a:latin typeface="微软雅黑" panose="020B0503020204020204" pitchFamily="34" charset="-122"/>
                <a:ea typeface="微软雅黑" panose="020B0503020204020204" pitchFamily="34" charset="-122"/>
              </a:rPr>
              <a:t>数字化重构跨境贸易</a:t>
            </a:r>
            <a:r>
              <a:rPr lang="en-US" altLang="zh-CN" sz="2100"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2771" name="object 53"/>
          <p:cNvSpPr txBox="1"/>
          <p:nvPr/>
        </p:nvSpPr>
        <p:spPr>
          <a:xfrm>
            <a:off x="1237060" y="1495425"/>
            <a:ext cx="7069931" cy="932180"/>
          </a:xfrm>
          <a:prstGeom prst="rect">
            <a:avLst/>
          </a:prstGeom>
          <a:noFill/>
          <a:ln w="9525">
            <a:noFill/>
          </a:ln>
        </p:spPr>
        <p:txBody>
          <a:bodyPr lIns="0" tIns="76676" rIns="0" bIns="0">
            <a:spAutoFit/>
          </a:bodyPr>
          <a:p>
            <a:pPr marL="12700" indent="0" eaLnBrk="1">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【金品诚企】</a:t>
            </a:r>
            <a:endParaRPr lang="zh-CN" altLang="zh-CN" sz="1050" b="1" dirty="0">
              <a:latin typeface="微软雅黑" panose="020B0503020204020204" pitchFamily="34" charset="-122"/>
              <a:ea typeface="微软雅黑" panose="020B0503020204020204" pitchFamily="34" charset="-122"/>
            </a:endParaRPr>
          </a:p>
          <a:p>
            <a:pPr marL="12700" indent="0" algn="just" eaLnBrk="1">
              <a:lnSpc>
                <a:spcPct val="139000"/>
              </a:lnSpc>
              <a:spcBef>
                <a:spcPts val="165"/>
              </a:spcBef>
            </a:pPr>
            <a:r>
              <a:rPr lang="zh-CN" altLang="zh-CN" sz="1050" dirty="0">
                <a:solidFill>
                  <a:srgbClr val="414042"/>
                </a:solidFill>
                <a:latin typeface="微软雅黑" panose="020B0503020204020204" pitchFamily="34" charset="-122"/>
                <a:ea typeface="微软雅黑" panose="020B0503020204020204" pitchFamily="34" charset="-122"/>
              </a:rPr>
              <a:t>体现企业品牌与实力的</a:t>
            </a:r>
            <a:r>
              <a:rPr lang="zh-CN" altLang="zh-CN" sz="1050" b="1" dirty="0">
                <a:solidFill>
                  <a:srgbClr val="414042"/>
                </a:solidFill>
                <a:latin typeface="微软雅黑" panose="020B0503020204020204" pitchFamily="34" charset="-122"/>
                <a:ea typeface="微软雅黑" panose="020B0503020204020204" pitchFamily="34" charset="-122"/>
              </a:rPr>
              <a:t>旗舰会员产品</a:t>
            </a:r>
            <a:r>
              <a:rPr lang="zh-CN" altLang="zh-CN" sz="1050" dirty="0">
                <a:solidFill>
                  <a:srgbClr val="414042"/>
                </a:solidFill>
                <a:latin typeface="微软雅黑" panose="020B0503020204020204" pitchFamily="34" charset="-122"/>
                <a:ea typeface="微软雅黑" panose="020B0503020204020204" pitchFamily="34" charset="-122"/>
              </a:rPr>
              <a:t>，是经过阿里巴巴国际站权威实力验真的优质供应商，通过线上线下结合的方式，平台对商家的企业资质、商品资质、企业能力等全方位实力进行认证验真和实力透传。除享有出口通会员服务，金品诚企会员还将享有专属营销权益和专属营销场景。</a:t>
            </a:r>
            <a:endParaRPr lang="zh-CN" altLang="zh-CN" sz="1050" dirty="0">
              <a:latin typeface="微软雅黑" panose="020B0503020204020204" pitchFamily="34" charset="-122"/>
              <a:ea typeface="微软雅黑" panose="020B0503020204020204" pitchFamily="34" charset="-122"/>
            </a:endParaRPr>
          </a:p>
        </p:txBody>
      </p:sp>
      <p:sp>
        <p:nvSpPr>
          <p:cNvPr id="32772" name="object 54"/>
          <p:cNvSpPr/>
          <p:nvPr/>
        </p:nvSpPr>
        <p:spPr>
          <a:xfrm>
            <a:off x="951310" y="657225"/>
            <a:ext cx="304800" cy="309563"/>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32773" name="object 55"/>
          <p:cNvSpPr txBox="1"/>
          <p:nvPr/>
        </p:nvSpPr>
        <p:spPr>
          <a:xfrm>
            <a:off x="951310" y="701279"/>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zh-CN" altLang="zh-CN" b="1" i="1" baseline="2000" dirty="0">
                <a:solidFill>
                  <a:srgbClr val="FFFFFF"/>
                </a:solidFill>
                <a:latin typeface="微软雅黑" panose="020B0503020204020204" pitchFamily="34" charset="-122"/>
                <a:ea typeface="微软雅黑" panose="020B0503020204020204" pitchFamily="34" charset="-122"/>
              </a:rPr>
              <a:t>1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zh-CN" sz="1350" b="1" dirty="0">
                <a:solidFill>
                  <a:srgbClr val="414042"/>
                </a:solidFill>
                <a:latin typeface="微软雅黑" panose="020B0503020204020204" pitchFamily="34" charset="-122"/>
                <a:ea typeface="微软雅黑" panose="020B0503020204020204" pitchFamily="34" charset="-122"/>
              </a:rPr>
              <a:t>跨境开店</a:t>
            </a:r>
            <a:endParaRPr lang="zh-CN" altLang="zh-CN" sz="1350" b="1" dirty="0">
              <a:latin typeface="微软雅黑" panose="020B0503020204020204" pitchFamily="34" charset="-122"/>
              <a:ea typeface="微软雅黑" panose="020B0503020204020204" pitchFamily="34" charset="-122"/>
            </a:endParaRPr>
          </a:p>
        </p:txBody>
      </p:sp>
      <p:sp>
        <p:nvSpPr>
          <p:cNvPr id="32774" name="矩形 2"/>
          <p:cNvSpPr/>
          <p:nvPr/>
        </p:nvSpPr>
        <p:spPr>
          <a:xfrm>
            <a:off x="1165622" y="1002506"/>
            <a:ext cx="7428309" cy="488315"/>
          </a:xfrm>
          <a:prstGeom prst="rect">
            <a:avLst/>
          </a:prstGeom>
          <a:noFill/>
          <a:ln w="9525">
            <a:noFill/>
          </a:ln>
        </p:spPr>
        <p:txBody>
          <a:bodyPr>
            <a:spAutoFit/>
          </a:bodyPr>
          <a:p>
            <a:pPr marL="12700" indent="0" eaLnBrk="1"/>
            <a:r>
              <a:rPr lang="en-US" altLang="zh-CN" sz="1050" b="1" dirty="0">
                <a:solidFill>
                  <a:srgbClr val="414042"/>
                </a:solidFill>
                <a:latin typeface="微软雅黑" panose="020B0503020204020204" pitchFamily="34" charset="-122"/>
                <a:ea typeface="微软雅黑" panose="020B0503020204020204" pitchFamily="34" charset="-122"/>
              </a:rPr>
              <a:t>【</a:t>
            </a:r>
            <a:r>
              <a:rPr lang="zh-CN" altLang="en-US" sz="1050" b="1" dirty="0">
                <a:solidFill>
                  <a:srgbClr val="414042"/>
                </a:solidFill>
                <a:latin typeface="微软雅黑" panose="020B0503020204020204" pitchFamily="34" charset="-122"/>
                <a:ea typeface="微软雅黑" panose="020B0503020204020204" pitchFamily="34" charset="-122"/>
              </a:rPr>
              <a:t>出口通</a:t>
            </a:r>
            <a:r>
              <a:rPr lang="en-US" altLang="zh-CN" sz="1050" b="1" dirty="0">
                <a:solidFill>
                  <a:srgbClr val="414042"/>
                </a:solidFill>
                <a:latin typeface="微软雅黑" panose="020B0503020204020204" pitchFamily="34" charset="-122"/>
                <a:ea typeface="微软雅黑" panose="020B0503020204020204" pitchFamily="34" charset="-122"/>
              </a:rPr>
              <a:t>】</a:t>
            </a:r>
            <a:endParaRPr lang="zh-CN" altLang="en-US" sz="1050" b="1" dirty="0">
              <a:latin typeface="微软雅黑" panose="020B0503020204020204" pitchFamily="34" charset="-122"/>
              <a:ea typeface="微软雅黑" panose="020B0503020204020204" pitchFamily="34" charset="-122"/>
            </a:endParaRPr>
          </a:p>
          <a:p>
            <a:pPr marL="12700" indent="0" eaLnBrk="1">
              <a:spcBef>
                <a:spcPts val="575"/>
              </a:spcBef>
            </a:pPr>
            <a:r>
              <a:rPr lang="zh-CN" altLang="en-US" sz="1050" dirty="0">
                <a:solidFill>
                  <a:srgbClr val="414042"/>
                </a:solidFill>
                <a:latin typeface="微软雅黑" panose="020B0503020204020204" pitchFamily="34" charset="-122"/>
                <a:ea typeface="微软雅黑" panose="020B0503020204020204" pitchFamily="34" charset="-122"/>
              </a:rPr>
              <a:t>阿里巴巴国际站</a:t>
            </a:r>
            <a:r>
              <a:rPr lang="zh-CN" altLang="en-US" sz="1050" b="1" dirty="0">
                <a:solidFill>
                  <a:srgbClr val="414042"/>
                </a:solidFill>
                <a:latin typeface="微软雅黑" panose="020B0503020204020204" pitchFamily="34" charset="-122"/>
                <a:ea typeface="微软雅黑" panose="020B0503020204020204" pitchFamily="34" charset="-122"/>
              </a:rPr>
              <a:t>基础会员产品 </a:t>
            </a:r>
            <a:r>
              <a:rPr lang="en-US" altLang="zh-CN" sz="1050" dirty="0">
                <a:solidFill>
                  <a:srgbClr val="414042"/>
                </a:solidFill>
                <a:latin typeface="微软雅黑" panose="020B0503020204020204" pitchFamily="34" charset="-122"/>
                <a:ea typeface="微软雅黑" panose="020B0503020204020204" pitchFamily="34" charset="-122"/>
              </a:rPr>
              <a:t>,</a:t>
            </a:r>
            <a:r>
              <a:rPr lang="zh-CN" altLang="en-US" sz="1050" dirty="0">
                <a:solidFill>
                  <a:srgbClr val="414042"/>
                </a:solidFill>
                <a:latin typeface="微软雅黑" panose="020B0503020204020204" pitchFamily="34" charset="-122"/>
                <a:ea typeface="微软雅黑" panose="020B0503020204020204" pitchFamily="34" charset="-122"/>
              </a:rPr>
              <a:t> 面向海外买家展示产品制造能力和企业实力进而获得贸易商机与订单的付费会员服务。</a:t>
            </a:r>
            <a:endParaRPr lang="zh-CN" altLang="en-US" sz="1050" dirty="0">
              <a:latin typeface="微软雅黑" panose="020B0503020204020204" pitchFamily="34" charset="-122"/>
              <a:ea typeface="微软雅黑" panose="020B0503020204020204" pitchFamily="34" charset="-122"/>
            </a:endParaRPr>
          </a:p>
        </p:txBody>
      </p:sp>
      <p:grpSp>
        <p:nvGrpSpPr>
          <p:cNvPr id="32775" name="组 50"/>
          <p:cNvGrpSpPr/>
          <p:nvPr/>
        </p:nvGrpSpPr>
        <p:grpSpPr>
          <a:xfrm>
            <a:off x="1594247" y="2396728"/>
            <a:ext cx="5785247" cy="2493169"/>
            <a:chOff x="2125136" y="3602550"/>
            <a:chExt cx="7714323" cy="3324050"/>
          </a:xfrm>
        </p:grpSpPr>
        <p:sp>
          <p:nvSpPr>
            <p:cNvPr id="32776" name="object 8"/>
            <p:cNvSpPr/>
            <p:nvPr/>
          </p:nvSpPr>
          <p:spPr>
            <a:xfrm>
              <a:off x="2125136" y="3602550"/>
              <a:ext cx="2068003" cy="3324050"/>
            </a:xfrm>
            <a:prstGeom prst="rect">
              <a:avLst/>
            </a:prstGeom>
            <a:blipFill rotWithShape="1">
              <a:blip r:embed="rId2"/>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2777" name="object 9"/>
            <p:cNvSpPr/>
            <p:nvPr/>
          </p:nvSpPr>
          <p:spPr>
            <a:xfrm>
              <a:off x="2200118" y="3687611"/>
              <a:ext cx="1782198" cy="3068544"/>
            </a:xfrm>
            <a:custGeom>
              <a:avLst/>
              <a:gdLst/>
              <a:ahLst/>
              <a:cxnLst>
                <a:cxn ang="0">
                  <a:pos x="8114884" y="8082393"/>
                </a:cxn>
                <a:cxn ang="0">
                  <a:pos x="0" y="8082393"/>
                </a:cxn>
                <a:cxn ang="0">
                  <a:pos x="0" y="0"/>
                </a:cxn>
                <a:cxn ang="0">
                  <a:pos x="8114884" y="0"/>
                </a:cxn>
                <a:cxn ang="0">
                  <a:pos x="8114884" y="8082393"/>
                </a:cxn>
              </a:cxnLst>
              <a:pathLst>
                <a:path w="1384300" h="2611120">
                  <a:moveTo>
                    <a:pt x="1384211" y="2610967"/>
                  </a:moveTo>
                  <a:lnTo>
                    <a:pt x="0" y="2610967"/>
                  </a:lnTo>
                  <a:lnTo>
                    <a:pt x="0" y="0"/>
                  </a:lnTo>
                  <a:lnTo>
                    <a:pt x="1384211" y="0"/>
                  </a:lnTo>
                  <a:lnTo>
                    <a:pt x="1384211" y="2610967"/>
                  </a:lnTo>
                  <a:close/>
                </a:path>
              </a:pathLst>
            </a:custGeom>
            <a:solidFill>
              <a:srgbClr val="F1F2F2">
                <a:alpha val="100000"/>
              </a:srgbClr>
            </a:solidFill>
            <a:ln w="9525">
              <a:noFill/>
            </a:ln>
          </p:spPr>
          <p:txBody>
            <a:bodyPr/>
            <a:p>
              <a:endParaRPr lang="zh-CN" altLang="en-US" sz="1350"/>
            </a:p>
          </p:txBody>
        </p:sp>
        <p:sp>
          <p:nvSpPr>
            <p:cNvPr id="32778" name="object 10"/>
            <p:cNvSpPr/>
            <p:nvPr/>
          </p:nvSpPr>
          <p:spPr>
            <a:xfrm>
              <a:off x="3986563" y="3602550"/>
              <a:ext cx="2068003" cy="3324050"/>
            </a:xfrm>
            <a:prstGeom prst="rect">
              <a:avLst/>
            </a:prstGeom>
            <a:blipFill rotWithShape="1">
              <a:blip r:embed="rId2"/>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2779" name="object 11"/>
            <p:cNvSpPr/>
            <p:nvPr/>
          </p:nvSpPr>
          <p:spPr>
            <a:xfrm>
              <a:off x="4080894" y="3687611"/>
              <a:ext cx="1782198" cy="3068544"/>
            </a:xfrm>
            <a:custGeom>
              <a:avLst/>
              <a:gdLst/>
              <a:ahLst/>
              <a:cxnLst>
                <a:cxn ang="0">
                  <a:pos x="8114884" y="8082393"/>
                </a:cxn>
                <a:cxn ang="0">
                  <a:pos x="0" y="8082393"/>
                </a:cxn>
                <a:cxn ang="0">
                  <a:pos x="0" y="0"/>
                </a:cxn>
                <a:cxn ang="0">
                  <a:pos x="8114884" y="0"/>
                </a:cxn>
                <a:cxn ang="0">
                  <a:pos x="8114884" y="8082393"/>
                </a:cxn>
              </a:cxnLst>
              <a:pathLst>
                <a:path w="1384300" h="2611120">
                  <a:moveTo>
                    <a:pt x="1384211" y="2610967"/>
                  </a:moveTo>
                  <a:lnTo>
                    <a:pt x="0" y="2610967"/>
                  </a:lnTo>
                  <a:lnTo>
                    <a:pt x="0" y="0"/>
                  </a:lnTo>
                  <a:lnTo>
                    <a:pt x="1384211" y="0"/>
                  </a:lnTo>
                  <a:lnTo>
                    <a:pt x="1384211" y="2610967"/>
                  </a:lnTo>
                  <a:close/>
                </a:path>
              </a:pathLst>
            </a:custGeom>
            <a:solidFill>
              <a:srgbClr val="F1F2F2">
                <a:alpha val="100000"/>
              </a:srgbClr>
            </a:solidFill>
            <a:ln w="9525">
              <a:noFill/>
            </a:ln>
          </p:spPr>
          <p:txBody>
            <a:bodyPr/>
            <a:p>
              <a:endParaRPr lang="zh-CN" altLang="en-US" sz="1350"/>
            </a:p>
          </p:txBody>
        </p:sp>
        <p:sp>
          <p:nvSpPr>
            <p:cNvPr id="32780" name="object 12"/>
            <p:cNvSpPr/>
            <p:nvPr/>
          </p:nvSpPr>
          <p:spPr>
            <a:xfrm>
              <a:off x="5889424" y="3602550"/>
              <a:ext cx="2067938" cy="3324050"/>
            </a:xfrm>
            <a:prstGeom prst="rect">
              <a:avLst/>
            </a:prstGeom>
            <a:blipFill rotWithShape="1">
              <a:blip r:embed="rId2"/>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2781" name="object 13"/>
            <p:cNvSpPr/>
            <p:nvPr/>
          </p:nvSpPr>
          <p:spPr>
            <a:xfrm>
              <a:off x="5964354" y="3687611"/>
              <a:ext cx="1782198" cy="3068544"/>
            </a:xfrm>
            <a:custGeom>
              <a:avLst/>
              <a:gdLst/>
              <a:ahLst/>
              <a:cxnLst>
                <a:cxn ang="0">
                  <a:pos x="8114884" y="8082393"/>
                </a:cxn>
                <a:cxn ang="0">
                  <a:pos x="0" y="8082393"/>
                </a:cxn>
                <a:cxn ang="0">
                  <a:pos x="0" y="0"/>
                </a:cxn>
                <a:cxn ang="0">
                  <a:pos x="8114884" y="0"/>
                </a:cxn>
                <a:cxn ang="0">
                  <a:pos x="8114884" y="8082393"/>
                </a:cxn>
              </a:cxnLst>
              <a:pathLst>
                <a:path w="1384300" h="2611120">
                  <a:moveTo>
                    <a:pt x="1384211" y="2610967"/>
                  </a:moveTo>
                  <a:lnTo>
                    <a:pt x="0" y="2610967"/>
                  </a:lnTo>
                  <a:lnTo>
                    <a:pt x="0" y="0"/>
                  </a:lnTo>
                  <a:lnTo>
                    <a:pt x="1384211" y="0"/>
                  </a:lnTo>
                  <a:lnTo>
                    <a:pt x="1384211" y="2610967"/>
                  </a:lnTo>
                  <a:close/>
                </a:path>
              </a:pathLst>
            </a:custGeom>
            <a:solidFill>
              <a:srgbClr val="F1F2F2">
                <a:alpha val="100000"/>
              </a:srgbClr>
            </a:solidFill>
            <a:ln w="9525">
              <a:noFill/>
            </a:ln>
          </p:spPr>
          <p:txBody>
            <a:bodyPr/>
            <a:p>
              <a:endParaRPr lang="zh-CN" altLang="en-US" sz="1350"/>
            </a:p>
          </p:txBody>
        </p:sp>
        <p:sp>
          <p:nvSpPr>
            <p:cNvPr id="32782" name="object 14"/>
            <p:cNvSpPr/>
            <p:nvPr/>
          </p:nvSpPr>
          <p:spPr>
            <a:xfrm>
              <a:off x="7771520" y="3602550"/>
              <a:ext cx="2067939" cy="3324050"/>
            </a:xfrm>
            <a:prstGeom prst="rect">
              <a:avLst/>
            </a:prstGeom>
            <a:blipFill rotWithShape="1">
              <a:blip r:embed="rId2"/>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2783" name="object 15"/>
            <p:cNvSpPr/>
            <p:nvPr/>
          </p:nvSpPr>
          <p:spPr>
            <a:xfrm>
              <a:off x="7846427" y="3687611"/>
              <a:ext cx="1782198" cy="3068544"/>
            </a:xfrm>
            <a:custGeom>
              <a:avLst/>
              <a:gdLst/>
              <a:ahLst/>
              <a:cxnLst>
                <a:cxn ang="0">
                  <a:pos x="8114884" y="8082393"/>
                </a:cxn>
                <a:cxn ang="0">
                  <a:pos x="0" y="8082393"/>
                </a:cxn>
                <a:cxn ang="0">
                  <a:pos x="0" y="0"/>
                </a:cxn>
                <a:cxn ang="0">
                  <a:pos x="8114884" y="0"/>
                </a:cxn>
                <a:cxn ang="0">
                  <a:pos x="8114884" y="8082393"/>
                </a:cxn>
              </a:cxnLst>
              <a:pathLst>
                <a:path w="1384300" h="2611120">
                  <a:moveTo>
                    <a:pt x="1384211" y="2610967"/>
                  </a:moveTo>
                  <a:lnTo>
                    <a:pt x="0" y="2610967"/>
                  </a:lnTo>
                  <a:lnTo>
                    <a:pt x="0" y="0"/>
                  </a:lnTo>
                  <a:lnTo>
                    <a:pt x="1384211" y="0"/>
                  </a:lnTo>
                  <a:lnTo>
                    <a:pt x="1384211" y="2610967"/>
                  </a:lnTo>
                  <a:close/>
                </a:path>
              </a:pathLst>
            </a:custGeom>
            <a:solidFill>
              <a:srgbClr val="F1F2F2">
                <a:alpha val="100000"/>
              </a:srgbClr>
            </a:solidFill>
            <a:ln w="9525">
              <a:noFill/>
            </a:ln>
          </p:spPr>
          <p:txBody>
            <a:bodyPr/>
            <a:p>
              <a:endParaRPr lang="zh-CN" altLang="en-US" sz="1350"/>
            </a:p>
          </p:txBody>
        </p:sp>
        <p:sp>
          <p:nvSpPr>
            <p:cNvPr id="32784" name="object 56"/>
            <p:cNvSpPr txBox="1"/>
            <p:nvPr/>
          </p:nvSpPr>
          <p:spPr>
            <a:xfrm>
              <a:off x="2199754" y="4258152"/>
              <a:ext cx="1782916" cy="202343"/>
            </a:xfrm>
            <a:prstGeom prst="rect">
              <a:avLst/>
            </a:prstGeom>
            <a:noFill/>
            <a:ln w="9525">
              <a:noFill/>
            </a:ln>
          </p:spPr>
          <p:txBody>
            <a:bodyPr lIns="0" tIns="13335" rIns="0" bIns="0">
              <a:spAutoFit/>
            </a:bodyPr>
            <a:p>
              <a:pPr marL="244475" indent="0" eaLnBrk="1">
                <a:spcBef>
                  <a:spcPts val="140"/>
                </a:spcBef>
              </a:pPr>
              <a:r>
                <a:rPr lang="zh-CN" altLang="en-US" sz="900" b="1" dirty="0">
                  <a:solidFill>
                    <a:srgbClr val="414042"/>
                  </a:solidFill>
                  <a:latin typeface="微软雅黑" panose="020B0503020204020204" pitchFamily="34" charset="-122"/>
                  <a:ea typeface="微软雅黑" panose="020B0503020204020204" pitchFamily="34" charset="-122"/>
                </a:rPr>
                <a:t>   </a:t>
              </a:r>
              <a:r>
                <a:rPr lang="zh-CN" altLang="zh-CN" sz="900" b="1" dirty="0">
                  <a:solidFill>
                    <a:srgbClr val="414042"/>
                  </a:solidFill>
                  <a:latin typeface="微软雅黑" panose="020B0503020204020204" pitchFamily="34" charset="-122"/>
                  <a:ea typeface="微软雅黑" panose="020B0503020204020204" pitchFamily="34" charset="-122"/>
                </a:rPr>
                <a:t>买家端心智打造</a:t>
              </a:r>
              <a:endParaRPr lang="zh-CN" altLang="zh-CN" sz="900" b="1" dirty="0">
                <a:latin typeface="微软雅黑" panose="020B0503020204020204" pitchFamily="34" charset="-122"/>
                <a:ea typeface="微软雅黑" panose="020B0503020204020204" pitchFamily="34" charset="-122"/>
              </a:endParaRPr>
            </a:p>
          </p:txBody>
        </p:sp>
        <p:sp>
          <p:nvSpPr>
            <p:cNvPr id="32785" name="object 57"/>
            <p:cNvSpPr txBox="1"/>
            <p:nvPr/>
          </p:nvSpPr>
          <p:spPr>
            <a:xfrm>
              <a:off x="4195413" y="4258152"/>
              <a:ext cx="1635265" cy="202343"/>
            </a:xfrm>
            <a:prstGeom prst="rect">
              <a:avLst/>
            </a:prstGeom>
            <a:noFill/>
            <a:ln w="9525">
              <a:noFill/>
            </a:ln>
          </p:spPr>
          <p:txBody>
            <a:bodyPr lIns="0" tIns="13335" rIns="0" bIns="0">
              <a:spAutoFit/>
            </a:bodyPr>
            <a:p>
              <a:pPr marL="314325" indent="0" eaLnBrk="1">
                <a:spcBef>
                  <a:spcPts val="140"/>
                </a:spcBef>
              </a:pPr>
              <a:r>
                <a:rPr lang="zh-CN" altLang="zh-CN" sz="900" b="1" dirty="0">
                  <a:solidFill>
                    <a:srgbClr val="414042"/>
                  </a:solidFill>
                  <a:latin typeface="微软雅黑" panose="020B0503020204020204" pitchFamily="34" charset="-122"/>
                  <a:ea typeface="微软雅黑" panose="020B0503020204020204" pitchFamily="34" charset="-122"/>
                </a:rPr>
                <a:t>认证凸显实力</a:t>
              </a:r>
              <a:endParaRPr lang="zh-CN" altLang="zh-CN" sz="900" b="1" dirty="0">
                <a:latin typeface="微软雅黑" panose="020B0503020204020204" pitchFamily="34" charset="-122"/>
                <a:ea typeface="微软雅黑" panose="020B0503020204020204" pitchFamily="34" charset="-122"/>
              </a:endParaRPr>
            </a:p>
          </p:txBody>
        </p:sp>
        <p:sp>
          <p:nvSpPr>
            <p:cNvPr id="32786" name="object 58"/>
            <p:cNvSpPr txBox="1"/>
            <p:nvPr/>
          </p:nvSpPr>
          <p:spPr>
            <a:xfrm>
              <a:off x="5964040" y="4258152"/>
              <a:ext cx="1782915" cy="202343"/>
            </a:xfrm>
            <a:prstGeom prst="rect">
              <a:avLst/>
            </a:prstGeom>
            <a:noFill/>
            <a:ln w="9525">
              <a:noFill/>
            </a:ln>
          </p:spPr>
          <p:txBody>
            <a:bodyPr lIns="0" tIns="13335" rIns="0" bIns="0">
              <a:spAutoFit/>
            </a:bodyPr>
            <a:p>
              <a:pPr marL="330200" indent="0" eaLnBrk="1">
                <a:spcBef>
                  <a:spcPts val="140"/>
                </a:spcBef>
              </a:pPr>
              <a:r>
                <a:rPr lang="zh-CN" altLang="zh-CN" sz="900" b="1" dirty="0">
                  <a:solidFill>
                    <a:srgbClr val="414042"/>
                  </a:solidFill>
                  <a:latin typeface="微软雅黑" panose="020B0503020204020204" pitchFamily="34" charset="-122"/>
                  <a:ea typeface="微软雅黑" panose="020B0503020204020204" pitchFamily="34" charset="-122"/>
                </a:rPr>
                <a:t>功能权益升级</a:t>
              </a:r>
              <a:endParaRPr lang="zh-CN" altLang="zh-CN" sz="900" b="1" dirty="0">
                <a:latin typeface="微软雅黑" panose="020B0503020204020204" pitchFamily="34" charset="-122"/>
                <a:ea typeface="微软雅黑" panose="020B0503020204020204" pitchFamily="34" charset="-122"/>
              </a:endParaRPr>
            </a:p>
          </p:txBody>
        </p:sp>
        <p:sp>
          <p:nvSpPr>
            <p:cNvPr id="32787" name="object 59"/>
            <p:cNvSpPr txBox="1"/>
            <p:nvPr/>
          </p:nvSpPr>
          <p:spPr>
            <a:xfrm>
              <a:off x="7915244" y="4258152"/>
              <a:ext cx="1713060" cy="202343"/>
            </a:xfrm>
            <a:prstGeom prst="rect">
              <a:avLst/>
            </a:prstGeom>
            <a:noFill/>
            <a:ln w="9525">
              <a:noFill/>
            </a:ln>
          </p:spPr>
          <p:txBody>
            <a:bodyPr lIns="0" tIns="13335" rIns="0" bIns="0">
              <a:spAutoFit/>
            </a:bodyPr>
            <a:p>
              <a:pPr marL="317500" indent="0" eaLnBrk="1">
                <a:spcBef>
                  <a:spcPts val="140"/>
                </a:spcBef>
              </a:pPr>
              <a:r>
                <a:rPr lang="zh-CN" altLang="zh-CN" sz="900" b="1" dirty="0">
                  <a:solidFill>
                    <a:srgbClr val="414042"/>
                  </a:solidFill>
                  <a:latin typeface="微软雅黑" panose="020B0503020204020204" pitchFamily="34" charset="-122"/>
                  <a:ea typeface="微软雅黑" panose="020B0503020204020204" pitchFamily="34" charset="-122"/>
                </a:rPr>
                <a:t>门槛区分身份</a:t>
              </a:r>
              <a:endParaRPr lang="zh-CN" altLang="zh-CN" sz="900" b="1" dirty="0">
                <a:latin typeface="微软雅黑" panose="020B0503020204020204" pitchFamily="34" charset="-122"/>
                <a:ea typeface="微软雅黑" panose="020B0503020204020204" pitchFamily="34" charset="-122"/>
              </a:endParaRPr>
            </a:p>
          </p:txBody>
        </p:sp>
        <p:sp>
          <p:nvSpPr>
            <p:cNvPr id="32788" name="object 60"/>
            <p:cNvSpPr txBox="1"/>
            <p:nvPr/>
          </p:nvSpPr>
          <p:spPr>
            <a:xfrm>
              <a:off x="2253734" y="4720091"/>
              <a:ext cx="1640029" cy="431777"/>
            </a:xfrm>
            <a:prstGeom prst="rect">
              <a:avLst/>
            </a:prstGeom>
            <a:solidFill>
              <a:srgbClr val="F1F2F2"/>
            </a:solidFill>
            <a:ln w="9525">
              <a:noFill/>
            </a:ln>
          </p:spPr>
          <p:txBody>
            <a:bodyPr lIns="0" tIns="44767" rIns="0" bIns="0">
              <a:spAutoFit/>
            </a:bodyPr>
            <a:p>
              <a:pPr marL="200025" indent="-38100" algn="ctr" eaLnBrk="1">
                <a:lnSpc>
                  <a:spcPct val="101000"/>
                </a:lnSpc>
                <a:spcBef>
                  <a:spcPts val="475"/>
                </a:spcBef>
              </a:pPr>
              <a:r>
                <a:rPr lang="zh-CN" altLang="zh-CN" sz="900" dirty="0">
                  <a:solidFill>
                    <a:srgbClr val="F36D2D"/>
                  </a:solidFill>
                  <a:latin typeface="微软雅黑" panose="020B0503020204020204" pitchFamily="34" charset="-122"/>
                  <a:ea typeface="微软雅黑" panose="020B0503020204020204" pitchFamily="34" charset="-122"/>
                </a:rPr>
                <a:t>Verified by  Alibaba.com</a:t>
              </a:r>
              <a:endParaRPr lang="zh-CN" altLang="zh-CN" sz="900" dirty="0">
                <a:latin typeface="微软雅黑" panose="020B0503020204020204" pitchFamily="34" charset="-122"/>
                <a:ea typeface="微软雅黑" panose="020B0503020204020204" pitchFamily="34" charset="-122"/>
              </a:endParaRPr>
            </a:p>
          </p:txBody>
        </p:sp>
        <p:sp>
          <p:nvSpPr>
            <p:cNvPr id="32789" name="object 61"/>
            <p:cNvSpPr txBox="1"/>
            <p:nvPr/>
          </p:nvSpPr>
          <p:spPr>
            <a:xfrm>
              <a:off x="4108444" y="4726825"/>
              <a:ext cx="1668131" cy="273459"/>
            </a:xfrm>
            <a:prstGeom prst="rect">
              <a:avLst/>
            </a:prstGeom>
            <a:solidFill>
              <a:srgbClr val="F1F2F2"/>
            </a:solidFill>
            <a:ln w="9525">
              <a:noFill/>
            </a:ln>
          </p:spPr>
          <p:txBody>
            <a:bodyPr lIns="0" tIns="67151" rIns="0" bIns="0">
              <a:spAutoFit/>
            </a:bodyPr>
            <a:p>
              <a:pPr algn="ctr" eaLnBrk="1">
                <a:spcBef>
                  <a:spcPts val="700"/>
                </a:spcBef>
              </a:pPr>
              <a:r>
                <a:rPr lang="zh-CN" altLang="zh-CN" sz="900" dirty="0">
                  <a:solidFill>
                    <a:srgbClr val="F36D2D"/>
                  </a:solidFill>
                  <a:latin typeface="微软雅黑" panose="020B0503020204020204" pitchFamily="34" charset="-122"/>
                  <a:ea typeface="微软雅黑" panose="020B0503020204020204" pitchFamily="34" charset="-122"/>
                </a:rPr>
                <a:t>权威第三方认证</a:t>
              </a:r>
              <a:endParaRPr lang="zh-CN" altLang="zh-CN" sz="1200" dirty="0">
                <a:solidFill>
                  <a:srgbClr val="414042"/>
                </a:solidFill>
                <a:latin typeface="微软雅黑" panose="020B0503020204020204" pitchFamily="34" charset="-122"/>
                <a:ea typeface="微软雅黑" panose="020B0503020204020204" pitchFamily="34" charset="-122"/>
              </a:endParaRPr>
            </a:p>
          </p:txBody>
        </p:sp>
        <p:sp>
          <p:nvSpPr>
            <p:cNvPr id="32790" name="object 62"/>
            <p:cNvSpPr txBox="1"/>
            <p:nvPr/>
          </p:nvSpPr>
          <p:spPr>
            <a:xfrm>
              <a:off x="6020829" y="4727040"/>
              <a:ext cx="1679015" cy="273459"/>
            </a:xfrm>
            <a:prstGeom prst="rect">
              <a:avLst/>
            </a:prstGeom>
            <a:solidFill>
              <a:srgbClr val="F1F2F2"/>
            </a:solidFill>
            <a:ln w="9525">
              <a:noFill/>
            </a:ln>
          </p:spPr>
          <p:txBody>
            <a:bodyPr lIns="0" tIns="67151" rIns="0" bIns="0">
              <a:spAutoFit/>
            </a:bodyPr>
            <a:p>
              <a:pPr marL="231775" indent="0" eaLnBrk="1">
                <a:spcBef>
                  <a:spcPts val="700"/>
                </a:spcBef>
              </a:pPr>
              <a:r>
                <a:rPr lang="zh-CN" altLang="en-US" sz="150" dirty="0">
                  <a:solidFill>
                    <a:srgbClr val="F36D2D"/>
                  </a:solidFill>
                  <a:latin typeface="微软雅黑" panose="020B0503020204020204" pitchFamily="34" charset="-122"/>
                  <a:ea typeface="微软雅黑" panose="020B0503020204020204" pitchFamily="34" charset="-122"/>
                </a:rPr>
                <a:t>             </a:t>
              </a:r>
              <a:r>
                <a:rPr lang="zh-CN" altLang="zh-CN" sz="900" dirty="0">
                  <a:solidFill>
                    <a:srgbClr val="F36D2D"/>
                  </a:solidFill>
                  <a:latin typeface="微软雅黑" panose="020B0503020204020204" pitchFamily="34" charset="-122"/>
                  <a:ea typeface="微软雅黑" panose="020B0503020204020204" pitchFamily="34" charset="-122"/>
                </a:rPr>
                <a:t>更多专属权益</a:t>
              </a:r>
              <a:endParaRPr lang="zh-CN" altLang="zh-CN" sz="900" dirty="0">
                <a:latin typeface="微软雅黑" panose="020B0503020204020204" pitchFamily="34" charset="-122"/>
                <a:ea typeface="微软雅黑" panose="020B0503020204020204" pitchFamily="34" charset="-122"/>
              </a:endParaRPr>
            </a:p>
          </p:txBody>
        </p:sp>
        <p:sp>
          <p:nvSpPr>
            <p:cNvPr id="32791" name="object 63"/>
            <p:cNvSpPr txBox="1"/>
            <p:nvPr/>
          </p:nvSpPr>
          <p:spPr>
            <a:xfrm>
              <a:off x="7904466" y="4735297"/>
              <a:ext cx="1640767" cy="273459"/>
            </a:xfrm>
            <a:prstGeom prst="rect">
              <a:avLst/>
            </a:prstGeom>
            <a:solidFill>
              <a:srgbClr val="F1F2F2"/>
            </a:solidFill>
            <a:ln w="9525">
              <a:noFill/>
            </a:ln>
          </p:spPr>
          <p:txBody>
            <a:bodyPr lIns="0" tIns="67151" rIns="0" bIns="0">
              <a:spAutoFit/>
            </a:bodyPr>
            <a:p>
              <a:pPr marL="357505" indent="0" eaLnBrk="1">
                <a:spcBef>
                  <a:spcPts val="700"/>
                </a:spcBef>
              </a:pPr>
              <a:r>
                <a:rPr lang="zh-CN" altLang="en-US" sz="900" dirty="0">
                  <a:solidFill>
                    <a:srgbClr val="F36D2D"/>
                  </a:solidFill>
                  <a:latin typeface="微软雅黑" panose="020B0503020204020204" pitchFamily="34" charset="-122"/>
                  <a:ea typeface="微软雅黑" panose="020B0503020204020204" pitchFamily="34" charset="-122"/>
                </a:rPr>
                <a:t> </a:t>
              </a:r>
              <a:r>
                <a:rPr lang="zh-CN" altLang="zh-CN" sz="900" dirty="0">
                  <a:solidFill>
                    <a:srgbClr val="F36D2D"/>
                  </a:solidFill>
                  <a:latin typeface="微软雅黑" panose="020B0503020204020204" pitchFamily="34" charset="-122"/>
                  <a:ea typeface="微软雅黑" panose="020B0503020204020204" pitchFamily="34" charset="-122"/>
                </a:rPr>
                <a:t>商家分层</a:t>
              </a:r>
              <a:endParaRPr lang="en-US" altLang="zh-CN" sz="900" dirty="0">
                <a:solidFill>
                  <a:srgbClr val="F36D2D"/>
                </a:solidFill>
                <a:latin typeface="微软雅黑" panose="020B0503020204020204" pitchFamily="34" charset="-122"/>
                <a:ea typeface="微软雅黑" panose="020B0503020204020204" pitchFamily="34" charset="-122"/>
              </a:endParaRPr>
            </a:p>
          </p:txBody>
        </p:sp>
        <p:sp>
          <p:nvSpPr>
            <p:cNvPr id="32792" name="object 68"/>
            <p:cNvSpPr/>
            <p:nvPr/>
          </p:nvSpPr>
          <p:spPr>
            <a:xfrm>
              <a:off x="2907702" y="3798603"/>
              <a:ext cx="368534" cy="308892"/>
            </a:xfrm>
            <a:prstGeom prst="rect">
              <a:avLst/>
            </a:prstGeom>
            <a:blipFill rotWithShape="1">
              <a:blip r:embed="rId3"/>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2793" name="object 69"/>
            <p:cNvSpPr/>
            <p:nvPr/>
          </p:nvSpPr>
          <p:spPr>
            <a:xfrm>
              <a:off x="4728501" y="4071195"/>
              <a:ext cx="508630" cy="67844"/>
            </a:xfrm>
            <a:custGeom>
              <a:avLst/>
              <a:gdLst/>
              <a:ahLst/>
              <a:cxnLst>
                <a:cxn ang="0">
                  <a:pos x="71698047" y="0"/>
                </a:cxn>
                <a:cxn ang="0">
                  <a:pos x="2428250" y="0"/>
                </a:cxn>
                <a:cxn ang="0">
                  <a:pos x="0" y="1281691"/>
                </a:cxn>
                <a:cxn ang="0">
                  <a:pos x="0" y="4412338"/>
                </a:cxn>
                <a:cxn ang="0">
                  <a:pos x="2428250" y="5694187"/>
                </a:cxn>
                <a:cxn ang="0">
                  <a:pos x="71698047" y="5694187"/>
                </a:cxn>
                <a:cxn ang="0">
                  <a:pos x="74130378" y="4412338"/>
                </a:cxn>
                <a:cxn ang="0">
                  <a:pos x="74130378" y="1281867"/>
                </a:cxn>
                <a:cxn ang="0">
                  <a:pos x="71698047" y="0"/>
                </a:cxn>
              </a:cxnLst>
              <a:pathLst>
                <a:path w="221615" h="32385">
                  <a:moveTo>
                    <a:pt x="213741" y="0"/>
                  </a:moveTo>
                  <a:lnTo>
                    <a:pt x="7239" y="0"/>
                  </a:lnTo>
                  <a:lnTo>
                    <a:pt x="0" y="7238"/>
                  </a:lnTo>
                  <a:lnTo>
                    <a:pt x="0" y="24917"/>
                  </a:lnTo>
                  <a:lnTo>
                    <a:pt x="7239" y="32156"/>
                  </a:lnTo>
                  <a:lnTo>
                    <a:pt x="213741" y="32156"/>
                  </a:lnTo>
                  <a:lnTo>
                    <a:pt x="220992" y="24917"/>
                  </a:lnTo>
                  <a:lnTo>
                    <a:pt x="220992" y="7239"/>
                  </a:lnTo>
                  <a:lnTo>
                    <a:pt x="213741" y="0"/>
                  </a:lnTo>
                  <a:close/>
                </a:path>
              </a:pathLst>
            </a:custGeom>
            <a:solidFill>
              <a:srgbClr val="F36D2D">
                <a:alpha val="100000"/>
              </a:srgbClr>
            </a:solidFill>
            <a:ln w="9525">
              <a:noFill/>
            </a:ln>
          </p:spPr>
          <p:txBody>
            <a:bodyPr/>
            <a:p>
              <a:endParaRPr lang="zh-CN" altLang="en-US" sz="1350"/>
            </a:p>
          </p:txBody>
        </p:sp>
        <p:sp>
          <p:nvSpPr>
            <p:cNvPr id="32794" name="object 70"/>
            <p:cNvSpPr/>
            <p:nvPr/>
          </p:nvSpPr>
          <p:spPr>
            <a:xfrm>
              <a:off x="4802332" y="3811549"/>
              <a:ext cx="357798" cy="273157"/>
            </a:xfrm>
            <a:prstGeom prst="rect">
              <a:avLst/>
            </a:prstGeom>
            <a:blipFill rotWithShape="1">
              <a:blip r:embed="rId4"/>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2795" name="object 71"/>
            <p:cNvSpPr/>
            <p:nvPr/>
          </p:nvSpPr>
          <p:spPr>
            <a:xfrm>
              <a:off x="6577582" y="3780747"/>
              <a:ext cx="420798" cy="358161"/>
            </a:xfrm>
            <a:prstGeom prst="rect">
              <a:avLst/>
            </a:prstGeom>
            <a:blipFill rotWithShape="1">
              <a:blip r:embed="rId5"/>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2796" name="object 72"/>
            <p:cNvSpPr/>
            <p:nvPr/>
          </p:nvSpPr>
          <p:spPr>
            <a:xfrm>
              <a:off x="8501146" y="3772892"/>
              <a:ext cx="411506" cy="379830"/>
            </a:xfrm>
            <a:prstGeom prst="rect">
              <a:avLst/>
            </a:prstGeom>
            <a:blipFill rotWithShape="1">
              <a:blip r:embed="rId6"/>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2797" name="矩形 34"/>
            <p:cNvSpPr/>
            <p:nvPr/>
          </p:nvSpPr>
          <p:spPr>
            <a:xfrm>
              <a:off x="2196579" y="5310610"/>
              <a:ext cx="1774977" cy="698463"/>
            </a:xfrm>
            <a:prstGeom prst="rect">
              <a:avLst/>
            </a:prstGeom>
            <a:noFill/>
            <a:ln w="9525">
              <a:noFill/>
            </a:ln>
          </p:spPr>
          <p:txBody>
            <a:bodyPr>
              <a:spAutoFit/>
            </a:bodyPr>
            <a:p>
              <a:pPr marL="147955" indent="25400" algn="ctr" eaLnBrk="1">
                <a:lnSpc>
                  <a:spcPct val="125000"/>
                </a:lnSpc>
                <a:spcBef>
                  <a:spcPts val="765"/>
                </a:spcBef>
              </a:pPr>
              <a:r>
                <a:rPr lang="zh-CN" altLang="en-US" sz="750" dirty="0">
                  <a:solidFill>
                    <a:srgbClr val="414042"/>
                  </a:solidFill>
                  <a:latin typeface="微软雅黑" panose="020B0503020204020204" pitchFamily="34" charset="-122"/>
                  <a:ea typeface="微软雅黑" panose="020B0503020204020204" pitchFamily="34" charset="-122"/>
                </a:rPr>
                <a:t>实力标签，搜索列表， 商品详情页、行业首页  多处强力呈现</a:t>
              </a:r>
              <a:endParaRPr lang="zh-CN" altLang="en-US" sz="750" dirty="0">
                <a:solidFill>
                  <a:srgbClr val="414042"/>
                </a:solidFill>
                <a:latin typeface="微软雅黑" panose="020B0503020204020204" pitchFamily="34" charset="-122"/>
                <a:ea typeface="微软雅黑" panose="020B0503020204020204" pitchFamily="34" charset="-122"/>
              </a:endParaRPr>
            </a:p>
          </p:txBody>
        </p:sp>
        <p:sp>
          <p:nvSpPr>
            <p:cNvPr id="32798" name="矩形 35"/>
            <p:cNvSpPr/>
            <p:nvPr/>
          </p:nvSpPr>
          <p:spPr>
            <a:xfrm>
              <a:off x="4108444" y="5299817"/>
              <a:ext cx="1731928" cy="863555"/>
            </a:xfrm>
            <a:prstGeom prst="rect">
              <a:avLst/>
            </a:prstGeom>
            <a:noFill/>
            <a:ln w="9525">
              <a:noFill/>
            </a:ln>
          </p:spPr>
          <p:txBody>
            <a:bodyPr>
              <a:spAutoFit/>
            </a:bodyPr>
            <a:p>
              <a:pPr algn="ctr" eaLnBrk="1"/>
              <a:r>
                <a:rPr lang="en-US" altLang="zh-CN" sz="750" dirty="0">
                  <a:solidFill>
                    <a:srgbClr val="414042"/>
                  </a:solidFill>
                  <a:latin typeface="微软雅黑" panose="020B0503020204020204" pitchFamily="34" charset="-122"/>
                  <a:ea typeface="微软雅黑" panose="020B0503020204020204" pitchFamily="34" charset="-122"/>
                </a:rPr>
                <a:t>19 </a:t>
              </a:r>
              <a:r>
                <a:rPr lang="zh-CN" altLang="en-US" sz="750" dirty="0">
                  <a:solidFill>
                    <a:srgbClr val="414042"/>
                  </a:solidFill>
                  <a:latin typeface="微软雅黑" panose="020B0503020204020204" pitchFamily="34" charset="-122"/>
                  <a:ea typeface="微软雅黑" panose="020B0503020204020204" pitchFamily="34" charset="-122"/>
                </a:rPr>
                <a:t>项企业级认证</a:t>
              </a:r>
              <a:endParaRPr lang="zh-CN" altLang="en-US" sz="750" dirty="0">
                <a:solidFill>
                  <a:srgbClr val="414042"/>
                </a:solidFill>
                <a:latin typeface="微软雅黑" panose="020B0503020204020204" pitchFamily="34" charset="-122"/>
                <a:ea typeface="微软雅黑" panose="020B0503020204020204" pitchFamily="34" charset="-122"/>
              </a:endParaRPr>
            </a:p>
            <a:p>
              <a:pPr algn="ctr" eaLnBrk="1">
                <a:spcBef>
                  <a:spcPts val="250"/>
                </a:spcBef>
              </a:pPr>
              <a:r>
                <a:rPr lang="en-US" altLang="zh-CN" sz="750" dirty="0">
                  <a:solidFill>
                    <a:srgbClr val="414042"/>
                  </a:solidFill>
                  <a:latin typeface="微软雅黑" panose="020B0503020204020204" pitchFamily="34" charset="-122"/>
                  <a:ea typeface="微软雅黑" panose="020B0503020204020204" pitchFamily="34" charset="-122"/>
                </a:rPr>
                <a:t>56 </a:t>
              </a:r>
              <a:r>
                <a:rPr lang="zh-CN" altLang="en-US" sz="750" dirty="0">
                  <a:solidFill>
                    <a:srgbClr val="414042"/>
                  </a:solidFill>
                  <a:latin typeface="微软雅黑" panose="020B0503020204020204" pitchFamily="34" charset="-122"/>
                  <a:ea typeface="微软雅黑" panose="020B0503020204020204" pitchFamily="34" charset="-122"/>
                </a:rPr>
                <a:t>项产品认证</a:t>
              </a:r>
              <a:endParaRPr lang="zh-CN" altLang="en-US" sz="750" dirty="0">
                <a:solidFill>
                  <a:srgbClr val="414042"/>
                </a:solidFill>
                <a:latin typeface="微软雅黑" panose="020B0503020204020204" pitchFamily="34" charset="-122"/>
                <a:ea typeface="微软雅黑" panose="020B0503020204020204" pitchFamily="34" charset="-122"/>
              </a:endParaRPr>
            </a:p>
            <a:p>
              <a:pPr algn="ctr" eaLnBrk="1">
                <a:spcBef>
                  <a:spcPts val="250"/>
                </a:spcBef>
              </a:pPr>
              <a:r>
                <a:rPr lang="en-US" altLang="zh-CN" sz="750" dirty="0">
                  <a:solidFill>
                    <a:srgbClr val="414042"/>
                  </a:solidFill>
                  <a:latin typeface="微软雅黑" panose="020B0503020204020204" pitchFamily="34" charset="-122"/>
                  <a:ea typeface="微软雅黑" panose="020B0503020204020204" pitchFamily="34" charset="-122"/>
                </a:rPr>
                <a:t>4 </a:t>
              </a:r>
              <a:r>
                <a:rPr lang="zh-CN" altLang="en-US" sz="750" dirty="0">
                  <a:solidFill>
                    <a:srgbClr val="414042"/>
                  </a:solidFill>
                  <a:latin typeface="微软雅黑" panose="020B0503020204020204" pitchFamily="34" charset="-122"/>
                  <a:ea typeface="微软雅黑" panose="020B0503020204020204" pitchFamily="34" charset="-122"/>
                </a:rPr>
                <a:t>项能力认证</a:t>
              </a:r>
              <a:endParaRPr lang="zh-CN" altLang="en-US" sz="750" dirty="0">
                <a:solidFill>
                  <a:srgbClr val="414042"/>
                </a:solidFill>
                <a:latin typeface="微软雅黑" panose="020B0503020204020204" pitchFamily="34" charset="-122"/>
                <a:ea typeface="微软雅黑" panose="020B0503020204020204" pitchFamily="34" charset="-122"/>
              </a:endParaRPr>
            </a:p>
            <a:p>
              <a:pPr algn="ctr" eaLnBrk="1">
                <a:spcBef>
                  <a:spcPts val="240"/>
                </a:spcBef>
              </a:pPr>
              <a:r>
                <a:rPr lang="en-US" altLang="zh-CN" sz="750" dirty="0">
                  <a:solidFill>
                    <a:srgbClr val="414042"/>
                  </a:solidFill>
                  <a:latin typeface="微软雅黑" panose="020B0503020204020204" pitchFamily="34" charset="-122"/>
                  <a:ea typeface="微软雅黑" panose="020B0503020204020204" pitchFamily="34" charset="-122"/>
                </a:rPr>
                <a:t>2 </a:t>
              </a:r>
              <a:r>
                <a:rPr lang="zh-CN" altLang="en-US" sz="750" dirty="0">
                  <a:solidFill>
                    <a:srgbClr val="414042"/>
                  </a:solidFill>
                  <a:latin typeface="微软雅黑" panose="020B0503020204020204" pitchFamily="34" charset="-122"/>
                  <a:ea typeface="微软雅黑" panose="020B0503020204020204" pitchFamily="34" charset="-122"/>
                </a:rPr>
                <a:t>项关系型认证</a:t>
              </a:r>
              <a:endParaRPr lang="zh-CN" altLang="en-US" sz="750" dirty="0">
                <a:solidFill>
                  <a:srgbClr val="414042"/>
                </a:solidFill>
                <a:latin typeface="微软雅黑" panose="020B0503020204020204" pitchFamily="34" charset="-122"/>
                <a:ea typeface="微软雅黑" panose="020B0503020204020204" pitchFamily="34" charset="-122"/>
              </a:endParaRPr>
            </a:p>
          </p:txBody>
        </p:sp>
        <p:sp>
          <p:nvSpPr>
            <p:cNvPr id="32799" name="矩形 36"/>
            <p:cNvSpPr/>
            <p:nvPr/>
          </p:nvSpPr>
          <p:spPr>
            <a:xfrm>
              <a:off x="5954446" y="5310016"/>
              <a:ext cx="1777583" cy="1078597"/>
            </a:xfrm>
            <a:prstGeom prst="rect">
              <a:avLst/>
            </a:prstGeom>
            <a:noFill/>
            <a:ln w="9525">
              <a:noFill/>
            </a:ln>
          </p:spPr>
          <p:txBody>
            <a:bodyPr>
              <a:spAutoFit/>
            </a:bodyPr>
            <a:p>
              <a:pPr algn="ctr" eaLnBrk="1">
                <a:lnSpc>
                  <a:spcPts val="1400"/>
                </a:lnSpc>
              </a:pPr>
              <a:r>
                <a:rPr lang="zh-CN" altLang="en-US" sz="750" dirty="0">
                  <a:solidFill>
                    <a:srgbClr val="414042"/>
                  </a:solidFill>
                  <a:latin typeface="微软雅黑" panose="020B0503020204020204" pitchFamily="34" charset="-122"/>
                  <a:ea typeface="微软雅黑" panose="020B0503020204020204" pitchFamily="34" charset="-122"/>
                </a:rPr>
                <a:t>企业 </a:t>
              </a:r>
              <a:r>
                <a:rPr lang="en-US" altLang="zh-CN" sz="750" dirty="0">
                  <a:solidFill>
                    <a:srgbClr val="414042"/>
                  </a:solidFill>
                  <a:latin typeface="微软雅黑" panose="020B0503020204020204" pitchFamily="34" charset="-122"/>
                  <a:ea typeface="微软雅黑" panose="020B0503020204020204" pitchFamily="34" charset="-122"/>
                </a:rPr>
                <a:t>saas</a:t>
              </a:r>
              <a:r>
                <a:rPr lang="zh-CN" altLang="en-US" sz="750" dirty="0">
                  <a:solidFill>
                    <a:srgbClr val="414042"/>
                  </a:solidFill>
                  <a:latin typeface="微软雅黑" panose="020B0503020204020204" pitchFamily="34" charset="-122"/>
                  <a:ea typeface="微软雅黑" panose="020B0503020204020204" pitchFamily="34" charset="-122"/>
                </a:rPr>
                <a:t> 升级</a:t>
              </a:r>
              <a:endParaRPr lang="en-US" altLang="zh-CN" sz="750" dirty="0">
                <a:solidFill>
                  <a:srgbClr val="414042"/>
                </a:solidFill>
                <a:latin typeface="微软雅黑" panose="020B0503020204020204" pitchFamily="34" charset="-122"/>
                <a:ea typeface="微软雅黑" panose="020B0503020204020204" pitchFamily="34" charset="-122"/>
              </a:endParaRPr>
            </a:p>
            <a:p>
              <a:pPr algn="ctr" eaLnBrk="1">
                <a:lnSpc>
                  <a:spcPts val="1400"/>
                </a:lnSpc>
              </a:pPr>
              <a:r>
                <a:rPr lang="zh-CN" altLang="en-US" sz="750" dirty="0">
                  <a:solidFill>
                    <a:srgbClr val="414042"/>
                  </a:solidFill>
                  <a:latin typeface="微软雅黑" panose="020B0503020204020204" pitchFamily="34" charset="-122"/>
                  <a:ea typeface="微软雅黑" panose="020B0503020204020204" pitchFamily="34" charset="-122"/>
                </a:rPr>
                <a:t>数据管家行业版</a:t>
              </a:r>
              <a:endParaRPr lang="en-US" altLang="zh-CN" sz="750" dirty="0">
                <a:solidFill>
                  <a:srgbClr val="414042"/>
                </a:solidFill>
                <a:latin typeface="微软雅黑" panose="020B0503020204020204" pitchFamily="34" charset="-122"/>
                <a:ea typeface="微软雅黑" panose="020B0503020204020204" pitchFamily="34" charset="-122"/>
              </a:endParaRPr>
            </a:p>
            <a:p>
              <a:pPr algn="ctr" eaLnBrk="1">
                <a:lnSpc>
                  <a:spcPts val="1400"/>
                </a:lnSpc>
              </a:pPr>
              <a:r>
                <a:rPr lang="zh-CN" altLang="en-US" sz="750" dirty="0">
                  <a:solidFill>
                    <a:srgbClr val="414042"/>
                  </a:solidFill>
                  <a:latin typeface="微软雅黑" panose="020B0503020204020204" pitchFamily="34" charset="-122"/>
                  <a:ea typeface="微软雅黑" panose="020B0503020204020204" pitchFamily="34" charset="-122"/>
                </a:rPr>
                <a:t>旺铺模板 </a:t>
              </a:r>
              <a:r>
                <a:rPr lang="en-US" altLang="zh-CN" sz="750" dirty="0">
                  <a:solidFill>
                    <a:srgbClr val="414042"/>
                  </a:solidFill>
                  <a:latin typeface="微软雅黑" panose="020B0503020204020204" pitchFamily="34" charset="-122"/>
                  <a:ea typeface="微软雅黑" panose="020B0503020204020204" pitchFamily="34" charset="-122"/>
                </a:rPr>
                <a:t>158</a:t>
              </a:r>
              <a:r>
                <a:rPr lang="zh-CN" altLang="en-US" sz="750" dirty="0">
                  <a:solidFill>
                    <a:srgbClr val="414042"/>
                  </a:solidFill>
                  <a:latin typeface="微软雅黑" panose="020B0503020204020204" pitchFamily="34" charset="-122"/>
                  <a:ea typeface="微软雅黑" panose="020B0503020204020204" pitchFamily="34" charset="-122"/>
                </a:rPr>
                <a:t> 个</a:t>
              </a:r>
              <a:endParaRPr lang="en-US" altLang="zh-CN" sz="750" dirty="0">
                <a:solidFill>
                  <a:srgbClr val="414042"/>
                </a:solidFill>
                <a:latin typeface="微软雅黑" panose="020B0503020204020204" pitchFamily="34" charset="-122"/>
                <a:ea typeface="微软雅黑" panose="020B0503020204020204" pitchFamily="34" charset="-122"/>
              </a:endParaRPr>
            </a:p>
            <a:p>
              <a:pPr algn="ctr" eaLnBrk="1">
                <a:lnSpc>
                  <a:spcPts val="1400"/>
                </a:lnSpc>
              </a:pPr>
              <a:r>
                <a:rPr lang="zh-CN" altLang="en-US" sz="750" dirty="0">
                  <a:solidFill>
                    <a:srgbClr val="414042"/>
                  </a:solidFill>
                  <a:latin typeface="微软雅黑" panose="020B0503020204020204" pitchFamily="34" charset="-122"/>
                  <a:ea typeface="微软雅黑" panose="020B0503020204020204" pitchFamily="34" charset="-122"/>
                </a:rPr>
                <a:t> 金品专场</a:t>
              </a:r>
              <a:endParaRPr lang="zh-CN" altLang="en-US" sz="750" dirty="0">
                <a:solidFill>
                  <a:srgbClr val="414042"/>
                </a:solidFill>
                <a:latin typeface="微软雅黑" panose="020B0503020204020204" pitchFamily="34" charset="-122"/>
                <a:ea typeface="微软雅黑" panose="020B0503020204020204" pitchFamily="34" charset="-122"/>
              </a:endParaRPr>
            </a:p>
          </p:txBody>
        </p:sp>
        <p:sp>
          <p:nvSpPr>
            <p:cNvPr id="32800" name="矩形 37"/>
            <p:cNvSpPr/>
            <p:nvPr/>
          </p:nvSpPr>
          <p:spPr>
            <a:xfrm>
              <a:off x="7989380" y="5299817"/>
              <a:ext cx="1504583" cy="839849"/>
            </a:xfrm>
            <a:prstGeom prst="rect">
              <a:avLst/>
            </a:prstGeom>
            <a:noFill/>
            <a:ln w="9525">
              <a:noFill/>
            </a:ln>
          </p:spPr>
          <p:txBody>
            <a:bodyPr>
              <a:spAutoFit/>
            </a:bodyPr>
            <a:p>
              <a:pPr algn="ctr" eaLnBrk="1">
                <a:lnSpc>
                  <a:spcPts val="1400"/>
                </a:lnSpc>
              </a:pPr>
              <a:r>
                <a:rPr lang="zh-CN" altLang="en-US" sz="750" dirty="0">
                  <a:solidFill>
                    <a:srgbClr val="414042"/>
                  </a:solidFill>
                  <a:latin typeface="微软雅黑" panose="020B0503020204020204" pitchFamily="34" charset="-122"/>
                  <a:ea typeface="微软雅黑" panose="020B0503020204020204" pitchFamily="34" charset="-122"/>
                </a:rPr>
                <a:t>更高更明晰准入门槛 </a:t>
              </a:r>
              <a:endParaRPr lang="en-US" altLang="zh-CN" sz="750" dirty="0">
                <a:solidFill>
                  <a:srgbClr val="414042"/>
                </a:solidFill>
                <a:latin typeface="微软雅黑" panose="020B0503020204020204" pitchFamily="34" charset="-122"/>
                <a:ea typeface="微软雅黑" panose="020B0503020204020204" pitchFamily="34" charset="-122"/>
              </a:endParaRPr>
            </a:p>
            <a:p>
              <a:pPr algn="ctr" eaLnBrk="1">
                <a:lnSpc>
                  <a:spcPts val="1400"/>
                </a:lnSpc>
              </a:pPr>
              <a:r>
                <a:rPr lang="zh-CN" altLang="en-US" sz="750" dirty="0">
                  <a:solidFill>
                    <a:srgbClr val="414042"/>
                  </a:solidFill>
                  <a:latin typeface="微软雅黑" panose="020B0503020204020204" pitchFamily="34" charset="-122"/>
                  <a:ea typeface="微软雅黑" panose="020B0503020204020204" pitchFamily="34" charset="-122"/>
                </a:rPr>
                <a:t>一星直达</a:t>
              </a:r>
              <a:endParaRPr lang="zh-CN" altLang="en-US" sz="750" dirty="0">
                <a:solidFill>
                  <a:srgbClr val="414042"/>
                </a:solidFill>
                <a:latin typeface="微软雅黑" panose="020B0503020204020204" pitchFamily="34" charset="-122"/>
                <a:ea typeface="微软雅黑" panose="020B0503020204020204" pitchFamily="34" charset="-122"/>
              </a:endParaRPr>
            </a:p>
            <a:p>
              <a:pPr algn="ctr" eaLnBrk="1">
                <a:lnSpc>
                  <a:spcPts val="1400"/>
                </a:lnSpc>
              </a:pPr>
              <a:r>
                <a:rPr lang="zh-CN" altLang="en-US" sz="750" dirty="0">
                  <a:solidFill>
                    <a:srgbClr val="414042"/>
                  </a:solidFill>
                  <a:latin typeface="微软雅黑" panose="020B0503020204020204" pitchFamily="34" charset="-122"/>
                  <a:ea typeface="微软雅黑" panose="020B0503020204020204" pitchFamily="34" charset="-122"/>
                </a:rPr>
                <a:t>多维度优商筛选</a:t>
              </a:r>
              <a:endParaRPr lang="zh-CN" altLang="en-US" sz="750" dirty="0">
                <a:solidFill>
                  <a:srgbClr val="414042"/>
                </a:solidFill>
                <a:latin typeface="微软雅黑" panose="020B0503020204020204" pitchFamily="34" charset="-122"/>
                <a:ea typeface="微软雅黑" panose="020B0503020204020204" pitchFamily="34" charset="-122"/>
              </a:endParaRPr>
            </a:p>
          </p:txBody>
        </p:sp>
        <p:sp>
          <p:nvSpPr>
            <p:cNvPr id="39" name="矩形 38"/>
            <p:cNvSpPr>
              <a:spLocks noChangeArrowheads="1"/>
            </p:cNvSpPr>
            <p:nvPr/>
          </p:nvSpPr>
          <p:spPr bwMode="auto">
            <a:xfrm>
              <a:off x="2369632" y="5219386"/>
              <a:ext cx="1511430" cy="366588"/>
            </a:xfrm>
            <a:prstGeom prst="rect">
              <a:avLst/>
            </a:prstGeom>
            <a:noFill/>
            <a:ln w="3175">
              <a:solidFill>
                <a:srgbClr val="BFBFBF"/>
              </a:solidFill>
              <a:round/>
            </a:ln>
            <a:effectLst>
              <a:outerShdw blurRad="381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32802" name="矩形 39"/>
            <p:cNvSpPr/>
            <p:nvPr/>
          </p:nvSpPr>
          <p:spPr>
            <a:xfrm>
              <a:off x="4219831" y="6273718"/>
              <a:ext cx="1556319" cy="306477"/>
            </a:xfrm>
            <a:prstGeom prst="rect">
              <a:avLst/>
            </a:prstGeom>
            <a:noFill/>
            <a:ln w="9525">
              <a:noFill/>
            </a:ln>
          </p:spPr>
          <p:txBody>
            <a:bodyPr>
              <a:spAutoFit/>
            </a:bodyPr>
            <a:p>
              <a:pPr marL="130175" indent="0" eaLnBrk="1">
                <a:spcBef>
                  <a:spcPts val="725"/>
                </a:spcBef>
              </a:pPr>
              <a:r>
                <a:rPr lang="zh-CN" altLang="en-US" sz="900" dirty="0">
                  <a:solidFill>
                    <a:srgbClr val="F36D2D"/>
                  </a:solidFill>
                  <a:latin typeface="微软雅黑" panose="020B0503020204020204" pitchFamily="34" charset="-122"/>
                  <a:ea typeface="微软雅黑" panose="020B0503020204020204" pitchFamily="34" charset="-122"/>
                </a:rPr>
                <a:t>企业品牌价值</a:t>
              </a:r>
              <a:endParaRPr lang="zh-CN" altLang="en-US" sz="900" dirty="0">
                <a:latin typeface="微软雅黑" panose="020B0503020204020204" pitchFamily="34" charset="-122"/>
                <a:ea typeface="微软雅黑" panose="020B0503020204020204" pitchFamily="34" charset="-122"/>
              </a:endParaRPr>
            </a:p>
          </p:txBody>
        </p:sp>
        <p:sp>
          <p:nvSpPr>
            <p:cNvPr id="32803" name="矩形 40"/>
            <p:cNvSpPr/>
            <p:nvPr/>
          </p:nvSpPr>
          <p:spPr>
            <a:xfrm>
              <a:off x="2210075" y="6286693"/>
              <a:ext cx="1750156" cy="306477"/>
            </a:xfrm>
            <a:prstGeom prst="rect">
              <a:avLst/>
            </a:prstGeom>
            <a:noFill/>
            <a:ln w="9525">
              <a:noFill/>
            </a:ln>
          </p:spPr>
          <p:txBody>
            <a:bodyPr>
              <a:spAutoFit/>
            </a:bodyPr>
            <a:p>
              <a:pPr marL="132080" indent="0" eaLnBrk="1">
                <a:spcBef>
                  <a:spcPts val="725"/>
                </a:spcBef>
              </a:pPr>
              <a:r>
                <a:rPr lang="zh-CN" altLang="en-US" sz="900" dirty="0">
                  <a:solidFill>
                    <a:srgbClr val="F36D2D"/>
                  </a:solidFill>
                  <a:latin typeface="微软雅黑" panose="020B0503020204020204" pitchFamily="34" charset="-122"/>
                  <a:ea typeface="微软雅黑" panose="020B0503020204020204" pitchFamily="34" charset="-122"/>
                </a:rPr>
                <a:t>买卖双方信任度</a:t>
              </a:r>
              <a:endParaRPr lang="zh-CN" altLang="en-US" sz="900" dirty="0">
                <a:latin typeface="微软雅黑" panose="020B0503020204020204" pitchFamily="34" charset="-122"/>
                <a:ea typeface="微软雅黑" panose="020B0503020204020204" pitchFamily="34" charset="-122"/>
              </a:endParaRPr>
            </a:p>
          </p:txBody>
        </p:sp>
        <p:sp>
          <p:nvSpPr>
            <p:cNvPr id="32804" name="矩形 41"/>
            <p:cNvSpPr/>
            <p:nvPr/>
          </p:nvSpPr>
          <p:spPr>
            <a:xfrm>
              <a:off x="5964330" y="6299211"/>
              <a:ext cx="1782222" cy="306477"/>
            </a:xfrm>
            <a:prstGeom prst="rect">
              <a:avLst/>
            </a:prstGeom>
            <a:noFill/>
            <a:ln w="9525">
              <a:noFill/>
            </a:ln>
          </p:spPr>
          <p:txBody>
            <a:bodyPr>
              <a:spAutoFit/>
            </a:bodyPr>
            <a:p>
              <a:pPr marL="146050" indent="0" eaLnBrk="1">
                <a:spcBef>
                  <a:spcPts val="725"/>
                </a:spcBef>
              </a:pPr>
              <a:r>
                <a:rPr lang="zh-CN" altLang="en-US" sz="900" dirty="0">
                  <a:solidFill>
                    <a:srgbClr val="F36D2D"/>
                  </a:solidFill>
                  <a:latin typeface="微软雅黑" panose="020B0503020204020204" pitchFamily="34" charset="-122"/>
                  <a:ea typeface="微软雅黑" panose="020B0503020204020204" pitchFamily="34" charset="-122"/>
                </a:rPr>
                <a:t>业务拓展机会</a:t>
              </a:r>
              <a:endParaRPr lang="zh-CN" altLang="en-US" sz="900" dirty="0">
                <a:latin typeface="微软雅黑" panose="020B0503020204020204" pitchFamily="34" charset="-122"/>
                <a:ea typeface="微软雅黑" panose="020B0503020204020204" pitchFamily="34" charset="-122"/>
              </a:endParaRPr>
            </a:p>
          </p:txBody>
        </p:sp>
        <p:sp>
          <p:nvSpPr>
            <p:cNvPr id="32805" name="矩形 42"/>
            <p:cNvSpPr/>
            <p:nvPr/>
          </p:nvSpPr>
          <p:spPr>
            <a:xfrm>
              <a:off x="7846423" y="6273718"/>
              <a:ext cx="1782202" cy="306477"/>
            </a:xfrm>
            <a:prstGeom prst="rect">
              <a:avLst/>
            </a:prstGeom>
            <a:noFill/>
            <a:ln w="9525">
              <a:noFill/>
            </a:ln>
          </p:spPr>
          <p:txBody>
            <a:bodyPr>
              <a:spAutoFit/>
            </a:bodyPr>
            <a:p>
              <a:pPr marL="144780" indent="0" eaLnBrk="1">
                <a:spcBef>
                  <a:spcPts val="725"/>
                </a:spcBef>
              </a:pPr>
              <a:r>
                <a:rPr lang="zh-CN" altLang="en-US" sz="900" dirty="0">
                  <a:solidFill>
                    <a:srgbClr val="F36D2D"/>
                  </a:solidFill>
                  <a:latin typeface="微软雅黑" panose="020B0503020204020204" pitchFamily="34" charset="-122"/>
                  <a:ea typeface="微软雅黑" panose="020B0503020204020204" pitchFamily="34" charset="-122"/>
                </a:rPr>
                <a:t>订单匹配效率</a:t>
              </a:r>
              <a:endParaRPr lang="zh-CN" altLang="en-US" sz="900" dirty="0">
                <a:latin typeface="微软雅黑" panose="020B0503020204020204" pitchFamily="34" charset="-122"/>
                <a:ea typeface="微软雅黑" panose="020B0503020204020204" pitchFamily="34" charset="-122"/>
              </a:endParaRPr>
            </a:p>
          </p:txBody>
        </p:sp>
        <p:sp>
          <p:nvSpPr>
            <p:cNvPr id="44" name="上箭头 43"/>
            <p:cNvSpPr>
              <a:spLocks noChangeArrowheads="1"/>
            </p:cNvSpPr>
            <p:nvPr/>
          </p:nvSpPr>
          <p:spPr bwMode="auto">
            <a:xfrm>
              <a:off x="3587348" y="6190290"/>
              <a:ext cx="188929" cy="413812"/>
            </a:xfrm>
            <a:prstGeom prst="upArrow">
              <a:avLst>
                <a:gd name="adj1" fmla="val 50000"/>
                <a:gd name="adj2" fmla="val 49999"/>
              </a:avLst>
            </a:prstGeom>
            <a:solidFill>
              <a:srgbClr val="BFBFBF"/>
            </a:solidFill>
            <a:ln>
              <a:noFill/>
            </a:ln>
            <a:effectLst>
              <a:outerShdw blurRad="38100" dist="23000" dir="5400000" rotWithShape="0">
                <a:srgbClr val="808080">
                  <a:alpha val="34998"/>
                </a:srgbClr>
              </a:outerShdw>
            </a:effectLst>
            <a:extLst>
              <a:ext uri="{91240B29-F687-4F45-9708-019B960494DF}">
                <a14:hiddenLine xmlns:a14="http://schemas.microsoft.com/office/drawing/2010/main" w="25400">
                  <a:solidFill>
                    <a:srgbClr val="000000"/>
                  </a:solidFill>
                  <a:round/>
                </a14:hiddenLine>
              </a:ext>
            </a:ex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45" name="矩形 44"/>
            <p:cNvSpPr>
              <a:spLocks noChangeArrowheads="1"/>
            </p:cNvSpPr>
            <p:nvPr/>
          </p:nvSpPr>
          <p:spPr bwMode="auto">
            <a:xfrm>
              <a:off x="4219227" y="5226530"/>
              <a:ext cx="1511430" cy="366587"/>
            </a:xfrm>
            <a:prstGeom prst="rect">
              <a:avLst/>
            </a:prstGeom>
            <a:noFill/>
            <a:ln w="3175">
              <a:solidFill>
                <a:srgbClr val="BFBFBF"/>
              </a:solidFill>
              <a:round/>
            </a:ln>
            <a:effectLst>
              <a:outerShdw blurRad="381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46" name="上箭头 45"/>
            <p:cNvSpPr>
              <a:spLocks noChangeArrowheads="1"/>
            </p:cNvSpPr>
            <p:nvPr/>
          </p:nvSpPr>
          <p:spPr bwMode="auto">
            <a:xfrm>
              <a:off x="5436945" y="6198228"/>
              <a:ext cx="188928" cy="413811"/>
            </a:xfrm>
            <a:prstGeom prst="upArrow">
              <a:avLst>
                <a:gd name="adj1" fmla="val 50000"/>
                <a:gd name="adj2" fmla="val 49999"/>
              </a:avLst>
            </a:prstGeom>
            <a:solidFill>
              <a:srgbClr val="BFBFBF"/>
            </a:solidFill>
            <a:ln>
              <a:noFill/>
            </a:ln>
            <a:effectLst>
              <a:outerShdw blurRad="38100" dist="23000" dir="5400000" rotWithShape="0">
                <a:srgbClr val="808080">
                  <a:alpha val="34998"/>
                </a:srgbClr>
              </a:outerShdw>
            </a:effectLst>
            <a:extLst>
              <a:ext uri="{91240B29-F687-4F45-9708-019B960494DF}">
                <a14:hiddenLine xmlns:a14="http://schemas.microsoft.com/office/drawing/2010/main" w="25400">
                  <a:solidFill>
                    <a:srgbClr val="000000"/>
                  </a:solidFill>
                  <a:round/>
                </a14:hiddenLine>
              </a:ext>
            </a:ex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47" name="矩形 46"/>
            <p:cNvSpPr>
              <a:spLocks noChangeArrowheads="1"/>
            </p:cNvSpPr>
            <p:nvPr/>
          </p:nvSpPr>
          <p:spPr bwMode="auto">
            <a:xfrm>
              <a:off x="6086287" y="5234466"/>
              <a:ext cx="1511430" cy="366588"/>
            </a:xfrm>
            <a:prstGeom prst="rect">
              <a:avLst/>
            </a:prstGeom>
            <a:noFill/>
            <a:ln w="3175">
              <a:solidFill>
                <a:srgbClr val="BFBFBF"/>
              </a:solidFill>
              <a:round/>
            </a:ln>
            <a:effectLst>
              <a:outerShdw blurRad="381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48" name="上箭头 47"/>
            <p:cNvSpPr>
              <a:spLocks noChangeArrowheads="1"/>
            </p:cNvSpPr>
            <p:nvPr/>
          </p:nvSpPr>
          <p:spPr bwMode="auto">
            <a:xfrm>
              <a:off x="7304005" y="6206165"/>
              <a:ext cx="188928" cy="413812"/>
            </a:xfrm>
            <a:prstGeom prst="upArrow">
              <a:avLst>
                <a:gd name="adj1" fmla="val 50000"/>
                <a:gd name="adj2" fmla="val 49999"/>
              </a:avLst>
            </a:prstGeom>
            <a:solidFill>
              <a:srgbClr val="BFBFBF"/>
            </a:solidFill>
            <a:ln>
              <a:noFill/>
            </a:ln>
            <a:effectLst>
              <a:outerShdw blurRad="38100" dist="23000" dir="5400000" rotWithShape="0">
                <a:srgbClr val="808080">
                  <a:alpha val="34998"/>
                </a:srgbClr>
              </a:outerShdw>
            </a:effectLst>
            <a:extLst>
              <a:ext uri="{91240B29-F687-4F45-9708-019B960494DF}">
                <a14:hiddenLine xmlns:a14="http://schemas.microsoft.com/office/drawing/2010/main" w="25400">
                  <a:solidFill>
                    <a:srgbClr val="000000"/>
                  </a:solidFill>
                  <a:round/>
                </a14:hiddenLine>
              </a:ext>
            </a:ex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49" name="矩形 48"/>
            <p:cNvSpPr>
              <a:spLocks noChangeArrowheads="1"/>
            </p:cNvSpPr>
            <p:nvPr/>
          </p:nvSpPr>
          <p:spPr bwMode="auto">
            <a:xfrm>
              <a:off x="7981925" y="5234466"/>
              <a:ext cx="1511430" cy="366588"/>
            </a:xfrm>
            <a:prstGeom prst="rect">
              <a:avLst/>
            </a:prstGeom>
            <a:noFill/>
            <a:ln w="3175">
              <a:solidFill>
                <a:srgbClr val="BFBFBF"/>
              </a:solidFill>
              <a:round/>
            </a:ln>
            <a:effectLst>
              <a:outerShdw blurRad="381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50" name="上箭头 49"/>
            <p:cNvSpPr>
              <a:spLocks noChangeArrowheads="1"/>
            </p:cNvSpPr>
            <p:nvPr/>
          </p:nvSpPr>
          <p:spPr bwMode="auto">
            <a:xfrm>
              <a:off x="9199642" y="6206165"/>
              <a:ext cx="188928" cy="413812"/>
            </a:xfrm>
            <a:prstGeom prst="upArrow">
              <a:avLst>
                <a:gd name="adj1" fmla="val 50000"/>
                <a:gd name="adj2" fmla="val 49999"/>
              </a:avLst>
            </a:prstGeom>
            <a:solidFill>
              <a:srgbClr val="BFBFBF"/>
            </a:solidFill>
            <a:ln>
              <a:noFill/>
            </a:ln>
            <a:effectLst>
              <a:outerShdw blurRad="38100" dist="23000" dir="5400000" rotWithShape="0">
                <a:srgbClr val="808080">
                  <a:alpha val="34998"/>
                </a:srgbClr>
              </a:outerShdw>
            </a:effectLst>
            <a:extLst>
              <a:ext uri="{91240B29-F687-4F45-9708-019B960494DF}">
                <a14:hiddenLine xmlns:a14="http://schemas.microsoft.com/office/drawing/2010/main" w="25400">
                  <a:solidFill>
                    <a:srgbClr val="000000"/>
                  </a:solidFill>
                  <a:round/>
                </a14:hiddenLine>
              </a:ext>
            </a:ex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文本框 99"/>
          <p:cNvSpPr txBox="1"/>
          <p:nvPr/>
        </p:nvSpPr>
        <p:spPr>
          <a:xfrm>
            <a:off x="10795" y="68104"/>
            <a:ext cx="7137797" cy="414020"/>
          </a:xfrm>
          <a:prstGeom prst="rect">
            <a:avLst/>
          </a:prstGeom>
          <a:noFill/>
          <a:ln w="12700">
            <a:noFill/>
          </a:ln>
        </p:spPr>
        <p:txBody>
          <a:bodyPr lIns="34289" rIns="34289">
            <a:spAutoFit/>
          </a:bodyPr>
          <a:p>
            <a:pPr marL="228600" indent="-228600" eaLnBrk="1"/>
            <a:r>
              <a:rPr lang="zh-CN" altLang="en-US" sz="2100" b="1" dirty="0">
                <a:solidFill>
                  <a:schemeClr val="bg1"/>
                </a:solidFill>
                <a:latin typeface="微软雅黑" panose="020B0503020204020204" pitchFamily="34" charset="-122"/>
                <a:ea typeface="微软雅黑" panose="020B0503020204020204" pitchFamily="34" charset="-122"/>
              </a:rPr>
              <a:t>数字化重构跨境贸易</a:t>
            </a:r>
            <a:r>
              <a:rPr lang="en-US" altLang="zh-CN" sz="2100"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4819" name="object 54"/>
          <p:cNvSpPr/>
          <p:nvPr/>
        </p:nvSpPr>
        <p:spPr>
          <a:xfrm>
            <a:off x="951310" y="962025"/>
            <a:ext cx="304800" cy="309563"/>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34820" name="object 55"/>
          <p:cNvSpPr txBox="1"/>
          <p:nvPr/>
        </p:nvSpPr>
        <p:spPr>
          <a:xfrm>
            <a:off x="951310" y="1006079"/>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2</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赋能“货”：商品信息与商家服务的确定性升级</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34821" name="object 74"/>
          <p:cNvSpPr/>
          <p:nvPr/>
        </p:nvSpPr>
        <p:spPr>
          <a:xfrm>
            <a:off x="951310" y="1606154"/>
            <a:ext cx="4142184" cy="3086100"/>
          </a:xfrm>
          <a:prstGeom prst="rect">
            <a:avLst/>
          </a:prstGeom>
          <a:blipFill rotWithShape="1">
            <a:blip r:embed="rId2"/>
            <a:stretch>
              <a:fillRect/>
            </a:stretch>
          </a:blipFill>
          <a:ln w="9525">
            <a:noFill/>
          </a:ln>
        </p:spPr>
        <p:txBody>
          <a:bodyPr lIns="0" tIns="0" rIns="0" bIns="0"/>
          <a:p>
            <a:pPr eaLnBrk="1"/>
            <a:endParaRPr lang="zh-CN" altLang="zh-CN" sz="1350" dirty="0">
              <a:latin typeface="Helvetica"/>
            </a:endParaRPr>
          </a:p>
        </p:txBody>
      </p:sp>
      <p:sp>
        <p:nvSpPr>
          <p:cNvPr id="34822" name="object 78"/>
          <p:cNvSpPr txBox="1"/>
          <p:nvPr/>
        </p:nvSpPr>
        <p:spPr>
          <a:xfrm>
            <a:off x="5179219" y="2219325"/>
            <a:ext cx="3682603" cy="1008380"/>
          </a:xfrm>
          <a:prstGeom prst="rect">
            <a:avLst/>
          </a:prstGeom>
          <a:noFill/>
          <a:ln w="9525">
            <a:noFill/>
          </a:ln>
        </p:spPr>
        <p:txBody>
          <a:bodyPr lIns="0" tIns="76676" rIns="0" bIns="0">
            <a:spAutoFit/>
          </a:bodyPr>
          <a:p>
            <a:pPr marL="12700" indent="0" eaLnBrk="1">
              <a:lnSpc>
                <a:spcPct val="150000"/>
              </a:lnSpc>
              <a:spcBef>
                <a:spcPts val="800"/>
              </a:spcBef>
            </a:pPr>
            <a:r>
              <a:rPr lang="en-US" altLang="zh-CN" sz="1050" b="1" dirty="0">
                <a:solidFill>
                  <a:srgbClr val="414042"/>
                </a:solidFill>
                <a:latin typeface="微软雅黑" panose="020B0503020204020204" pitchFamily="34" charset="-122"/>
                <a:ea typeface="微软雅黑" panose="020B0503020204020204" pitchFamily="34" charset="-122"/>
              </a:rPr>
              <a:t>-</a:t>
            </a:r>
            <a:r>
              <a:rPr lang="zh-CN" altLang="en-US" sz="1050" b="1" dirty="0">
                <a:solidFill>
                  <a:srgbClr val="414042"/>
                </a:solidFill>
                <a:latin typeface="微软雅黑" panose="020B0503020204020204" pitchFamily="34" charset="-122"/>
                <a:ea typeface="微软雅黑" panose="020B0503020204020204" pitchFamily="34" charset="-122"/>
              </a:rPr>
              <a:t> </a:t>
            </a:r>
            <a:r>
              <a:rPr lang="zh-CN" altLang="zh-CN" sz="1050" b="1" dirty="0">
                <a:solidFill>
                  <a:srgbClr val="414042"/>
                </a:solidFill>
                <a:latin typeface="微软雅黑" panose="020B0503020204020204" pitchFamily="34" charset="-122"/>
                <a:ea typeface="微软雅黑" panose="020B0503020204020204" pitchFamily="34" charset="-122"/>
              </a:rPr>
              <a:t>商品结构化表达升级：</a:t>
            </a:r>
            <a:r>
              <a:rPr lang="zh-CN" altLang="zh-CN" sz="1050" dirty="0">
                <a:solidFill>
                  <a:srgbClr val="414042"/>
                </a:solidFill>
                <a:latin typeface="微软雅黑" panose="020B0503020204020204" pitchFamily="34" charset="-122"/>
                <a:ea typeface="微软雅黑" panose="020B0503020204020204" pitchFamily="34" charset="-122"/>
              </a:rPr>
              <a:t>按需定制丨标准定制丨现货</a:t>
            </a:r>
            <a:endParaRPr lang="zh-CN" altLang="zh-CN" sz="1050"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en-US" altLang="zh-CN" sz="1050" b="1" dirty="0">
                <a:solidFill>
                  <a:srgbClr val="414042"/>
                </a:solidFill>
                <a:latin typeface="微软雅黑" panose="020B0503020204020204" pitchFamily="34" charset="-122"/>
                <a:ea typeface="微软雅黑" panose="020B0503020204020204" pitchFamily="34" charset="-122"/>
              </a:rPr>
              <a:t>-</a:t>
            </a:r>
            <a:r>
              <a:rPr lang="zh-CN" altLang="en-US" sz="1050" b="1" dirty="0">
                <a:solidFill>
                  <a:srgbClr val="414042"/>
                </a:solidFill>
                <a:latin typeface="微软雅黑" panose="020B0503020204020204" pitchFamily="34" charset="-122"/>
                <a:ea typeface="微软雅黑" panose="020B0503020204020204" pitchFamily="34" charset="-122"/>
              </a:rPr>
              <a:t> </a:t>
            </a:r>
            <a:r>
              <a:rPr lang="zh-CN" altLang="zh-CN" sz="1050" b="1" dirty="0">
                <a:solidFill>
                  <a:srgbClr val="414042"/>
                </a:solidFill>
                <a:latin typeface="微软雅黑" panose="020B0503020204020204" pitchFamily="34" charset="-122"/>
                <a:ea typeface="微软雅黑" panose="020B0503020204020204" pitchFamily="34" charset="-122"/>
              </a:rPr>
              <a:t>物流信息升级：</a:t>
            </a:r>
            <a:r>
              <a:rPr lang="zh-CN" altLang="zh-CN" sz="1050" dirty="0">
                <a:solidFill>
                  <a:srgbClr val="414042"/>
                </a:solidFill>
                <a:latin typeface="微软雅黑" panose="020B0503020204020204" pitchFamily="34" charset="-122"/>
                <a:ea typeface="微软雅黑" panose="020B0503020204020204" pitchFamily="34" charset="-122"/>
              </a:rPr>
              <a:t>行业化商家分层丨实力认证丨知识产权保护</a:t>
            </a:r>
            <a:endParaRPr lang="zh-CN" altLang="zh-CN" sz="1050"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en-US" altLang="zh-CN" sz="1050" b="1" dirty="0">
                <a:solidFill>
                  <a:srgbClr val="414042"/>
                </a:solidFill>
                <a:latin typeface="微软雅黑" panose="020B0503020204020204" pitchFamily="34" charset="-122"/>
                <a:ea typeface="微软雅黑" panose="020B0503020204020204" pitchFamily="34" charset="-122"/>
              </a:rPr>
              <a:t>-</a:t>
            </a:r>
            <a:r>
              <a:rPr lang="zh-CN" altLang="en-US" sz="1050" b="1" dirty="0">
                <a:solidFill>
                  <a:srgbClr val="414042"/>
                </a:solidFill>
                <a:latin typeface="微软雅黑" panose="020B0503020204020204" pitchFamily="34" charset="-122"/>
                <a:ea typeface="微软雅黑" panose="020B0503020204020204" pitchFamily="34" charset="-122"/>
              </a:rPr>
              <a:t> </a:t>
            </a:r>
            <a:r>
              <a:rPr lang="zh-CN" altLang="zh-CN" sz="1050" b="1" dirty="0">
                <a:solidFill>
                  <a:srgbClr val="414042"/>
                </a:solidFill>
                <a:latin typeface="微软雅黑" panose="020B0503020204020204" pitchFamily="34" charset="-122"/>
                <a:ea typeface="微软雅黑" panose="020B0503020204020204" pitchFamily="34" charset="-122"/>
              </a:rPr>
              <a:t>交易信息升级：</a:t>
            </a:r>
            <a:r>
              <a:rPr lang="zh-CN" altLang="zh-CN" sz="1050" dirty="0">
                <a:solidFill>
                  <a:srgbClr val="414042"/>
                </a:solidFill>
                <a:latin typeface="微软雅黑" panose="020B0503020204020204" pitchFamily="34" charset="-122"/>
                <a:ea typeface="微软雅黑" panose="020B0503020204020204" pitchFamily="34" charset="-122"/>
              </a:rPr>
              <a:t>定制表达丨沟通升级丨样品流程丨购物车</a:t>
            </a:r>
            <a:endParaRPr lang="zh-CN" altLang="zh-CN" sz="1050" dirty="0">
              <a:solidFill>
                <a:srgbClr val="414042"/>
              </a:solidFill>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文本框 99"/>
          <p:cNvSpPr txBox="1"/>
          <p:nvPr/>
        </p:nvSpPr>
        <p:spPr>
          <a:xfrm>
            <a:off x="104775" y="77629"/>
            <a:ext cx="7137797" cy="414020"/>
          </a:xfrm>
          <a:prstGeom prst="rect">
            <a:avLst/>
          </a:prstGeom>
          <a:noFill/>
          <a:ln w="12700">
            <a:noFill/>
          </a:ln>
        </p:spPr>
        <p:txBody>
          <a:bodyPr lIns="34289" rIns="34289">
            <a:spAutoFit/>
          </a:bodyPr>
          <a:p>
            <a:pPr marL="228600" indent="-228600" eaLnBrk="1"/>
            <a:r>
              <a:rPr lang="zh-CN" altLang="en-US" sz="2100" b="1" dirty="0">
                <a:solidFill>
                  <a:schemeClr val="bg1"/>
                </a:solidFill>
                <a:latin typeface="微软雅黑" panose="020B0503020204020204" pitchFamily="34" charset="-122"/>
                <a:ea typeface="微软雅黑" panose="020B0503020204020204" pitchFamily="34" charset="-122"/>
              </a:rPr>
              <a:t>数字化重构跨境贸易</a:t>
            </a:r>
            <a:r>
              <a:rPr lang="en-US" altLang="zh-CN" sz="2100"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6867" name="object 54"/>
          <p:cNvSpPr/>
          <p:nvPr/>
        </p:nvSpPr>
        <p:spPr>
          <a:xfrm>
            <a:off x="951310" y="809625"/>
            <a:ext cx="304800" cy="309563"/>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36868" name="object 55"/>
          <p:cNvSpPr txBox="1"/>
          <p:nvPr/>
        </p:nvSpPr>
        <p:spPr>
          <a:xfrm>
            <a:off x="951310" y="853679"/>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3</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赋能“人”：智能化的沟通工具及服务</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36869" name="object 27"/>
          <p:cNvSpPr txBox="1"/>
          <p:nvPr/>
        </p:nvSpPr>
        <p:spPr>
          <a:xfrm>
            <a:off x="1256110" y="1678781"/>
            <a:ext cx="3134915" cy="824865"/>
          </a:xfrm>
          <a:prstGeom prst="rect">
            <a:avLst/>
          </a:prstGeom>
          <a:noFill/>
          <a:ln w="9525">
            <a:noFill/>
          </a:ln>
        </p:spPr>
        <p:txBody>
          <a:bodyPr lIns="0" tIns="76676" rIns="0" bIns="0">
            <a:spAutoFit/>
          </a:bodyPr>
          <a:p>
            <a:pPr marL="12700" indent="0" eaLnBrk="1">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【商品信息自动翻译】</a:t>
            </a:r>
            <a:endParaRPr lang="zh-CN" altLang="zh-CN" sz="1050" b="1" dirty="0">
              <a:solidFill>
                <a:srgbClr val="414042"/>
              </a:solidFill>
              <a:latin typeface="微软雅黑" panose="020B0503020204020204" pitchFamily="34" charset="-122"/>
              <a:ea typeface="微软雅黑" panose="020B0503020204020204" pitchFamily="34" charset="-122"/>
            </a:endParaRPr>
          </a:p>
          <a:p>
            <a:pPr marL="12700" indent="0" eaLnBrk="1">
              <a:spcBef>
                <a:spcPts val="800"/>
              </a:spcBef>
            </a:pPr>
            <a:r>
              <a:rPr lang="zh-CN" altLang="zh-CN" sz="1050" dirty="0">
                <a:solidFill>
                  <a:srgbClr val="414042"/>
                </a:solidFill>
                <a:latin typeface="微软雅黑" panose="020B0503020204020204" pitchFamily="34" charset="-122"/>
                <a:ea typeface="微软雅黑" panose="020B0503020204020204" pitchFamily="34" charset="-122"/>
              </a:rPr>
              <a:t>现有电商平台的英文信息可以通过阿里提供的商品信息自动翻译功能，以多个语言版本展现在阿里巴巴的多语言网站上，触达全球的消费者。</a:t>
            </a:r>
            <a:endParaRPr lang="zh-CN" altLang="zh-CN" sz="1050" dirty="0">
              <a:solidFill>
                <a:srgbClr val="414042"/>
              </a:solidFill>
              <a:latin typeface="微软雅黑" panose="020B0503020204020204" pitchFamily="34" charset="-122"/>
              <a:ea typeface="微软雅黑" panose="020B0503020204020204" pitchFamily="34" charset="-122"/>
            </a:endParaRPr>
          </a:p>
        </p:txBody>
      </p:sp>
      <p:sp>
        <p:nvSpPr>
          <p:cNvPr id="36870" name="object 28"/>
          <p:cNvSpPr txBox="1"/>
          <p:nvPr/>
        </p:nvSpPr>
        <p:spPr>
          <a:xfrm>
            <a:off x="5041106" y="1678781"/>
            <a:ext cx="2953941" cy="824865"/>
          </a:xfrm>
          <a:prstGeom prst="rect">
            <a:avLst/>
          </a:prstGeom>
          <a:noFill/>
          <a:ln w="9525">
            <a:noFill/>
          </a:ln>
        </p:spPr>
        <p:txBody>
          <a:bodyPr lIns="0" tIns="76676" rIns="0" bIns="0">
            <a:spAutoFit/>
          </a:bodyPr>
          <a:p>
            <a:pPr marL="12700" indent="0" eaLnBrk="1">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【多语言实时沟通】</a:t>
            </a:r>
            <a:endParaRPr lang="zh-CN" altLang="zh-CN" sz="1050" b="1" dirty="0">
              <a:solidFill>
                <a:srgbClr val="414042"/>
              </a:solidFill>
              <a:latin typeface="微软雅黑" panose="020B0503020204020204" pitchFamily="34" charset="-122"/>
              <a:ea typeface="微软雅黑" panose="020B0503020204020204" pitchFamily="34" charset="-122"/>
            </a:endParaRPr>
          </a:p>
          <a:p>
            <a:pPr marL="12700" indent="0" eaLnBrk="1">
              <a:spcBef>
                <a:spcPts val="800"/>
              </a:spcBef>
            </a:pPr>
            <a:r>
              <a:rPr lang="zh-CN" altLang="zh-CN" sz="1050" dirty="0">
                <a:solidFill>
                  <a:srgbClr val="414042"/>
                </a:solidFill>
                <a:latin typeface="微软雅黑" panose="020B0503020204020204" pitchFamily="34" charset="-122"/>
                <a:ea typeface="微软雅黑" panose="020B0503020204020204" pitchFamily="34" charset="-122"/>
              </a:rPr>
              <a:t>已实现支持英中、英西、英俄、英阿、英法、英土、英泰、 英越等 9 个语种互译，支持自动发送翻译、自动接收翻译、 单句翻译。</a:t>
            </a:r>
            <a:endParaRPr lang="zh-CN" altLang="zh-CN" sz="1050" dirty="0">
              <a:solidFill>
                <a:srgbClr val="414042"/>
              </a:solidFill>
              <a:latin typeface="微软雅黑" panose="020B0503020204020204" pitchFamily="34" charset="-122"/>
              <a:ea typeface="微软雅黑" panose="020B0503020204020204" pitchFamily="34" charset="-122"/>
            </a:endParaRPr>
          </a:p>
        </p:txBody>
      </p:sp>
      <p:sp>
        <p:nvSpPr>
          <p:cNvPr id="36871" name="object 29"/>
          <p:cNvSpPr txBox="1"/>
          <p:nvPr/>
        </p:nvSpPr>
        <p:spPr>
          <a:xfrm>
            <a:off x="1716881" y="1339454"/>
            <a:ext cx="950119" cy="217170"/>
          </a:xfrm>
          <a:prstGeom prst="rect">
            <a:avLst/>
          </a:prstGeom>
          <a:noFill/>
          <a:ln w="9525">
            <a:noFill/>
          </a:ln>
        </p:spPr>
        <p:txBody>
          <a:bodyPr lIns="0" tIns="9525" rIns="0" bIns="0">
            <a:spAutoFit/>
          </a:bodyPr>
          <a:p>
            <a:pPr marL="12700" indent="0" eaLnBrk="1">
              <a:spcBef>
                <a:spcPts val="100"/>
              </a:spcBef>
            </a:pPr>
            <a:r>
              <a:rPr lang="zh-CN" altLang="zh-CN" sz="1350" b="1" dirty="0">
                <a:solidFill>
                  <a:srgbClr val="414042"/>
                </a:solidFill>
                <a:latin typeface="微软雅黑" panose="020B0503020204020204" pitchFamily="34" charset="-122"/>
                <a:ea typeface="微软雅黑" panose="020B0503020204020204" pitchFamily="34" charset="-122"/>
              </a:rPr>
              <a:t>沟通工具</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36872" name="object 37"/>
          <p:cNvSpPr/>
          <p:nvPr/>
        </p:nvSpPr>
        <p:spPr>
          <a:xfrm>
            <a:off x="1321594" y="1356122"/>
            <a:ext cx="294085" cy="188119"/>
          </a:xfrm>
          <a:prstGeom prst="rect">
            <a:avLst/>
          </a:prstGeom>
          <a:blipFill rotWithShape="1">
            <a:blip r:embed="rId2"/>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6873" name="object 38"/>
          <p:cNvSpPr txBox="1"/>
          <p:nvPr/>
        </p:nvSpPr>
        <p:spPr>
          <a:xfrm>
            <a:off x="1344216" y="1373981"/>
            <a:ext cx="372665" cy="147955"/>
          </a:xfrm>
          <a:prstGeom prst="rect">
            <a:avLst/>
          </a:prstGeom>
          <a:noFill/>
          <a:ln w="9525">
            <a:noFill/>
          </a:ln>
        </p:spPr>
        <p:txBody>
          <a:bodyPr lIns="0" tIns="9525" rIns="0" bIns="0">
            <a:spAutoFit/>
          </a:bodyPr>
          <a:p>
            <a:pPr marL="12700" indent="0" eaLnBrk="1">
              <a:spcBef>
                <a:spcPts val="100"/>
              </a:spcBef>
            </a:pPr>
            <a:r>
              <a:rPr lang="en-US" altLang="zh-CN" sz="900" b="1" dirty="0">
                <a:solidFill>
                  <a:srgbClr val="FFFFFF"/>
                </a:solidFill>
                <a:latin typeface="微软雅黑" panose="020B0503020204020204" pitchFamily="34" charset="-122"/>
                <a:ea typeface="微软雅黑" panose="020B0503020204020204" pitchFamily="34" charset="-122"/>
              </a:rPr>
              <a:t>3.</a:t>
            </a:r>
            <a:r>
              <a:rPr lang="zh-CN" altLang="zh-CN" sz="900" b="1" dirty="0">
                <a:solidFill>
                  <a:srgbClr val="FFFFFF"/>
                </a:solidFill>
                <a:latin typeface="微软雅黑" panose="020B0503020204020204" pitchFamily="34" charset="-122"/>
                <a:ea typeface="微软雅黑" panose="020B0503020204020204" pitchFamily="34" charset="-122"/>
              </a:rPr>
              <a:t>1</a:t>
            </a:r>
            <a:endParaRPr lang="zh-CN" altLang="zh-CN" sz="900" b="1" dirty="0">
              <a:latin typeface="微软雅黑" panose="020B0503020204020204" pitchFamily="34" charset="-122"/>
              <a:ea typeface="微软雅黑" panose="020B0503020204020204" pitchFamily="34" charset="-122"/>
            </a:endParaRPr>
          </a:p>
        </p:txBody>
      </p:sp>
      <p:grpSp>
        <p:nvGrpSpPr>
          <p:cNvPr id="36874" name="Group 404"/>
          <p:cNvGrpSpPr/>
          <p:nvPr/>
        </p:nvGrpSpPr>
        <p:grpSpPr>
          <a:xfrm>
            <a:off x="2358628" y="2602706"/>
            <a:ext cx="4433888" cy="2761060"/>
            <a:chOff x="0" y="0"/>
            <a:chExt cx="15965431" cy="9940294"/>
          </a:xfrm>
        </p:grpSpPr>
        <p:pic>
          <p:nvPicPr>
            <p:cNvPr id="17" name="图片 16"/>
            <p:cNvPicPr/>
            <p:nvPr/>
          </p:nvPicPr>
          <p:blipFill>
            <a:blip r:embed="rId3" cstate="screen"/>
            <a:stretch>
              <a:fillRect/>
            </a:stretch>
          </p:blipFill>
          <p:spPr>
            <a:xfrm>
              <a:off x="1166731" y="1189040"/>
              <a:ext cx="13657369" cy="8513628"/>
            </a:xfrm>
            <a:prstGeom prst="rect">
              <a:avLst/>
            </a:prstGeom>
            <a:effectLst>
              <a:reflection stA="50000" endPos="40000" dir="5400000" sy="-100000" algn="bl" rotWithShape="0"/>
            </a:effectLst>
          </p:spPr>
        </p:pic>
        <p:sp>
          <p:nvSpPr>
            <p:cNvPr id="36876" name="Shape 401"/>
            <p:cNvSpPr/>
            <p:nvPr/>
          </p:nvSpPr>
          <p:spPr>
            <a:xfrm>
              <a:off x="0" y="0"/>
              <a:ext cx="15965432" cy="9940295"/>
            </a:xfrm>
            <a:prstGeom prst="roundRect">
              <a:avLst>
                <a:gd name="adj" fmla="val 6236"/>
              </a:avLst>
            </a:prstGeom>
            <a:noFill/>
            <a:ln w="50800" cap="flat" cmpd="sng">
              <a:solidFill>
                <a:srgbClr val="FFFFFF"/>
              </a:solidFill>
              <a:prstDash val="solid"/>
              <a:headEnd type="none" w="med" len="med"/>
              <a:tailEnd type="none" w="med" len="med"/>
            </a:ln>
          </p:spPr>
          <p:txBody>
            <a:bodyPr lIns="34289" tIns="34289" rIns="34289" bIns="34289"/>
            <a:p>
              <a:pPr defTabSz="1676400" eaLnBrk="1"/>
              <a:endParaRPr lang="zh-CN" altLang="zh-CN" sz="2325" dirty="0">
                <a:latin typeface="Helvetica"/>
              </a:endParaRPr>
            </a:p>
          </p:txBody>
        </p:sp>
        <p:sp>
          <p:nvSpPr>
            <p:cNvPr id="36877" name="Shape 402"/>
            <p:cNvSpPr/>
            <p:nvPr/>
          </p:nvSpPr>
          <p:spPr>
            <a:xfrm>
              <a:off x="1015272" y="1049693"/>
              <a:ext cx="13953739" cy="7715682"/>
            </a:xfrm>
            <a:prstGeom prst="rect">
              <a:avLst/>
            </a:prstGeom>
            <a:noFill/>
            <a:ln w="50800" cap="flat" cmpd="sng">
              <a:solidFill>
                <a:srgbClr val="FFFFFF"/>
              </a:solidFill>
              <a:prstDash val="solid"/>
              <a:round/>
              <a:headEnd type="none" w="med" len="med"/>
              <a:tailEnd type="none" w="med" len="med"/>
            </a:ln>
          </p:spPr>
          <p:txBody>
            <a:bodyPr lIns="34289" tIns="34289" rIns="34289" bIns="34289"/>
            <a:p>
              <a:pPr defTabSz="1676400" eaLnBrk="1"/>
              <a:endParaRPr lang="zh-CN" altLang="zh-CN" sz="2325" dirty="0">
                <a:latin typeface="Helvetica"/>
              </a:endParaRPr>
            </a:p>
          </p:txBody>
        </p:sp>
        <p:pic>
          <p:nvPicPr>
            <p:cNvPr id="36878" name="image58.png" descr="图片 9"/>
            <p:cNvPicPr>
              <a:picLocks noChangeAspect="1"/>
            </p:cNvPicPr>
            <p:nvPr/>
          </p:nvPicPr>
          <p:blipFill>
            <a:blip r:embed="rId4"/>
            <a:stretch>
              <a:fillRect/>
            </a:stretch>
          </p:blipFill>
          <p:spPr>
            <a:xfrm>
              <a:off x="7686051" y="275231"/>
              <a:ext cx="593385" cy="537480"/>
            </a:xfrm>
            <a:prstGeom prst="rect">
              <a:avLst/>
            </a:prstGeom>
            <a:noFill/>
            <a:ln w="12700">
              <a:noFill/>
            </a:ln>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object 54"/>
          <p:cNvSpPr/>
          <p:nvPr/>
        </p:nvSpPr>
        <p:spPr>
          <a:xfrm>
            <a:off x="779860" y="532210"/>
            <a:ext cx="304800" cy="310753"/>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38915" name="object 55"/>
          <p:cNvSpPr txBox="1"/>
          <p:nvPr/>
        </p:nvSpPr>
        <p:spPr>
          <a:xfrm>
            <a:off x="779860" y="577454"/>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3</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赋能“人”：智能化的沟通工具及服务</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38916" name="object 29"/>
          <p:cNvSpPr txBox="1"/>
          <p:nvPr/>
        </p:nvSpPr>
        <p:spPr>
          <a:xfrm>
            <a:off x="1545431" y="985838"/>
            <a:ext cx="950119" cy="217170"/>
          </a:xfrm>
          <a:prstGeom prst="rect">
            <a:avLst/>
          </a:prstGeom>
          <a:noFill/>
          <a:ln w="9525">
            <a:noFill/>
          </a:ln>
        </p:spPr>
        <p:txBody>
          <a:bodyPr lIns="0" tIns="9525" rIns="0" bIns="0">
            <a:spAutoFit/>
          </a:bodyPr>
          <a:p>
            <a:pPr marL="12700" indent="0" eaLnBrk="1">
              <a:spcBef>
                <a:spcPts val="100"/>
              </a:spcBef>
            </a:pPr>
            <a:r>
              <a:rPr lang="zh-CN" altLang="en-US" sz="1350" b="1" dirty="0">
                <a:solidFill>
                  <a:srgbClr val="414042"/>
                </a:solidFill>
                <a:latin typeface="微软雅黑" panose="020B0503020204020204" pitchFamily="34" charset="-122"/>
                <a:ea typeface="微软雅黑" panose="020B0503020204020204" pitchFamily="34" charset="-122"/>
              </a:rPr>
              <a:t>旺铺管理</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38917" name="object 37"/>
          <p:cNvSpPr/>
          <p:nvPr/>
        </p:nvSpPr>
        <p:spPr>
          <a:xfrm>
            <a:off x="1150144" y="1003697"/>
            <a:ext cx="294085" cy="188119"/>
          </a:xfrm>
          <a:prstGeom prst="rect">
            <a:avLst/>
          </a:prstGeom>
          <a:blipFill rotWithShape="1">
            <a:blip r:embed="rId2"/>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8918" name="object 38"/>
          <p:cNvSpPr txBox="1"/>
          <p:nvPr/>
        </p:nvSpPr>
        <p:spPr>
          <a:xfrm>
            <a:off x="1172766" y="1020366"/>
            <a:ext cx="372665" cy="147955"/>
          </a:xfrm>
          <a:prstGeom prst="rect">
            <a:avLst/>
          </a:prstGeom>
          <a:noFill/>
          <a:ln w="9525">
            <a:noFill/>
          </a:ln>
        </p:spPr>
        <p:txBody>
          <a:bodyPr lIns="0" tIns="9525" rIns="0" bIns="0">
            <a:spAutoFit/>
          </a:bodyPr>
          <a:p>
            <a:pPr marL="12700" indent="0" eaLnBrk="1">
              <a:spcBef>
                <a:spcPts val="100"/>
              </a:spcBef>
            </a:pPr>
            <a:r>
              <a:rPr lang="en-US" altLang="zh-CN" sz="900" b="1" dirty="0">
                <a:solidFill>
                  <a:srgbClr val="FFFFFF"/>
                </a:solidFill>
                <a:latin typeface="微软雅黑" panose="020B0503020204020204" pitchFamily="34" charset="-122"/>
                <a:ea typeface="微软雅黑" panose="020B0503020204020204" pitchFamily="34" charset="-122"/>
              </a:rPr>
              <a:t>3.2</a:t>
            </a:r>
            <a:endParaRPr lang="zh-CN" altLang="zh-CN" sz="900" b="1" dirty="0">
              <a:latin typeface="微软雅黑" panose="020B0503020204020204" pitchFamily="34" charset="-122"/>
              <a:ea typeface="微软雅黑" panose="020B0503020204020204" pitchFamily="34" charset="-122"/>
            </a:endParaRPr>
          </a:p>
        </p:txBody>
      </p:sp>
      <p:sp>
        <p:nvSpPr>
          <p:cNvPr id="38919" name="object 24"/>
          <p:cNvSpPr txBox="1"/>
          <p:nvPr/>
        </p:nvSpPr>
        <p:spPr>
          <a:xfrm>
            <a:off x="1094185" y="1237060"/>
            <a:ext cx="3784996" cy="1148080"/>
          </a:xfrm>
          <a:prstGeom prst="rect">
            <a:avLst/>
          </a:prstGeom>
          <a:noFill/>
          <a:ln w="9525">
            <a:noFill/>
          </a:ln>
        </p:spPr>
        <p:txBody>
          <a:bodyPr lIns="0" tIns="76676" rIns="0" bIns="0">
            <a:spAutoFit/>
          </a:bodyPr>
          <a:p>
            <a:pPr marL="12700" indent="0" eaLnBrk="1">
              <a:lnSpc>
                <a:spcPct val="150000"/>
              </a:lnSpc>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【商家工作台】</a:t>
            </a:r>
            <a:endParaRPr lang="zh-CN" altLang="zh-CN" sz="1050" b="1"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zh-CN" sz="1050" dirty="0">
                <a:solidFill>
                  <a:srgbClr val="414042"/>
                </a:solidFill>
                <a:latin typeface="微软雅黑" panose="020B0503020204020204" pitchFamily="34" charset="-122"/>
                <a:ea typeface="微软雅黑" panose="020B0503020204020204" pitchFamily="34" charset="-122"/>
              </a:rPr>
              <a:t>即钉钉工作台，实现了阿里巴巴国际站工作台与钉钉的互通，帮助商家能够更高效的完成外贸办公、企业管理及协同的线上集约化操作。按照商家管理的角色不同，分为 KP 版、通用版。</a:t>
            </a:r>
            <a:endParaRPr lang="zh-CN" altLang="zh-CN" sz="1050" dirty="0">
              <a:solidFill>
                <a:srgbClr val="414042"/>
              </a:solidFill>
              <a:latin typeface="微软雅黑" panose="020B0503020204020204" pitchFamily="34" charset="-122"/>
              <a:ea typeface="微软雅黑" panose="020B0503020204020204" pitchFamily="34" charset="-122"/>
            </a:endParaRPr>
          </a:p>
        </p:txBody>
      </p:sp>
      <p:grpSp>
        <p:nvGrpSpPr>
          <p:cNvPr id="38920" name="组 40"/>
          <p:cNvGrpSpPr/>
          <p:nvPr/>
        </p:nvGrpSpPr>
        <p:grpSpPr>
          <a:xfrm>
            <a:off x="1106091" y="2503885"/>
            <a:ext cx="3869531" cy="2056361"/>
            <a:chOff x="1445654" y="3648419"/>
            <a:chExt cx="5159682" cy="2741717"/>
          </a:xfrm>
        </p:grpSpPr>
        <p:sp>
          <p:nvSpPr>
            <p:cNvPr id="20" name="矩形 19"/>
            <p:cNvSpPr>
              <a:spLocks noChangeArrowheads="1"/>
            </p:cNvSpPr>
            <p:nvPr/>
          </p:nvSpPr>
          <p:spPr bwMode="auto">
            <a:xfrm>
              <a:off x="1445654" y="3692126"/>
              <a:ext cx="816024" cy="366594"/>
            </a:xfrm>
            <a:prstGeom prst="rect">
              <a:avLst/>
            </a:prstGeom>
            <a:solidFill>
              <a:srgbClr val="76839C"/>
            </a:solidFill>
            <a:ln w="3175">
              <a:solidFill>
                <a:srgbClr val="60BBE4"/>
              </a:solidFill>
              <a:round/>
            </a:ln>
            <a:effectLst>
              <a:outerShdw blurRad="38100" dist="23000" dir="5400000" rotWithShape="0">
                <a:srgbClr val="808080">
                  <a:alpha val="34998"/>
                </a:srgbClr>
              </a:outerShdw>
            </a:effec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21" name="矩形 20"/>
            <p:cNvSpPr>
              <a:spLocks noChangeArrowheads="1"/>
            </p:cNvSpPr>
            <p:nvPr/>
          </p:nvSpPr>
          <p:spPr bwMode="auto">
            <a:xfrm>
              <a:off x="2333119" y="3691333"/>
              <a:ext cx="1652686" cy="366593"/>
            </a:xfrm>
            <a:prstGeom prst="rect">
              <a:avLst/>
            </a:prstGeom>
            <a:solidFill>
              <a:srgbClr val="76839C"/>
            </a:solidFill>
            <a:ln w="3175">
              <a:solidFill>
                <a:srgbClr val="60BBE4"/>
              </a:solidFill>
              <a:round/>
            </a:ln>
            <a:effectLst>
              <a:outerShdw blurRad="38100" dist="23000" dir="5400000" rotWithShape="0">
                <a:srgbClr val="808080">
                  <a:alpha val="34998"/>
                </a:srgbClr>
              </a:outerShdw>
            </a:effec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22" name="矩形 21"/>
            <p:cNvSpPr>
              <a:spLocks noChangeArrowheads="1"/>
            </p:cNvSpPr>
            <p:nvPr/>
          </p:nvSpPr>
          <p:spPr bwMode="auto">
            <a:xfrm>
              <a:off x="4057246" y="3691333"/>
              <a:ext cx="2449659" cy="366593"/>
            </a:xfrm>
            <a:prstGeom prst="rect">
              <a:avLst/>
            </a:prstGeom>
            <a:solidFill>
              <a:srgbClr val="76839C"/>
            </a:solidFill>
            <a:ln w="3175">
              <a:solidFill>
                <a:srgbClr val="60BBE4"/>
              </a:solidFill>
              <a:round/>
            </a:ln>
            <a:effectLst>
              <a:outerShdw blurRad="38100" dist="23000" dir="5400000" rotWithShape="0">
                <a:srgbClr val="808080">
                  <a:alpha val="34998"/>
                </a:srgbClr>
              </a:outerShdw>
            </a:effec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24" name="矩形 23"/>
            <p:cNvSpPr>
              <a:spLocks noChangeArrowheads="1"/>
            </p:cNvSpPr>
            <p:nvPr/>
          </p:nvSpPr>
          <p:spPr bwMode="auto">
            <a:xfrm>
              <a:off x="1455180" y="4492198"/>
              <a:ext cx="806498" cy="366594"/>
            </a:xfrm>
            <a:prstGeom prst="rect">
              <a:avLst/>
            </a:prstGeom>
            <a:solidFill>
              <a:srgbClr val="76839C"/>
            </a:solidFill>
            <a:ln w="3175">
              <a:solidFill>
                <a:srgbClr val="60BBE4"/>
              </a:solidFill>
              <a:round/>
            </a:ln>
            <a:effectLst>
              <a:outerShdw blurRad="38100" dist="23000" dir="5400000" rotWithShape="0">
                <a:srgbClr val="808080">
                  <a:alpha val="34998"/>
                </a:srgbClr>
              </a:outerShdw>
            </a:effec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25" name="矩形 24"/>
            <p:cNvSpPr>
              <a:spLocks noChangeArrowheads="1"/>
            </p:cNvSpPr>
            <p:nvPr/>
          </p:nvSpPr>
          <p:spPr bwMode="auto">
            <a:xfrm>
              <a:off x="1455180" y="5570071"/>
              <a:ext cx="806498" cy="366594"/>
            </a:xfrm>
            <a:prstGeom prst="rect">
              <a:avLst/>
            </a:prstGeom>
            <a:solidFill>
              <a:srgbClr val="76839C"/>
            </a:solidFill>
            <a:ln w="3175">
              <a:solidFill>
                <a:srgbClr val="60BBE4"/>
              </a:solidFill>
              <a:round/>
            </a:ln>
            <a:effectLst>
              <a:outerShdw blurRad="38100" dist="23000" dir="5400000" rotWithShape="0">
                <a:srgbClr val="808080">
                  <a:alpha val="34998"/>
                </a:srgbClr>
              </a:outerShdw>
            </a:effec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26" name="矩形 25"/>
            <p:cNvSpPr>
              <a:spLocks noChangeArrowheads="1"/>
            </p:cNvSpPr>
            <p:nvPr/>
          </p:nvSpPr>
          <p:spPr bwMode="auto">
            <a:xfrm>
              <a:off x="2333119" y="4492198"/>
              <a:ext cx="1652686" cy="366594"/>
            </a:xfrm>
            <a:prstGeom prst="rect">
              <a:avLst/>
            </a:prstGeom>
            <a:solidFill>
              <a:srgbClr val="5C769C"/>
            </a:solidFill>
            <a:ln w="3175">
              <a:solidFill>
                <a:srgbClr val="60BBE4"/>
              </a:solidFill>
              <a:round/>
            </a:ln>
            <a:effectLst>
              <a:outerShdw blurRad="38100" dist="23000" dir="5400000" rotWithShape="0">
                <a:srgbClr val="808080">
                  <a:alpha val="34998"/>
                </a:srgbClr>
              </a:outerShdw>
            </a:effec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srgbClr val="000000"/>
                </a:solidFill>
                <a:effectLst/>
                <a:uLnTx/>
                <a:uFillTx/>
                <a:latin typeface="+mj-lt"/>
                <a:ea typeface="+mj-ea"/>
                <a:cs typeface="+mj-cs"/>
                <a:sym typeface="Helvetica"/>
              </a:endParaRPr>
            </a:p>
          </p:txBody>
        </p:sp>
        <p:sp>
          <p:nvSpPr>
            <p:cNvPr id="27" name="矩形 26"/>
            <p:cNvSpPr>
              <a:spLocks noChangeArrowheads="1"/>
            </p:cNvSpPr>
            <p:nvPr/>
          </p:nvSpPr>
          <p:spPr bwMode="auto">
            <a:xfrm>
              <a:off x="4057246" y="4492198"/>
              <a:ext cx="2449659" cy="366594"/>
            </a:xfrm>
            <a:prstGeom prst="rect">
              <a:avLst/>
            </a:prstGeom>
            <a:solidFill>
              <a:srgbClr val="5C769C"/>
            </a:solidFill>
            <a:ln w="3175">
              <a:solidFill>
                <a:srgbClr val="60BBE4"/>
              </a:solidFill>
              <a:round/>
            </a:ln>
            <a:effectLst>
              <a:outerShdw blurRad="38100" dist="23000" dir="5400000" rotWithShape="0">
                <a:srgbClr val="808080">
                  <a:alpha val="34998"/>
                </a:srgbClr>
              </a:outerShdw>
            </a:effec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28" name="矩形 27"/>
            <p:cNvSpPr>
              <a:spLocks noChangeArrowheads="1"/>
            </p:cNvSpPr>
            <p:nvPr/>
          </p:nvSpPr>
          <p:spPr bwMode="auto">
            <a:xfrm>
              <a:off x="2333119" y="5570071"/>
              <a:ext cx="4173786" cy="366594"/>
            </a:xfrm>
            <a:prstGeom prst="rect">
              <a:avLst/>
            </a:prstGeom>
            <a:solidFill>
              <a:srgbClr val="5C769C"/>
            </a:solidFill>
            <a:ln w="3175">
              <a:solidFill>
                <a:srgbClr val="60BBE4"/>
              </a:solidFill>
              <a:round/>
            </a:ln>
            <a:effectLst>
              <a:outerShdw blurRad="38100" dist="23000" dir="5400000" rotWithShape="0">
                <a:srgbClr val="808080">
                  <a:alpha val="34998"/>
                </a:srgbClr>
              </a:outerShdw>
            </a:effec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
          <p:nvSpPr>
            <p:cNvPr id="38940" name="矩形 29"/>
            <p:cNvSpPr/>
            <p:nvPr/>
          </p:nvSpPr>
          <p:spPr>
            <a:xfrm>
              <a:off x="1833517" y="4276464"/>
              <a:ext cx="2151754" cy="1403723"/>
            </a:xfrm>
            <a:prstGeom prst="rect">
              <a:avLst/>
            </a:prstGeom>
            <a:noFill/>
            <a:ln w="3175">
              <a:noFill/>
            </a:ln>
          </p:spPr>
          <p:txBody>
            <a:bodyPr>
              <a:spAutoFit/>
            </a:bodyPr>
            <a:p>
              <a:pPr marL="600075" indent="-107950" defTabSz="0" eaLnBrk="1">
                <a:lnSpc>
                  <a:spcPts val="1500"/>
                </a:lnSpc>
                <a:buChar char="-"/>
                <a:tabLst>
                  <a:tab pos="601980" algn="l"/>
                </a:tabLst>
              </a:pPr>
              <a:r>
                <a:rPr lang="zh-CN" altLang="en-US" sz="900" dirty="0">
                  <a:solidFill>
                    <a:srgbClr val="FFFFFF"/>
                  </a:solidFill>
                  <a:latin typeface="微软雅黑" panose="020B0503020204020204" pitchFamily="34" charset="-122"/>
                  <a:ea typeface="微软雅黑" panose="020B0503020204020204" pitchFamily="34" charset="-122"/>
                </a:rPr>
                <a:t>企业效能数据分析</a:t>
              </a:r>
              <a:endParaRPr lang="zh-CN" altLang="en-US" sz="900" dirty="0">
                <a:solidFill>
                  <a:srgbClr val="FFFFFF"/>
                </a:solidFill>
                <a:latin typeface="微软雅黑" panose="020B0503020204020204" pitchFamily="34" charset="-122"/>
                <a:ea typeface="微软雅黑" panose="020B0503020204020204" pitchFamily="34" charset="-122"/>
              </a:endParaRPr>
            </a:p>
            <a:p>
              <a:pPr marL="600075" indent="-107950" defTabSz="0" eaLnBrk="1">
                <a:lnSpc>
                  <a:spcPts val="1500"/>
                </a:lnSpc>
                <a:buChar char="-"/>
                <a:tabLst>
                  <a:tab pos="601980" algn="l"/>
                </a:tabLst>
              </a:pPr>
              <a:r>
                <a:rPr lang="zh-CN" altLang="en-US" sz="900" dirty="0">
                  <a:solidFill>
                    <a:srgbClr val="FFFFFF"/>
                  </a:solidFill>
                  <a:latin typeface="微软雅黑" panose="020B0503020204020204" pitchFamily="34" charset="-122"/>
                  <a:ea typeface="微软雅黑" panose="020B0503020204020204" pitchFamily="34" charset="-122"/>
                </a:rPr>
                <a:t>多店铺商机管理</a:t>
              </a:r>
              <a:endParaRPr lang="zh-CN" altLang="en-US" sz="900" dirty="0">
                <a:solidFill>
                  <a:srgbClr val="FFFFFF"/>
                </a:solidFill>
                <a:latin typeface="微软雅黑" panose="020B0503020204020204" pitchFamily="34" charset="-122"/>
                <a:ea typeface="微软雅黑" panose="020B0503020204020204" pitchFamily="34" charset="-122"/>
              </a:endParaRPr>
            </a:p>
            <a:p>
              <a:pPr marL="600075" indent="-107950" defTabSz="0" eaLnBrk="1">
                <a:lnSpc>
                  <a:spcPts val="1500"/>
                </a:lnSpc>
                <a:buChar char="-"/>
                <a:tabLst>
                  <a:tab pos="601980" algn="l"/>
                </a:tabLst>
              </a:pPr>
              <a:r>
                <a:rPr lang="zh-CN" altLang="en-US" sz="900" dirty="0">
                  <a:solidFill>
                    <a:srgbClr val="FFFFFF"/>
                  </a:solidFill>
                  <a:latin typeface="微软雅黑" panose="020B0503020204020204" pitchFamily="34" charset="-122"/>
                  <a:ea typeface="微软雅黑" panose="020B0503020204020204" pitchFamily="34" charset="-122"/>
                </a:rPr>
                <a:t>指定任务随时发起</a:t>
              </a:r>
              <a:endParaRPr lang="zh-CN" altLang="en-US" sz="900" dirty="0">
                <a:solidFill>
                  <a:srgbClr val="FFFFFF"/>
                </a:solidFill>
                <a:latin typeface="微软雅黑" panose="020B0503020204020204" pitchFamily="34" charset="-122"/>
                <a:ea typeface="微软雅黑" panose="020B0503020204020204" pitchFamily="34" charset="-122"/>
              </a:endParaRPr>
            </a:p>
          </p:txBody>
        </p:sp>
        <p:sp>
          <p:nvSpPr>
            <p:cNvPr id="38941" name="矩形 32"/>
            <p:cNvSpPr/>
            <p:nvPr/>
          </p:nvSpPr>
          <p:spPr>
            <a:xfrm>
              <a:off x="1853629" y="5345387"/>
              <a:ext cx="3206414" cy="1044749"/>
            </a:xfrm>
            <a:prstGeom prst="rect">
              <a:avLst/>
            </a:prstGeom>
            <a:noFill/>
            <a:ln w="9525">
              <a:noFill/>
            </a:ln>
          </p:spPr>
          <p:txBody>
            <a:bodyPr>
              <a:spAutoFit/>
            </a:bodyPr>
            <a:p>
              <a:pPr marL="600075" indent="-107950" defTabSz="0" eaLnBrk="1">
                <a:buChar char="-"/>
                <a:tabLst>
                  <a:tab pos="601980" algn="l"/>
                </a:tabLst>
              </a:pPr>
              <a:r>
                <a:rPr lang="zh-CN" altLang="zh-CN" sz="900" dirty="0">
                  <a:solidFill>
                    <a:srgbClr val="FFFFFF"/>
                  </a:solidFill>
                  <a:latin typeface="微软雅黑" panose="020B0503020204020204" pitchFamily="34" charset="-122"/>
                  <a:ea typeface="微软雅黑" panose="020B0503020204020204" pitchFamily="34" charset="-122"/>
                </a:rPr>
                <a:t>顾问线上服务</a:t>
              </a:r>
              <a:endParaRPr lang="zh-CN" altLang="zh-CN" sz="900" dirty="0">
                <a:solidFill>
                  <a:srgbClr val="FFFFFF"/>
                </a:solidFill>
                <a:latin typeface="微软雅黑" panose="020B0503020204020204" pitchFamily="34" charset="-122"/>
                <a:ea typeface="微软雅黑" panose="020B0503020204020204" pitchFamily="34" charset="-122"/>
              </a:endParaRPr>
            </a:p>
            <a:p>
              <a:pPr marL="600075" indent="-107950" defTabSz="0" eaLnBrk="1">
                <a:buChar char="-"/>
                <a:tabLst>
                  <a:tab pos="601980" algn="l"/>
                </a:tabLst>
              </a:pPr>
              <a:r>
                <a:rPr lang="zh-CN" altLang="zh-CN" sz="900" dirty="0">
                  <a:solidFill>
                    <a:srgbClr val="FFFFFF"/>
                  </a:solidFill>
                  <a:latin typeface="微软雅黑" panose="020B0503020204020204" pitchFamily="34" charset="-122"/>
                  <a:ea typeface="微软雅黑" panose="020B0503020204020204" pitchFamily="34" charset="-122"/>
                </a:rPr>
                <a:t>钉钉办公电话、消息已读未读</a:t>
              </a:r>
              <a:endParaRPr lang="zh-CN" altLang="zh-CN" sz="900" dirty="0">
                <a:solidFill>
                  <a:srgbClr val="FFFFFF"/>
                </a:solidFill>
                <a:latin typeface="微软雅黑" panose="020B0503020204020204" pitchFamily="34" charset="-122"/>
                <a:ea typeface="微软雅黑" panose="020B0503020204020204" pitchFamily="34" charset="-122"/>
              </a:endParaRPr>
            </a:p>
            <a:p>
              <a:pPr marL="600075" indent="-107950" defTabSz="0" eaLnBrk="1">
                <a:buChar char="-"/>
                <a:tabLst>
                  <a:tab pos="601980" algn="l"/>
                </a:tabLst>
              </a:pPr>
              <a:r>
                <a:rPr lang="en-US" altLang="zh-CN" sz="900" dirty="0">
                  <a:solidFill>
                    <a:srgbClr val="FFFFFF"/>
                  </a:solidFill>
                  <a:latin typeface="微软雅黑" panose="020B0503020204020204" pitchFamily="34" charset="-122"/>
                  <a:ea typeface="微软雅黑" panose="020B0503020204020204" pitchFamily="34" charset="-122"/>
                </a:rPr>
                <a:t>DING</a:t>
              </a:r>
              <a:r>
                <a:rPr lang="zh-CN" altLang="zh-CN" sz="900" dirty="0">
                  <a:solidFill>
                    <a:srgbClr val="FFFFFF"/>
                  </a:solidFill>
                  <a:latin typeface="微软雅黑" panose="020B0503020204020204" pitchFamily="34" charset="-122"/>
                  <a:ea typeface="微软雅黑" panose="020B0503020204020204" pitchFamily="34" charset="-122"/>
                </a:rPr>
                <a:t>消息、移动考勤、企业邮箱</a:t>
              </a:r>
              <a:endParaRPr lang="zh-CN" altLang="zh-CN" sz="900" dirty="0">
                <a:solidFill>
                  <a:srgbClr val="FFFFFF"/>
                </a:solidFill>
                <a:latin typeface="微软雅黑" panose="020B0503020204020204" pitchFamily="34" charset="-122"/>
                <a:ea typeface="微软雅黑" panose="020B0503020204020204" pitchFamily="34" charset="-122"/>
              </a:endParaRPr>
            </a:p>
            <a:p>
              <a:pPr marL="600075" indent="-107950" defTabSz="0" eaLnBrk="1">
                <a:buChar char="-"/>
                <a:tabLst>
                  <a:tab pos="601980" algn="l"/>
                </a:tabLst>
              </a:pPr>
              <a:r>
                <a:rPr lang="zh-CN" altLang="zh-CN" sz="900" dirty="0">
                  <a:solidFill>
                    <a:srgbClr val="FFFFFF"/>
                  </a:solidFill>
                  <a:latin typeface="微软雅黑" panose="020B0503020204020204" pitchFamily="34" charset="-122"/>
                  <a:ea typeface="微软雅黑" panose="020B0503020204020204" pitchFamily="34" charset="-122"/>
                </a:rPr>
                <a:t>企业内部协同</a:t>
              </a:r>
              <a:endParaRPr lang="zh-CN" altLang="zh-CN" sz="900" dirty="0">
                <a:solidFill>
                  <a:srgbClr val="FFFFFF"/>
                </a:solidFill>
                <a:latin typeface="微软雅黑" panose="020B0503020204020204" pitchFamily="34" charset="-122"/>
                <a:ea typeface="微软雅黑" panose="020B0503020204020204" pitchFamily="34" charset="-122"/>
              </a:endParaRPr>
            </a:p>
          </p:txBody>
        </p:sp>
        <p:sp>
          <p:nvSpPr>
            <p:cNvPr id="38942" name="矩形 33"/>
            <p:cNvSpPr/>
            <p:nvPr/>
          </p:nvSpPr>
          <p:spPr>
            <a:xfrm>
              <a:off x="3573378" y="4292266"/>
              <a:ext cx="3031958" cy="1403723"/>
            </a:xfrm>
            <a:prstGeom prst="rect">
              <a:avLst/>
            </a:prstGeom>
            <a:noFill/>
            <a:ln w="3175">
              <a:noFill/>
            </a:ln>
          </p:spPr>
          <p:txBody>
            <a:bodyPr>
              <a:spAutoFit/>
            </a:bodyPr>
            <a:p>
              <a:pPr marL="600075" indent="-107950" defTabSz="0" eaLnBrk="1">
                <a:lnSpc>
                  <a:spcPts val="1500"/>
                </a:lnSpc>
                <a:buChar char="-"/>
                <a:tabLst>
                  <a:tab pos="601980" algn="l"/>
                </a:tabLst>
              </a:pPr>
              <a:r>
                <a:rPr lang="zh-CN" altLang="en-US" sz="900" dirty="0">
                  <a:solidFill>
                    <a:srgbClr val="FFFFFF"/>
                  </a:solidFill>
                  <a:latin typeface="微软雅黑" panose="020B0503020204020204" pitchFamily="34" charset="-122"/>
                  <a:ea typeface="微软雅黑" panose="020B0503020204020204" pitchFamily="34" charset="-122"/>
                </a:rPr>
                <a:t>国际站业务操作：询盘管理、</a:t>
              </a:r>
              <a:r>
                <a:rPr lang="en-US" altLang="zh-CN" sz="900" dirty="0">
                  <a:solidFill>
                    <a:srgbClr val="FFFFFF"/>
                  </a:solidFill>
                  <a:latin typeface="微软雅黑" panose="020B0503020204020204" pitchFamily="34" charset="-122"/>
                  <a:ea typeface="微软雅黑" panose="020B0503020204020204" pitchFamily="34" charset="-122"/>
                </a:rPr>
                <a:t>RFQ</a:t>
              </a:r>
              <a:r>
                <a:rPr lang="zh-CN" altLang="en-US" sz="900" dirty="0">
                  <a:solidFill>
                    <a:srgbClr val="FFFFFF"/>
                  </a:solidFill>
                  <a:latin typeface="微软雅黑" panose="020B0503020204020204" pitchFamily="34" charset="-122"/>
                  <a:ea typeface="微软雅黑" panose="020B0503020204020204" pitchFamily="34" charset="-122"/>
                </a:rPr>
                <a:t>报价、</a:t>
              </a:r>
              <a:r>
                <a:rPr lang="en-US" altLang="zh-CN" sz="900" dirty="0">
                  <a:solidFill>
                    <a:srgbClr val="FFFFFF"/>
                  </a:solidFill>
                  <a:latin typeface="微软雅黑" panose="020B0503020204020204" pitchFamily="34" charset="-122"/>
                  <a:ea typeface="微软雅黑" panose="020B0503020204020204" pitchFamily="34" charset="-122"/>
                </a:rPr>
                <a:t>P4P</a:t>
              </a:r>
              <a:r>
                <a:rPr lang="zh-CN" altLang="en-US" sz="900" dirty="0">
                  <a:solidFill>
                    <a:srgbClr val="FFFFFF"/>
                  </a:solidFill>
                  <a:latin typeface="微软雅黑" panose="020B0503020204020204" pitchFamily="34" charset="-122"/>
                  <a:ea typeface="微软雅黑" panose="020B0503020204020204" pitchFamily="34" charset="-122"/>
                </a:rPr>
                <a:t>投放、数据分析</a:t>
              </a:r>
              <a:endParaRPr lang="zh-CN" altLang="en-US" sz="900" dirty="0">
                <a:solidFill>
                  <a:srgbClr val="FFFFFF"/>
                </a:solidFill>
                <a:latin typeface="微软雅黑" panose="020B0503020204020204" pitchFamily="34" charset="-122"/>
                <a:ea typeface="微软雅黑" panose="020B0503020204020204" pitchFamily="34" charset="-122"/>
              </a:endParaRPr>
            </a:p>
            <a:p>
              <a:pPr marL="600075" indent="-107950" defTabSz="0" eaLnBrk="1">
                <a:lnSpc>
                  <a:spcPts val="1500"/>
                </a:lnSpc>
                <a:buChar char="-"/>
                <a:tabLst>
                  <a:tab pos="601980" algn="l"/>
                </a:tabLst>
              </a:pPr>
              <a:r>
                <a:rPr lang="en-US" altLang="zh-CN" sz="900" dirty="0">
                  <a:solidFill>
                    <a:srgbClr val="FFFFFF"/>
                  </a:solidFill>
                  <a:latin typeface="微软雅黑" panose="020B0503020204020204" pitchFamily="34" charset="-122"/>
                  <a:ea typeface="微软雅黑" panose="020B0503020204020204" pitchFamily="34" charset="-122"/>
                </a:rPr>
                <a:t>IM</a:t>
              </a:r>
              <a:r>
                <a:rPr lang="zh-CN" altLang="en-US" sz="900" dirty="0">
                  <a:solidFill>
                    <a:srgbClr val="FFFFFF"/>
                  </a:solidFill>
                  <a:latin typeface="微软雅黑" panose="020B0503020204020204" pitchFamily="34" charset="-122"/>
                  <a:ea typeface="微软雅黑" panose="020B0503020204020204" pitchFamily="34" charset="-122"/>
                </a:rPr>
                <a:t>聊天功能：买卖在线沟通体验更顺畅</a:t>
              </a:r>
              <a:endParaRPr lang="zh-CN" altLang="en-US" sz="900" dirty="0">
                <a:solidFill>
                  <a:srgbClr val="FFFFFF"/>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1455180" y="5607324"/>
              <a:ext cx="806498" cy="2743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lIns="34288" tIns="34288" rIns="34288" bIns="34288">
              <a:spAutoFit/>
            </a:bodyPr>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defRPr/>
              </a:pPr>
              <a:r>
                <a:rPr kumimoji="0" lang="zh-CN" altLang="en-US"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通用功能</a:t>
              </a:r>
              <a:endParaRPr kumimoji="0" lang="zh-CN" altLang="en-US"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endParaRPr>
            </a:p>
          </p:txBody>
        </p:sp>
        <p:sp>
          <p:nvSpPr>
            <p:cNvPr id="36" name="文本框 35"/>
            <p:cNvSpPr txBox="1"/>
            <p:nvPr/>
          </p:nvSpPr>
          <p:spPr>
            <a:xfrm>
              <a:off x="1450416" y="4496114"/>
              <a:ext cx="806498" cy="274310"/>
            </a:xfrm>
            <a:prstGeom prst="rect">
              <a:avLst/>
            </a:prstGeom>
            <a:noFill/>
            <a:ln w="12700" cap="flat">
              <a:noFill/>
              <a:miter lim="400000"/>
            </a:ln>
          </p:spPr>
          <p:style>
            <a:lnRef idx="0">
              <a:srgbClr val="FFFFFF"/>
            </a:lnRef>
            <a:fillRef idx="0">
              <a:srgbClr val="FFFFFF"/>
            </a:fillRef>
            <a:effectRef idx="0">
              <a:srgbClr val="FFFFFF"/>
            </a:effectRef>
            <a:fontRef idx="none"/>
          </p:style>
          <p:txBody>
            <a:bodyPr lIns="34288" tIns="34288" rIns="34288" bIns="34288">
              <a:spAutoFit/>
            </a:bodyPr>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defRPr/>
              </a:pPr>
              <a:r>
                <a:rPr kumimoji="0" lang="zh-CN" altLang="en-US"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特有功能</a:t>
              </a:r>
              <a:endParaRPr kumimoji="0" lang="zh-CN" altLang="en-US"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endParaRPr>
            </a:p>
          </p:txBody>
        </p:sp>
        <p:sp>
          <p:nvSpPr>
            <p:cNvPr id="39" name="文本框 38"/>
            <p:cNvSpPr txBox="1"/>
            <p:nvPr/>
          </p:nvSpPr>
          <p:spPr>
            <a:xfrm>
              <a:off x="2461714" y="3648419"/>
              <a:ext cx="1430422" cy="458877"/>
            </a:xfrm>
            <a:prstGeom prst="rect">
              <a:avLst/>
            </a:prstGeom>
            <a:noFill/>
            <a:ln w="12700" cap="flat">
              <a:noFill/>
              <a:miter lim="400000"/>
            </a:ln>
          </p:spPr>
          <p:style>
            <a:lnRef idx="0">
              <a:srgbClr val="FFFFFF"/>
            </a:lnRef>
            <a:fillRef idx="0">
              <a:srgbClr val="FFFFFF"/>
            </a:fillRef>
            <a:effectRef idx="0">
              <a:srgbClr val="FFFFFF"/>
            </a:effectRef>
            <a:fontRef idx="none"/>
          </p:style>
          <p:txBody>
            <a:bodyPr lIns="34288" tIns="34288" rIns="34288" bIns="34288">
              <a:spAutoFit/>
            </a:bodyPr>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defRPr/>
              </a:pPr>
              <a:r>
                <a:rPr kumimoji="0" lang="en-US"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KP </a:t>
              </a:r>
              <a:r>
                <a:rPr kumimoji="0" lang="zh-CN"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版</a:t>
              </a:r>
              <a:endParaRPr kumimoji="0" lang="en-US"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endParaRPr>
            </a:p>
            <a:p>
              <a:pPr marL="0" marR="0" lvl="0" indent="0" algn="ctr" defTabSz="457200" rtl="0" eaLnBrk="1" fontAlgn="base" latinLnBrk="0" hangingPunct="0">
                <a:lnSpc>
                  <a:spcPct val="100000"/>
                </a:lnSpc>
                <a:spcBef>
                  <a:spcPct val="0"/>
                </a:spcBef>
                <a:spcAft>
                  <a:spcPct val="0"/>
                </a:spcAft>
                <a:buClrTx/>
                <a:buSzTx/>
                <a:buFontTx/>
                <a:buNone/>
                <a:defRPr/>
              </a:pPr>
              <a:r>
                <a:rPr kumimoji="0" lang="zh-CN"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a:t>
              </a:r>
              <a:r>
                <a:rPr kumimoji="0" lang="en-US"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Key Person </a:t>
              </a:r>
              <a:r>
                <a:rPr kumimoji="0" lang="zh-CN"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a:t>
              </a:r>
              <a:endParaRPr kumimoji="0" lang="zh-CN"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endParaRPr>
            </a:p>
          </p:txBody>
        </p:sp>
        <p:sp>
          <p:nvSpPr>
            <p:cNvPr id="40" name="文本框 39"/>
            <p:cNvSpPr txBox="1"/>
            <p:nvPr/>
          </p:nvSpPr>
          <p:spPr>
            <a:xfrm>
              <a:off x="4504948" y="3656356"/>
              <a:ext cx="1428835" cy="458877"/>
            </a:xfrm>
            <a:prstGeom prst="rect">
              <a:avLst/>
            </a:prstGeom>
            <a:noFill/>
            <a:ln w="12700" cap="flat">
              <a:noFill/>
              <a:miter lim="400000"/>
            </a:ln>
          </p:spPr>
          <p:style>
            <a:lnRef idx="0">
              <a:srgbClr val="FFFFFF"/>
            </a:lnRef>
            <a:fillRef idx="0">
              <a:srgbClr val="FFFFFF"/>
            </a:fillRef>
            <a:effectRef idx="0">
              <a:srgbClr val="FFFFFF"/>
            </a:effectRef>
            <a:fontRef idx="none"/>
          </p:style>
          <p:txBody>
            <a:bodyPr lIns="34288" tIns="34288" rIns="34288" bIns="34288">
              <a:spAutoFit/>
            </a:bodyPr>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defRPr/>
              </a:pPr>
              <a:r>
                <a:rPr kumimoji="0" lang="zh-CN" altLang="en-US"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通用</a:t>
              </a:r>
              <a:r>
                <a:rPr kumimoji="0" lang="zh-CN"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版</a:t>
              </a:r>
              <a:endParaRPr kumimoji="0" lang="en-US"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endParaRPr>
            </a:p>
            <a:p>
              <a:pPr marL="0" marR="0" lvl="0" indent="0" algn="ctr" defTabSz="457200" rtl="0" eaLnBrk="1" fontAlgn="base" latinLnBrk="0" hangingPunct="0">
                <a:lnSpc>
                  <a:spcPct val="100000"/>
                </a:lnSpc>
                <a:spcBef>
                  <a:spcPct val="0"/>
                </a:spcBef>
                <a:spcAft>
                  <a:spcPct val="0"/>
                </a:spcAft>
                <a:buClrTx/>
                <a:buSzTx/>
                <a:buFontTx/>
                <a:buNone/>
                <a:defRPr/>
              </a:pPr>
              <a:r>
                <a:rPr kumimoji="0" lang="zh-CN"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a:t>
              </a:r>
              <a:r>
                <a:rPr kumimoji="0" lang="zh-CN" altLang="en-US"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业务员</a:t>
              </a:r>
              <a:r>
                <a:rPr kumimoji="0" lang="zh-CN"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a:t>
              </a:r>
              <a:endParaRPr kumimoji="0" lang="zh-CN" altLang="zh-CN" sz="900" b="1"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endParaRPr>
            </a:p>
          </p:txBody>
        </p:sp>
      </p:grpSp>
      <p:sp>
        <p:nvSpPr>
          <p:cNvPr id="38921" name="object 26"/>
          <p:cNvSpPr txBox="1"/>
          <p:nvPr/>
        </p:nvSpPr>
        <p:spPr>
          <a:xfrm>
            <a:off x="476250" y="7441406"/>
            <a:ext cx="141685" cy="124460"/>
          </a:xfrm>
          <a:prstGeom prst="rect">
            <a:avLst/>
          </a:prstGeom>
          <a:noFill/>
          <a:ln w="9525">
            <a:noFill/>
          </a:ln>
        </p:spPr>
        <p:txBody>
          <a:bodyPr lIns="0" tIns="9525" rIns="0" bIns="0">
            <a:spAutoFit/>
          </a:bodyPr>
          <a:p>
            <a:pPr marL="12700" indent="0" eaLnBrk="1">
              <a:spcBef>
                <a:spcPts val="100"/>
              </a:spcBef>
            </a:pPr>
            <a:r>
              <a:rPr lang="zh-CN" altLang="zh-CN" sz="750" dirty="0">
                <a:solidFill>
                  <a:srgbClr val="FFFFFF"/>
                </a:solidFill>
                <a:latin typeface="Arial Unicode MS" panose="020B0604020202020204" charset="-122"/>
                <a:ea typeface="Arial Unicode MS" panose="020B0604020202020204" charset="-122"/>
              </a:rPr>
              <a:t>08</a:t>
            </a:r>
            <a:endParaRPr lang="zh-CN" altLang="zh-CN" sz="750" dirty="0">
              <a:latin typeface="Arial Unicode MS" panose="020B0604020202020204" charset="-122"/>
              <a:ea typeface="Arial Unicode MS" panose="020B0604020202020204" charset="-122"/>
            </a:endParaRPr>
          </a:p>
        </p:txBody>
      </p:sp>
      <p:grpSp>
        <p:nvGrpSpPr>
          <p:cNvPr id="38922" name="组 58"/>
          <p:cNvGrpSpPr/>
          <p:nvPr/>
        </p:nvGrpSpPr>
        <p:grpSpPr>
          <a:xfrm>
            <a:off x="5435204" y="1686189"/>
            <a:ext cx="3577828" cy="2369874"/>
            <a:chOff x="7218108" y="2353022"/>
            <a:chExt cx="4768973" cy="3160620"/>
          </a:xfrm>
        </p:grpSpPr>
        <p:sp>
          <p:nvSpPr>
            <p:cNvPr id="38924" name="object 31"/>
            <p:cNvSpPr txBox="1"/>
            <p:nvPr/>
          </p:nvSpPr>
          <p:spPr>
            <a:xfrm>
              <a:off x="7332373" y="5077500"/>
              <a:ext cx="1307699" cy="436142"/>
            </a:xfrm>
            <a:prstGeom prst="rect">
              <a:avLst/>
            </a:prstGeom>
            <a:noFill/>
            <a:ln w="9525">
              <a:noFill/>
            </a:ln>
          </p:spPr>
          <p:txBody>
            <a:bodyPr lIns="0" tIns="29527" rIns="0" bIns="0">
              <a:spAutoFit/>
            </a:bodyPr>
            <a:p>
              <a:pPr marL="12700" indent="0" eaLnBrk="1">
                <a:spcBef>
                  <a:spcPts val="315"/>
                </a:spcBef>
              </a:pPr>
              <a:r>
                <a:rPr lang="zh-CN" altLang="zh-CN" sz="900" dirty="0">
                  <a:solidFill>
                    <a:srgbClr val="595959"/>
                  </a:solidFill>
                  <a:latin typeface="微软雅黑" panose="020B0503020204020204" pitchFamily="34" charset="-122"/>
                  <a:ea typeface="微软雅黑" panose="020B0503020204020204" pitchFamily="34" charset="-122"/>
                </a:rPr>
                <a:t>KP 版</a:t>
              </a:r>
              <a:endParaRPr lang="zh-CN" altLang="zh-CN" sz="900" dirty="0">
                <a:solidFill>
                  <a:srgbClr val="595959"/>
                </a:solidFill>
                <a:latin typeface="微软雅黑" panose="020B0503020204020204" pitchFamily="34" charset="-122"/>
                <a:ea typeface="微软雅黑" panose="020B0503020204020204" pitchFamily="34" charset="-122"/>
              </a:endParaRPr>
            </a:p>
            <a:p>
              <a:pPr marL="12700" indent="0" eaLnBrk="1">
                <a:spcBef>
                  <a:spcPts val="165"/>
                </a:spcBef>
              </a:pPr>
              <a:r>
                <a:rPr lang="zh-CN" altLang="zh-CN" sz="900" dirty="0">
                  <a:solidFill>
                    <a:srgbClr val="595959"/>
                  </a:solidFill>
                  <a:latin typeface="微软雅黑" panose="020B0503020204020204" pitchFamily="34" charset="-122"/>
                  <a:ea typeface="微软雅黑" panose="020B0503020204020204" pitchFamily="34" charset="-122"/>
                </a:rPr>
                <a:t>- 企业数据面板</a:t>
              </a:r>
              <a:endParaRPr lang="zh-CN" altLang="zh-CN" sz="900" dirty="0">
                <a:solidFill>
                  <a:srgbClr val="595959"/>
                </a:solidFill>
                <a:latin typeface="微软雅黑" panose="020B0503020204020204" pitchFamily="34" charset="-122"/>
                <a:ea typeface="微软雅黑" panose="020B0503020204020204" pitchFamily="34" charset="-122"/>
              </a:endParaRPr>
            </a:p>
          </p:txBody>
        </p:sp>
        <p:sp>
          <p:nvSpPr>
            <p:cNvPr id="38925" name="object 32"/>
            <p:cNvSpPr txBox="1"/>
            <p:nvPr/>
          </p:nvSpPr>
          <p:spPr>
            <a:xfrm>
              <a:off x="8687682" y="5077500"/>
              <a:ext cx="1487031" cy="436142"/>
            </a:xfrm>
            <a:prstGeom prst="rect">
              <a:avLst/>
            </a:prstGeom>
            <a:noFill/>
            <a:ln w="9525">
              <a:noFill/>
            </a:ln>
          </p:spPr>
          <p:txBody>
            <a:bodyPr lIns="0" tIns="29527" rIns="0" bIns="0">
              <a:spAutoFit/>
            </a:bodyPr>
            <a:p>
              <a:pPr marL="12700" indent="0" eaLnBrk="1">
                <a:spcBef>
                  <a:spcPts val="315"/>
                </a:spcBef>
              </a:pPr>
              <a:r>
                <a:rPr lang="zh-CN" altLang="zh-CN" sz="900" dirty="0">
                  <a:solidFill>
                    <a:srgbClr val="595959"/>
                  </a:solidFill>
                  <a:latin typeface="微软雅黑" panose="020B0503020204020204" pitchFamily="34" charset="-122"/>
                  <a:ea typeface="微软雅黑" panose="020B0503020204020204" pitchFamily="34" charset="-122"/>
                </a:rPr>
                <a:t>KP 版</a:t>
              </a:r>
              <a:endParaRPr lang="zh-CN" altLang="zh-CN" sz="900" dirty="0">
                <a:solidFill>
                  <a:srgbClr val="595959"/>
                </a:solidFill>
                <a:latin typeface="微软雅黑" panose="020B0503020204020204" pitchFamily="34" charset="-122"/>
                <a:ea typeface="微软雅黑" panose="020B0503020204020204" pitchFamily="34" charset="-122"/>
              </a:endParaRPr>
            </a:p>
            <a:p>
              <a:pPr marL="12700" indent="0" eaLnBrk="1">
                <a:spcBef>
                  <a:spcPts val="165"/>
                </a:spcBef>
              </a:pPr>
              <a:r>
                <a:rPr lang="zh-CN" altLang="zh-CN" sz="900" dirty="0">
                  <a:solidFill>
                    <a:srgbClr val="595959"/>
                  </a:solidFill>
                  <a:latin typeface="微软雅黑" panose="020B0503020204020204" pitchFamily="34" charset="-122"/>
                  <a:ea typeface="微软雅黑" panose="020B0503020204020204" pitchFamily="34" charset="-122"/>
                </a:rPr>
                <a:t>- 多店铺商机管理</a:t>
              </a:r>
              <a:endParaRPr lang="zh-CN" altLang="zh-CN" sz="900" dirty="0">
                <a:solidFill>
                  <a:srgbClr val="595959"/>
                </a:solidFill>
                <a:latin typeface="微软雅黑" panose="020B0503020204020204" pitchFamily="34" charset="-122"/>
                <a:ea typeface="微软雅黑" panose="020B0503020204020204" pitchFamily="34" charset="-122"/>
              </a:endParaRPr>
            </a:p>
          </p:txBody>
        </p:sp>
        <p:sp>
          <p:nvSpPr>
            <p:cNvPr id="38926" name="object 33"/>
            <p:cNvSpPr txBox="1"/>
            <p:nvPr/>
          </p:nvSpPr>
          <p:spPr>
            <a:xfrm>
              <a:off x="10433396" y="5077500"/>
              <a:ext cx="1553685" cy="436142"/>
            </a:xfrm>
            <a:prstGeom prst="rect">
              <a:avLst/>
            </a:prstGeom>
            <a:noFill/>
            <a:ln w="9525">
              <a:noFill/>
            </a:ln>
          </p:spPr>
          <p:txBody>
            <a:bodyPr lIns="0" tIns="29527" rIns="0" bIns="0">
              <a:spAutoFit/>
            </a:bodyPr>
            <a:p>
              <a:pPr marL="12700" indent="0" eaLnBrk="1">
                <a:spcBef>
                  <a:spcPts val="315"/>
                </a:spcBef>
              </a:pPr>
              <a:r>
                <a:rPr lang="zh-CN" altLang="zh-CN" sz="900" dirty="0">
                  <a:solidFill>
                    <a:srgbClr val="595959"/>
                  </a:solidFill>
                  <a:latin typeface="微软雅黑" panose="020B0503020204020204" pitchFamily="34" charset="-122"/>
                  <a:ea typeface="微软雅黑" panose="020B0503020204020204" pitchFamily="34" charset="-122"/>
                </a:rPr>
                <a:t>通用版</a:t>
              </a:r>
              <a:endParaRPr lang="zh-CN" altLang="zh-CN" sz="900" dirty="0">
                <a:solidFill>
                  <a:srgbClr val="595959"/>
                </a:solidFill>
                <a:latin typeface="微软雅黑" panose="020B0503020204020204" pitchFamily="34" charset="-122"/>
                <a:ea typeface="微软雅黑" panose="020B0503020204020204" pitchFamily="34" charset="-122"/>
              </a:endParaRPr>
            </a:p>
            <a:p>
              <a:pPr marL="12700" indent="0" eaLnBrk="1">
                <a:spcBef>
                  <a:spcPts val="165"/>
                </a:spcBef>
              </a:pPr>
              <a:r>
                <a:rPr lang="zh-CN" altLang="zh-CN" sz="900" dirty="0">
                  <a:solidFill>
                    <a:srgbClr val="595959"/>
                  </a:solidFill>
                  <a:latin typeface="微软雅黑" panose="020B0503020204020204" pitchFamily="34" charset="-122"/>
                  <a:ea typeface="微软雅黑" panose="020B0503020204020204" pitchFamily="34" charset="-122"/>
                </a:rPr>
                <a:t>- 询盘等业务操作后台</a:t>
              </a:r>
              <a:endParaRPr lang="zh-CN" altLang="zh-CN" sz="900" dirty="0">
                <a:solidFill>
                  <a:srgbClr val="595959"/>
                </a:solidFill>
                <a:latin typeface="微软雅黑" panose="020B0503020204020204" pitchFamily="34" charset="-122"/>
                <a:ea typeface="微软雅黑" panose="020B0503020204020204" pitchFamily="34" charset="-122"/>
              </a:endParaRPr>
            </a:p>
          </p:txBody>
        </p:sp>
        <p:sp>
          <p:nvSpPr>
            <p:cNvPr id="38927" name="object 41"/>
            <p:cNvSpPr/>
            <p:nvPr/>
          </p:nvSpPr>
          <p:spPr>
            <a:xfrm>
              <a:off x="8613719" y="2353022"/>
              <a:ext cx="1500562" cy="2523320"/>
            </a:xfrm>
            <a:prstGeom prst="rect">
              <a:avLst/>
            </a:prstGeom>
            <a:blipFill rotWithShape="1">
              <a:blip r:embed="rId3"/>
              <a:stretch>
                <a:fillRect/>
              </a:stretch>
            </a:blipFill>
            <a:ln w="9525">
              <a:noFill/>
            </a:ln>
          </p:spPr>
          <p:txBody>
            <a:bodyPr lIns="0" tIns="0" rIns="0" bIns="0"/>
            <a:p>
              <a:pPr eaLnBrk="1"/>
              <a:endParaRPr lang="zh-CN" altLang="zh-CN" sz="1350" dirty="0">
                <a:latin typeface="Helvetica"/>
              </a:endParaRPr>
            </a:p>
          </p:txBody>
        </p:sp>
        <p:sp>
          <p:nvSpPr>
            <p:cNvPr id="38928" name="object 42"/>
            <p:cNvSpPr/>
            <p:nvPr/>
          </p:nvSpPr>
          <p:spPr>
            <a:xfrm>
              <a:off x="7269481" y="2387148"/>
              <a:ext cx="1370219" cy="2523319"/>
            </a:xfrm>
            <a:prstGeom prst="rect">
              <a:avLst/>
            </a:prstGeom>
            <a:blipFill rotWithShape="1">
              <a:blip r:embed="rId4"/>
              <a:stretch>
                <a:fillRect/>
              </a:stretch>
            </a:blipFill>
            <a:ln w="9525">
              <a:noFill/>
            </a:ln>
          </p:spPr>
          <p:txBody>
            <a:bodyPr lIns="0" tIns="0" rIns="0" bIns="0"/>
            <a:p>
              <a:pPr eaLnBrk="1"/>
              <a:endParaRPr lang="zh-CN" altLang="zh-CN" sz="1350" dirty="0">
                <a:latin typeface="Helvetica"/>
              </a:endParaRPr>
            </a:p>
          </p:txBody>
        </p:sp>
        <p:sp>
          <p:nvSpPr>
            <p:cNvPr id="38929" name="object 43"/>
            <p:cNvSpPr/>
            <p:nvPr/>
          </p:nvSpPr>
          <p:spPr>
            <a:xfrm>
              <a:off x="10432747" y="2353022"/>
              <a:ext cx="1379949" cy="2523320"/>
            </a:xfrm>
            <a:prstGeom prst="rect">
              <a:avLst/>
            </a:prstGeom>
            <a:blipFill rotWithShape="1">
              <a:blip r:embed="rId5"/>
              <a:stretch>
                <a:fillRect/>
              </a:stretch>
            </a:blipFill>
            <a:ln w="9525">
              <a:noFill/>
            </a:ln>
          </p:spPr>
          <p:txBody>
            <a:bodyPr lIns="0" tIns="0" rIns="0" bIns="0"/>
            <a:p>
              <a:pPr eaLnBrk="1"/>
              <a:endParaRPr lang="zh-CN" altLang="zh-CN" sz="1350" dirty="0">
                <a:latin typeface="Helvetica"/>
              </a:endParaRPr>
            </a:p>
          </p:txBody>
        </p:sp>
        <p:sp>
          <p:nvSpPr>
            <p:cNvPr id="38930" name="object 52"/>
            <p:cNvSpPr txBox="1"/>
            <p:nvPr/>
          </p:nvSpPr>
          <p:spPr>
            <a:xfrm>
              <a:off x="9512929" y="5104494"/>
              <a:ext cx="1263262" cy="64363"/>
            </a:xfrm>
            <a:prstGeom prst="rect">
              <a:avLst/>
            </a:prstGeom>
            <a:noFill/>
            <a:ln w="9525">
              <a:noFill/>
            </a:ln>
          </p:spPr>
          <p:txBody>
            <a:bodyPr lIns="0" tIns="13335" rIns="0" bIns="0">
              <a:spAutoFit/>
            </a:bodyPr>
            <a:p>
              <a:pPr marL="12700" indent="0" eaLnBrk="1">
                <a:spcBef>
                  <a:spcPts val="140"/>
                </a:spcBef>
              </a:pPr>
              <a:r>
                <a:rPr lang="zh-CN" altLang="zh-CN" sz="225" dirty="0">
                  <a:solidFill>
                    <a:srgbClr val="FFFFFF"/>
                  </a:solidFill>
                  <a:latin typeface="Arial Unicode MS" panose="020B0604020202020204" charset="-122"/>
                  <a:ea typeface="Arial Unicode MS" panose="020B0604020202020204" charset="-122"/>
                </a:rPr>
                <a:t>注：此为 DEMO 图，最终版面已上线后实际界面为准。</a:t>
              </a:r>
              <a:endParaRPr lang="zh-CN" altLang="zh-CN" sz="225" dirty="0">
                <a:latin typeface="Arial Unicode MS" panose="020B0604020202020204" charset="-122"/>
                <a:ea typeface="Arial Unicode MS" panose="020B0604020202020204" charset="-122"/>
              </a:endParaRPr>
            </a:p>
          </p:txBody>
        </p:sp>
        <p:sp>
          <p:nvSpPr>
            <p:cNvPr id="58" name="矩形 57"/>
            <p:cNvSpPr>
              <a:spLocks noChangeArrowheads="1"/>
            </p:cNvSpPr>
            <p:nvPr/>
          </p:nvSpPr>
          <p:spPr bwMode="auto">
            <a:xfrm>
              <a:off x="7218108" y="3431698"/>
              <a:ext cx="3037543" cy="366699"/>
            </a:xfrm>
            <a:prstGeom prst="rect">
              <a:avLst/>
            </a:prstGeom>
            <a:noFill/>
            <a:ln w="3175">
              <a:solidFill>
                <a:srgbClr val="60BBE4"/>
              </a:solidFill>
              <a:prstDash val="dash"/>
              <a:round/>
            </a:ln>
            <a:effectLst>
              <a:outerShdw blurRad="381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grpSp>
      <p:sp>
        <p:nvSpPr>
          <p:cNvPr id="38923" name="文本框 99"/>
          <p:cNvSpPr txBox="1"/>
          <p:nvPr/>
        </p:nvSpPr>
        <p:spPr>
          <a:xfrm>
            <a:off x="127635" y="128270"/>
            <a:ext cx="5553075" cy="306705"/>
          </a:xfrm>
          <a:prstGeom prst="rect">
            <a:avLst/>
          </a:prstGeom>
          <a:noFill/>
          <a:ln w="12700">
            <a:noFill/>
          </a:ln>
        </p:spPr>
        <p:txBody>
          <a:bodyPr wrap="square" lIns="34289" rIns="34289">
            <a:spAutoFit/>
          </a:bodyPr>
          <a:p>
            <a:pPr marL="228600" indent="-228600" eaLnBrk="1"/>
            <a:r>
              <a:rPr lang="zh-CN" altLang="en-US" sz="1400" dirty="0">
                <a:solidFill>
                  <a:schemeClr val="bg1"/>
                </a:solidFill>
                <a:latin typeface="微软雅黑" panose="020B0503020204020204" pitchFamily="34" charset="-122"/>
                <a:ea typeface="微软雅黑" panose="020B0503020204020204" pitchFamily="34" charset="-122"/>
              </a:rPr>
              <a:t>数字化重构跨境贸易</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object 54"/>
          <p:cNvSpPr/>
          <p:nvPr/>
        </p:nvSpPr>
        <p:spPr>
          <a:xfrm>
            <a:off x="779860" y="608410"/>
            <a:ext cx="304800" cy="310753"/>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39939" name="object 55"/>
          <p:cNvSpPr txBox="1"/>
          <p:nvPr/>
        </p:nvSpPr>
        <p:spPr>
          <a:xfrm>
            <a:off x="779860" y="653654"/>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3</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赋能“人”：智能化的沟通工具及服务</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39940" name="object 29"/>
          <p:cNvSpPr txBox="1"/>
          <p:nvPr/>
        </p:nvSpPr>
        <p:spPr>
          <a:xfrm>
            <a:off x="1545431" y="985838"/>
            <a:ext cx="950119" cy="217170"/>
          </a:xfrm>
          <a:prstGeom prst="rect">
            <a:avLst/>
          </a:prstGeom>
          <a:noFill/>
          <a:ln w="9525">
            <a:noFill/>
          </a:ln>
        </p:spPr>
        <p:txBody>
          <a:bodyPr lIns="0" tIns="9525" rIns="0" bIns="0">
            <a:spAutoFit/>
          </a:bodyPr>
          <a:p>
            <a:pPr marL="12700" indent="0" eaLnBrk="1">
              <a:spcBef>
                <a:spcPts val="100"/>
              </a:spcBef>
            </a:pPr>
            <a:r>
              <a:rPr lang="zh-CN" altLang="en-US" sz="1350" b="1" dirty="0">
                <a:solidFill>
                  <a:srgbClr val="414042"/>
                </a:solidFill>
                <a:latin typeface="微软雅黑" panose="020B0503020204020204" pitchFamily="34" charset="-122"/>
                <a:ea typeface="微软雅黑" panose="020B0503020204020204" pitchFamily="34" charset="-122"/>
              </a:rPr>
              <a:t>数据决策</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39941" name="object 37"/>
          <p:cNvSpPr/>
          <p:nvPr/>
        </p:nvSpPr>
        <p:spPr>
          <a:xfrm>
            <a:off x="1150144" y="1003697"/>
            <a:ext cx="294085" cy="188119"/>
          </a:xfrm>
          <a:prstGeom prst="rect">
            <a:avLst/>
          </a:prstGeom>
          <a:blipFill rotWithShape="1">
            <a:blip r:embed="rId2"/>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39942" name="object 38"/>
          <p:cNvSpPr txBox="1"/>
          <p:nvPr/>
        </p:nvSpPr>
        <p:spPr>
          <a:xfrm>
            <a:off x="1172766" y="1020366"/>
            <a:ext cx="372665" cy="147955"/>
          </a:xfrm>
          <a:prstGeom prst="rect">
            <a:avLst/>
          </a:prstGeom>
          <a:noFill/>
          <a:ln w="9525">
            <a:noFill/>
          </a:ln>
        </p:spPr>
        <p:txBody>
          <a:bodyPr lIns="0" tIns="9525" rIns="0" bIns="0">
            <a:spAutoFit/>
          </a:bodyPr>
          <a:p>
            <a:pPr marL="12700" indent="0" eaLnBrk="1">
              <a:spcBef>
                <a:spcPts val="100"/>
              </a:spcBef>
            </a:pPr>
            <a:r>
              <a:rPr lang="en-US" altLang="zh-CN" sz="900" b="1" dirty="0">
                <a:solidFill>
                  <a:srgbClr val="FFFFFF"/>
                </a:solidFill>
                <a:latin typeface="微软雅黑" panose="020B0503020204020204" pitchFamily="34" charset="-122"/>
                <a:ea typeface="微软雅黑" panose="020B0503020204020204" pitchFamily="34" charset="-122"/>
              </a:rPr>
              <a:t>3.3</a:t>
            </a:r>
            <a:endParaRPr lang="zh-CN" altLang="zh-CN" sz="900" b="1" dirty="0">
              <a:latin typeface="微软雅黑" panose="020B0503020204020204" pitchFamily="34" charset="-122"/>
              <a:ea typeface="微软雅黑" panose="020B0503020204020204" pitchFamily="34" charset="-122"/>
            </a:endParaRPr>
          </a:p>
        </p:txBody>
      </p:sp>
      <p:grpSp>
        <p:nvGrpSpPr>
          <p:cNvPr id="39943" name="组 34"/>
          <p:cNvGrpSpPr/>
          <p:nvPr/>
        </p:nvGrpSpPr>
        <p:grpSpPr>
          <a:xfrm>
            <a:off x="1150144" y="1347788"/>
            <a:ext cx="7127081" cy="1536700"/>
            <a:chOff x="1533921" y="1991828"/>
            <a:chExt cx="9501810" cy="2048355"/>
          </a:xfrm>
        </p:grpSpPr>
        <p:sp>
          <p:nvSpPr>
            <p:cNvPr id="39949" name="object 31"/>
            <p:cNvSpPr txBox="1"/>
            <p:nvPr/>
          </p:nvSpPr>
          <p:spPr>
            <a:xfrm>
              <a:off x="6314985" y="1991828"/>
              <a:ext cx="4720746" cy="2048355"/>
            </a:xfrm>
            <a:prstGeom prst="rect">
              <a:avLst/>
            </a:prstGeom>
            <a:noFill/>
            <a:ln w="9525">
              <a:noFill/>
            </a:ln>
          </p:spPr>
          <p:txBody>
            <a:bodyPr lIns="0" tIns="76676" rIns="0" bIns="0">
              <a:spAutoFit/>
            </a:bodyPr>
            <a:p>
              <a:pPr marL="12700" indent="0" eaLnBrk="1">
                <a:lnSpc>
                  <a:spcPct val="150000"/>
                </a:lnSpc>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【客户银行】</a:t>
              </a:r>
              <a:endParaRPr lang="zh-CN" altLang="zh-CN" sz="1050" b="1" dirty="0">
                <a:solidFill>
                  <a:srgbClr val="414042"/>
                </a:solidFill>
                <a:latin typeface="微软雅黑" panose="020B0503020204020204" pitchFamily="34" charset="-122"/>
                <a:ea typeface="微软雅黑" panose="020B0503020204020204" pitchFamily="34" charset="-122"/>
              </a:endParaRPr>
            </a:p>
            <a:p>
              <a:pPr marL="12700" indent="0" eaLnBrk="1">
                <a:spcBef>
                  <a:spcPts val="800"/>
                </a:spcBef>
              </a:pPr>
              <a:r>
                <a:rPr lang="zh-CN" altLang="zh-CN" sz="1050" dirty="0">
                  <a:solidFill>
                    <a:srgbClr val="414042"/>
                  </a:solidFill>
                  <a:latin typeface="微软雅黑" panose="020B0503020204020204" pitchFamily="34" charset="-122"/>
                  <a:ea typeface="微软雅黑" panose="020B0503020204020204" pitchFamily="34" charset="-122"/>
                </a:rPr>
                <a:t>是商家精准营销的数据宝库。具有</a:t>
              </a:r>
              <a:endParaRPr lang="zh-CN" altLang="zh-CN" sz="1050" dirty="0">
                <a:solidFill>
                  <a:srgbClr val="414042"/>
                </a:solidFill>
                <a:latin typeface="微软雅黑" panose="020B0503020204020204" pitchFamily="34" charset="-122"/>
                <a:ea typeface="微软雅黑" panose="020B0503020204020204" pitchFamily="34" charset="-122"/>
              </a:endParaRPr>
            </a:p>
            <a:p>
              <a:pPr marL="12700" indent="0" eaLnBrk="1">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dirty="0">
                  <a:solidFill>
                    <a:srgbClr val="414042"/>
                  </a:solidFill>
                  <a:latin typeface="微软雅黑" panose="020B0503020204020204" pitchFamily="34" charset="-122"/>
                  <a:ea typeface="微软雅黑" panose="020B0503020204020204" pitchFamily="34" charset="-122"/>
                </a:rPr>
                <a:t>客户洞察：大数据洞察客户需求，做到有的放矢</a:t>
              </a:r>
              <a:endParaRPr lang="zh-CN" altLang="zh-CN" sz="1050" dirty="0">
                <a:solidFill>
                  <a:srgbClr val="414042"/>
                </a:solidFill>
                <a:latin typeface="微软雅黑" panose="020B0503020204020204" pitchFamily="34" charset="-122"/>
                <a:ea typeface="微软雅黑" panose="020B0503020204020204" pitchFamily="34" charset="-122"/>
              </a:endParaRPr>
            </a:p>
            <a:p>
              <a:pPr marL="12700" indent="0" eaLnBrk="1">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dirty="0">
                  <a:solidFill>
                    <a:srgbClr val="414042"/>
                  </a:solidFill>
                  <a:latin typeface="微软雅黑" panose="020B0503020204020204" pitchFamily="34" charset="-122"/>
                  <a:ea typeface="微软雅黑" panose="020B0503020204020204" pitchFamily="34" charset="-122"/>
                </a:rPr>
                <a:t>客户资产：智能化客户全生命周期管理，做到心中有数</a:t>
              </a:r>
              <a:endParaRPr lang="en-US" altLang="zh-CN" sz="1050" dirty="0">
                <a:solidFill>
                  <a:srgbClr val="414042"/>
                </a:solidFill>
                <a:latin typeface="微软雅黑" panose="020B0503020204020204" pitchFamily="34" charset="-122"/>
                <a:ea typeface="微软雅黑" panose="020B0503020204020204" pitchFamily="34" charset="-122"/>
              </a:endParaRPr>
            </a:p>
            <a:p>
              <a:pPr marL="12700" indent="0" eaLnBrk="1">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dirty="0">
                  <a:solidFill>
                    <a:srgbClr val="414042"/>
                  </a:solidFill>
                  <a:latin typeface="微软雅黑" panose="020B0503020204020204" pitchFamily="34" charset="-122"/>
                  <a:ea typeface="微软雅黑" panose="020B0503020204020204" pitchFamily="34" charset="-122"/>
                </a:rPr>
                <a:t>全域营销：组合手段，最大化挖掘客户价值（潜客识别</a:t>
              </a:r>
              <a:r>
                <a:rPr lang="zh-CN" altLang="en-US" sz="1050" dirty="0">
                  <a:solidFill>
                    <a:srgbClr val="414042"/>
                  </a:solidFill>
                  <a:latin typeface="微软雅黑" panose="020B0503020204020204" pitchFamily="34" charset="-122"/>
                  <a:ea typeface="微软雅黑" panose="020B0503020204020204" pitchFamily="34" charset="-122"/>
                </a:rPr>
                <a:t>、</a:t>
              </a:r>
              <a:r>
                <a:rPr lang="zh-CN" altLang="zh-CN" sz="1050" dirty="0">
                  <a:solidFill>
                    <a:srgbClr val="414042"/>
                  </a:solidFill>
                  <a:latin typeface="微软雅黑" panose="020B0503020204020204" pitchFamily="34" charset="-122"/>
                  <a:ea typeface="微软雅黑" panose="020B0503020204020204" pitchFamily="34" charset="-122"/>
                </a:rPr>
                <a:t>老客复购、流失预警）</a:t>
              </a:r>
              <a:endParaRPr lang="zh-CN" altLang="zh-CN" sz="1050" dirty="0">
                <a:solidFill>
                  <a:srgbClr val="414042"/>
                </a:solidFill>
                <a:latin typeface="微软雅黑" panose="020B0503020204020204" pitchFamily="34" charset="-122"/>
                <a:ea typeface="微软雅黑" panose="020B0503020204020204" pitchFamily="34" charset="-122"/>
              </a:endParaRPr>
            </a:p>
          </p:txBody>
        </p:sp>
        <p:sp>
          <p:nvSpPr>
            <p:cNvPr id="39950" name="object 38"/>
            <p:cNvSpPr/>
            <p:nvPr/>
          </p:nvSpPr>
          <p:spPr>
            <a:xfrm>
              <a:off x="6400529" y="2918252"/>
              <a:ext cx="40005" cy="40005"/>
            </a:xfrm>
            <a:custGeom>
              <a:avLst/>
              <a:gdLst/>
              <a:ahLst/>
              <a:cxnLst>
                <a:cxn ang="0">
                  <a:pos x="19015" y="0"/>
                </a:cxn>
                <a:cxn ang="0">
                  <a:pos x="11658" y="1709"/>
                </a:cxn>
                <a:cxn ang="0">
                  <a:pos x="5477" y="6055"/>
                </a:cxn>
                <a:cxn ang="0">
                  <a:pos x="1292" y="12671"/>
                </a:cxn>
                <a:cxn ang="0">
                  <a:pos x="0" y="20393"/>
                </a:cxn>
                <a:cxn ang="0">
                  <a:pos x="1709" y="27754"/>
                </a:cxn>
                <a:cxn ang="0">
                  <a:pos x="6055" y="33936"/>
                </a:cxn>
                <a:cxn ang="0">
                  <a:pos x="12671" y="38122"/>
                </a:cxn>
                <a:cxn ang="0">
                  <a:pos x="20400" y="39412"/>
                </a:cxn>
                <a:cxn ang="0">
                  <a:pos x="27761" y="37698"/>
                </a:cxn>
                <a:cxn ang="0">
                  <a:pos x="33943" y="33348"/>
                </a:cxn>
                <a:cxn ang="0">
                  <a:pos x="38129" y="26730"/>
                </a:cxn>
                <a:cxn ang="0">
                  <a:pos x="39419" y="19013"/>
                </a:cxn>
                <a:cxn ang="0">
                  <a:pos x="37705" y="11653"/>
                </a:cxn>
                <a:cxn ang="0">
                  <a:pos x="33355" y="5472"/>
                </a:cxn>
                <a:cxn ang="0">
                  <a:pos x="26737" y="1292"/>
                </a:cxn>
                <a:cxn ang="0">
                  <a:pos x="19015" y="0"/>
                </a:cxn>
              </a:cxnLst>
              <a:pathLst>
                <a:path w="40004" h="40005">
                  <a:moveTo>
                    <a:pt x="19015" y="0"/>
                  </a:moveTo>
                  <a:lnTo>
                    <a:pt x="11658" y="1709"/>
                  </a:lnTo>
                  <a:lnTo>
                    <a:pt x="5477" y="6055"/>
                  </a:lnTo>
                  <a:lnTo>
                    <a:pt x="1292" y="12671"/>
                  </a:lnTo>
                  <a:lnTo>
                    <a:pt x="0" y="20393"/>
                  </a:lnTo>
                  <a:lnTo>
                    <a:pt x="1709" y="27754"/>
                  </a:lnTo>
                  <a:lnTo>
                    <a:pt x="6055" y="33936"/>
                  </a:lnTo>
                  <a:lnTo>
                    <a:pt x="12671" y="38122"/>
                  </a:lnTo>
                  <a:lnTo>
                    <a:pt x="20393" y="39412"/>
                  </a:lnTo>
                  <a:lnTo>
                    <a:pt x="27754" y="37698"/>
                  </a:lnTo>
                  <a:lnTo>
                    <a:pt x="33936" y="33348"/>
                  </a:lnTo>
                  <a:lnTo>
                    <a:pt x="38122" y="26730"/>
                  </a:lnTo>
                  <a:lnTo>
                    <a:pt x="39412" y="19013"/>
                  </a:lnTo>
                  <a:lnTo>
                    <a:pt x="37698" y="11653"/>
                  </a:lnTo>
                  <a:lnTo>
                    <a:pt x="33348" y="5472"/>
                  </a:lnTo>
                  <a:lnTo>
                    <a:pt x="26730" y="1292"/>
                  </a:lnTo>
                  <a:lnTo>
                    <a:pt x="19015" y="0"/>
                  </a:lnTo>
                  <a:close/>
                </a:path>
              </a:pathLst>
            </a:custGeom>
            <a:solidFill>
              <a:srgbClr val="F36D2D">
                <a:alpha val="100000"/>
              </a:srgbClr>
            </a:solidFill>
            <a:ln w="9525">
              <a:noFill/>
            </a:ln>
          </p:spPr>
          <p:txBody>
            <a:bodyPr/>
            <a:p>
              <a:endParaRPr lang="zh-CN" altLang="en-US" sz="1350"/>
            </a:p>
          </p:txBody>
        </p:sp>
        <p:sp>
          <p:nvSpPr>
            <p:cNvPr id="39951" name="object 38"/>
            <p:cNvSpPr/>
            <p:nvPr/>
          </p:nvSpPr>
          <p:spPr>
            <a:xfrm>
              <a:off x="6396515" y="3251124"/>
              <a:ext cx="40005" cy="40005"/>
            </a:xfrm>
            <a:custGeom>
              <a:avLst/>
              <a:gdLst/>
              <a:ahLst/>
              <a:cxnLst>
                <a:cxn ang="0">
                  <a:pos x="19015" y="0"/>
                </a:cxn>
                <a:cxn ang="0">
                  <a:pos x="11658" y="1709"/>
                </a:cxn>
                <a:cxn ang="0">
                  <a:pos x="5477" y="6055"/>
                </a:cxn>
                <a:cxn ang="0">
                  <a:pos x="1292" y="12671"/>
                </a:cxn>
                <a:cxn ang="0">
                  <a:pos x="0" y="20393"/>
                </a:cxn>
                <a:cxn ang="0">
                  <a:pos x="1709" y="27754"/>
                </a:cxn>
                <a:cxn ang="0">
                  <a:pos x="6055" y="33936"/>
                </a:cxn>
                <a:cxn ang="0">
                  <a:pos x="12671" y="38122"/>
                </a:cxn>
                <a:cxn ang="0">
                  <a:pos x="20400" y="39412"/>
                </a:cxn>
                <a:cxn ang="0">
                  <a:pos x="27761" y="37698"/>
                </a:cxn>
                <a:cxn ang="0">
                  <a:pos x="33943" y="33348"/>
                </a:cxn>
                <a:cxn ang="0">
                  <a:pos x="38129" y="26730"/>
                </a:cxn>
                <a:cxn ang="0">
                  <a:pos x="39419" y="19013"/>
                </a:cxn>
                <a:cxn ang="0">
                  <a:pos x="37705" y="11653"/>
                </a:cxn>
                <a:cxn ang="0">
                  <a:pos x="33355" y="5472"/>
                </a:cxn>
                <a:cxn ang="0">
                  <a:pos x="26737" y="1292"/>
                </a:cxn>
                <a:cxn ang="0">
                  <a:pos x="19015" y="0"/>
                </a:cxn>
              </a:cxnLst>
              <a:pathLst>
                <a:path w="40004" h="40005">
                  <a:moveTo>
                    <a:pt x="19015" y="0"/>
                  </a:moveTo>
                  <a:lnTo>
                    <a:pt x="11658" y="1709"/>
                  </a:lnTo>
                  <a:lnTo>
                    <a:pt x="5477" y="6055"/>
                  </a:lnTo>
                  <a:lnTo>
                    <a:pt x="1292" y="12671"/>
                  </a:lnTo>
                  <a:lnTo>
                    <a:pt x="0" y="20393"/>
                  </a:lnTo>
                  <a:lnTo>
                    <a:pt x="1709" y="27754"/>
                  </a:lnTo>
                  <a:lnTo>
                    <a:pt x="6055" y="33936"/>
                  </a:lnTo>
                  <a:lnTo>
                    <a:pt x="12671" y="38122"/>
                  </a:lnTo>
                  <a:lnTo>
                    <a:pt x="20393" y="39412"/>
                  </a:lnTo>
                  <a:lnTo>
                    <a:pt x="27754" y="37698"/>
                  </a:lnTo>
                  <a:lnTo>
                    <a:pt x="33936" y="33348"/>
                  </a:lnTo>
                  <a:lnTo>
                    <a:pt x="38122" y="26730"/>
                  </a:lnTo>
                  <a:lnTo>
                    <a:pt x="39412" y="19013"/>
                  </a:lnTo>
                  <a:lnTo>
                    <a:pt x="37698" y="11653"/>
                  </a:lnTo>
                  <a:lnTo>
                    <a:pt x="33348" y="5472"/>
                  </a:lnTo>
                  <a:lnTo>
                    <a:pt x="26730" y="1292"/>
                  </a:lnTo>
                  <a:lnTo>
                    <a:pt x="19015" y="0"/>
                  </a:lnTo>
                  <a:close/>
                </a:path>
              </a:pathLst>
            </a:custGeom>
            <a:solidFill>
              <a:srgbClr val="F36D2D">
                <a:alpha val="100000"/>
              </a:srgbClr>
            </a:solidFill>
            <a:ln w="9525">
              <a:noFill/>
            </a:ln>
          </p:spPr>
          <p:txBody>
            <a:bodyPr/>
            <a:p>
              <a:endParaRPr lang="zh-CN" altLang="en-US" sz="1350"/>
            </a:p>
          </p:txBody>
        </p:sp>
        <p:sp>
          <p:nvSpPr>
            <p:cNvPr id="39952" name="object 38"/>
            <p:cNvSpPr/>
            <p:nvPr/>
          </p:nvSpPr>
          <p:spPr>
            <a:xfrm>
              <a:off x="6404536" y="3547900"/>
              <a:ext cx="40005" cy="40005"/>
            </a:xfrm>
            <a:custGeom>
              <a:avLst/>
              <a:gdLst/>
              <a:ahLst/>
              <a:cxnLst>
                <a:cxn ang="0">
                  <a:pos x="19015" y="0"/>
                </a:cxn>
                <a:cxn ang="0">
                  <a:pos x="11658" y="1709"/>
                </a:cxn>
                <a:cxn ang="0">
                  <a:pos x="5477" y="6055"/>
                </a:cxn>
                <a:cxn ang="0">
                  <a:pos x="1292" y="12671"/>
                </a:cxn>
                <a:cxn ang="0">
                  <a:pos x="0" y="20393"/>
                </a:cxn>
                <a:cxn ang="0">
                  <a:pos x="1709" y="27754"/>
                </a:cxn>
                <a:cxn ang="0">
                  <a:pos x="6055" y="33936"/>
                </a:cxn>
                <a:cxn ang="0">
                  <a:pos x="12671" y="38122"/>
                </a:cxn>
                <a:cxn ang="0">
                  <a:pos x="20400" y="39412"/>
                </a:cxn>
                <a:cxn ang="0">
                  <a:pos x="27761" y="37698"/>
                </a:cxn>
                <a:cxn ang="0">
                  <a:pos x="33943" y="33348"/>
                </a:cxn>
                <a:cxn ang="0">
                  <a:pos x="38129" y="26730"/>
                </a:cxn>
                <a:cxn ang="0">
                  <a:pos x="39419" y="19013"/>
                </a:cxn>
                <a:cxn ang="0">
                  <a:pos x="37705" y="11653"/>
                </a:cxn>
                <a:cxn ang="0">
                  <a:pos x="33355" y="5472"/>
                </a:cxn>
                <a:cxn ang="0">
                  <a:pos x="26737" y="1292"/>
                </a:cxn>
                <a:cxn ang="0">
                  <a:pos x="19015" y="0"/>
                </a:cxn>
              </a:cxnLst>
              <a:pathLst>
                <a:path w="40004" h="40005">
                  <a:moveTo>
                    <a:pt x="19015" y="0"/>
                  </a:moveTo>
                  <a:lnTo>
                    <a:pt x="11658" y="1709"/>
                  </a:lnTo>
                  <a:lnTo>
                    <a:pt x="5477" y="6055"/>
                  </a:lnTo>
                  <a:lnTo>
                    <a:pt x="1292" y="12671"/>
                  </a:lnTo>
                  <a:lnTo>
                    <a:pt x="0" y="20393"/>
                  </a:lnTo>
                  <a:lnTo>
                    <a:pt x="1709" y="27754"/>
                  </a:lnTo>
                  <a:lnTo>
                    <a:pt x="6055" y="33936"/>
                  </a:lnTo>
                  <a:lnTo>
                    <a:pt x="12671" y="38122"/>
                  </a:lnTo>
                  <a:lnTo>
                    <a:pt x="20393" y="39412"/>
                  </a:lnTo>
                  <a:lnTo>
                    <a:pt x="27754" y="37698"/>
                  </a:lnTo>
                  <a:lnTo>
                    <a:pt x="33936" y="33348"/>
                  </a:lnTo>
                  <a:lnTo>
                    <a:pt x="38122" y="26730"/>
                  </a:lnTo>
                  <a:lnTo>
                    <a:pt x="39412" y="19013"/>
                  </a:lnTo>
                  <a:lnTo>
                    <a:pt x="37698" y="11653"/>
                  </a:lnTo>
                  <a:lnTo>
                    <a:pt x="33348" y="5472"/>
                  </a:lnTo>
                  <a:lnTo>
                    <a:pt x="26730" y="1292"/>
                  </a:lnTo>
                  <a:lnTo>
                    <a:pt x="19015" y="0"/>
                  </a:lnTo>
                  <a:close/>
                </a:path>
              </a:pathLst>
            </a:custGeom>
            <a:solidFill>
              <a:srgbClr val="F36D2D">
                <a:alpha val="100000"/>
              </a:srgbClr>
            </a:solidFill>
            <a:ln w="9525">
              <a:noFill/>
            </a:ln>
          </p:spPr>
          <p:txBody>
            <a:bodyPr/>
            <a:p>
              <a:endParaRPr lang="zh-CN" altLang="en-US" sz="1350"/>
            </a:p>
          </p:txBody>
        </p:sp>
        <p:sp>
          <p:nvSpPr>
            <p:cNvPr id="39953" name="object 29"/>
            <p:cNvSpPr txBox="1"/>
            <p:nvPr/>
          </p:nvSpPr>
          <p:spPr>
            <a:xfrm>
              <a:off x="1533921" y="2007699"/>
              <a:ext cx="4204861" cy="1696241"/>
            </a:xfrm>
            <a:prstGeom prst="rect">
              <a:avLst/>
            </a:prstGeom>
            <a:noFill/>
            <a:ln w="9525">
              <a:noFill/>
            </a:ln>
          </p:spPr>
          <p:txBody>
            <a:bodyPr lIns="0" tIns="76676" rIns="0" bIns="0">
              <a:spAutoFit/>
            </a:bodyPr>
            <a:p>
              <a:pPr marL="12700" indent="0" eaLnBrk="1">
                <a:lnSpc>
                  <a:spcPct val="150000"/>
                </a:lnSpc>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【数据管家】</a:t>
              </a:r>
              <a:endParaRPr lang="zh-CN" altLang="zh-CN" sz="1050" b="1" dirty="0">
                <a:solidFill>
                  <a:srgbClr val="414042"/>
                </a:solidFill>
                <a:latin typeface="微软雅黑" panose="020B0503020204020204" pitchFamily="34" charset="-122"/>
                <a:ea typeface="微软雅黑" panose="020B0503020204020204" pitchFamily="34" charset="-122"/>
              </a:endParaRPr>
            </a:p>
            <a:p>
              <a:pPr marL="12700" indent="0" eaLnBrk="1">
                <a:spcBef>
                  <a:spcPts val="800"/>
                </a:spcBef>
              </a:pPr>
              <a:r>
                <a:rPr lang="zh-CN" altLang="zh-CN" sz="1050" dirty="0">
                  <a:solidFill>
                    <a:srgbClr val="414042"/>
                  </a:solidFill>
                  <a:latin typeface="微软雅黑" panose="020B0503020204020204" pitchFamily="34" charset="-122"/>
                  <a:ea typeface="微软雅黑" panose="020B0503020204020204" pitchFamily="34" charset="-122"/>
                </a:rPr>
                <a:t>是商家业务决策的数据中心。数据涵盖店铺经营效果、行 业趋势、人群 / 商品洞察，帮助外贸企业：</a:t>
              </a:r>
              <a:endParaRPr lang="zh-CN" altLang="zh-CN" sz="1050" dirty="0">
                <a:solidFill>
                  <a:srgbClr val="414042"/>
                </a:solidFill>
                <a:latin typeface="微软雅黑" panose="020B0503020204020204" pitchFamily="34" charset="-122"/>
                <a:ea typeface="微软雅黑" panose="020B0503020204020204" pitchFamily="34" charset="-122"/>
              </a:endParaRPr>
            </a:p>
            <a:p>
              <a:pPr marL="12700" indent="0" eaLnBrk="1">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dirty="0">
                  <a:solidFill>
                    <a:srgbClr val="414042"/>
                  </a:solidFill>
                  <a:latin typeface="微软雅黑" panose="020B0503020204020204" pitchFamily="34" charset="-122"/>
                  <a:ea typeface="微软雅黑" panose="020B0503020204020204" pitchFamily="34" charset="-122"/>
                </a:rPr>
                <a:t>优化店铺运营，助力广告投放决策，提高投产比</a:t>
              </a:r>
              <a:endParaRPr lang="en-US" altLang="zh-CN" sz="1050" dirty="0">
                <a:solidFill>
                  <a:srgbClr val="414042"/>
                </a:solidFill>
                <a:latin typeface="微软雅黑" panose="020B0503020204020204" pitchFamily="34" charset="-122"/>
                <a:ea typeface="微软雅黑" panose="020B0503020204020204" pitchFamily="34" charset="-122"/>
              </a:endParaRPr>
            </a:p>
            <a:p>
              <a:pPr marL="12700" indent="0" eaLnBrk="1">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dirty="0">
                  <a:solidFill>
                    <a:srgbClr val="414042"/>
                  </a:solidFill>
                  <a:latin typeface="微软雅黑" panose="020B0503020204020204" pitchFamily="34" charset="-122"/>
                  <a:ea typeface="微软雅黑" panose="020B0503020204020204" pitchFamily="34" charset="-122"/>
                </a:rPr>
                <a:t>洞悉买家需求，洞察行业趋势，发现新市场新商机</a:t>
              </a:r>
              <a:endParaRPr lang="zh-CN" altLang="zh-CN" sz="1050" dirty="0">
                <a:solidFill>
                  <a:srgbClr val="414042"/>
                </a:solidFill>
                <a:latin typeface="微软雅黑" panose="020B0503020204020204" pitchFamily="34" charset="-122"/>
                <a:ea typeface="微软雅黑" panose="020B0503020204020204" pitchFamily="34" charset="-122"/>
              </a:endParaRPr>
            </a:p>
          </p:txBody>
        </p:sp>
        <p:sp>
          <p:nvSpPr>
            <p:cNvPr id="39954" name="object 38"/>
            <p:cNvSpPr/>
            <p:nvPr/>
          </p:nvSpPr>
          <p:spPr>
            <a:xfrm>
              <a:off x="1593137" y="3134645"/>
              <a:ext cx="40005" cy="40005"/>
            </a:xfrm>
            <a:custGeom>
              <a:avLst/>
              <a:gdLst/>
              <a:ahLst/>
              <a:cxnLst>
                <a:cxn ang="0">
                  <a:pos x="19015" y="0"/>
                </a:cxn>
                <a:cxn ang="0">
                  <a:pos x="11658" y="1709"/>
                </a:cxn>
                <a:cxn ang="0">
                  <a:pos x="5477" y="6055"/>
                </a:cxn>
                <a:cxn ang="0">
                  <a:pos x="1292" y="12671"/>
                </a:cxn>
                <a:cxn ang="0">
                  <a:pos x="0" y="20393"/>
                </a:cxn>
                <a:cxn ang="0">
                  <a:pos x="1709" y="27754"/>
                </a:cxn>
                <a:cxn ang="0">
                  <a:pos x="6055" y="33936"/>
                </a:cxn>
                <a:cxn ang="0">
                  <a:pos x="12671" y="38122"/>
                </a:cxn>
                <a:cxn ang="0">
                  <a:pos x="20400" y="39412"/>
                </a:cxn>
                <a:cxn ang="0">
                  <a:pos x="27761" y="37698"/>
                </a:cxn>
                <a:cxn ang="0">
                  <a:pos x="33943" y="33348"/>
                </a:cxn>
                <a:cxn ang="0">
                  <a:pos x="38129" y="26730"/>
                </a:cxn>
                <a:cxn ang="0">
                  <a:pos x="39419" y="19013"/>
                </a:cxn>
                <a:cxn ang="0">
                  <a:pos x="37705" y="11653"/>
                </a:cxn>
                <a:cxn ang="0">
                  <a:pos x="33355" y="5472"/>
                </a:cxn>
                <a:cxn ang="0">
                  <a:pos x="26737" y="1292"/>
                </a:cxn>
                <a:cxn ang="0">
                  <a:pos x="19015" y="0"/>
                </a:cxn>
              </a:cxnLst>
              <a:pathLst>
                <a:path w="40004" h="40005">
                  <a:moveTo>
                    <a:pt x="19015" y="0"/>
                  </a:moveTo>
                  <a:lnTo>
                    <a:pt x="11658" y="1709"/>
                  </a:lnTo>
                  <a:lnTo>
                    <a:pt x="5477" y="6055"/>
                  </a:lnTo>
                  <a:lnTo>
                    <a:pt x="1292" y="12671"/>
                  </a:lnTo>
                  <a:lnTo>
                    <a:pt x="0" y="20393"/>
                  </a:lnTo>
                  <a:lnTo>
                    <a:pt x="1709" y="27754"/>
                  </a:lnTo>
                  <a:lnTo>
                    <a:pt x="6055" y="33936"/>
                  </a:lnTo>
                  <a:lnTo>
                    <a:pt x="12671" y="38122"/>
                  </a:lnTo>
                  <a:lnTo>
                    <a:pt x="20393" y="39412"/>
                  </a:lnTo>
                  <a:lnTo>
                    <a:pt x="27754" y="37698"/>
                  </a:lnTo>
                  <a:lnTo>
                    <a:pt x="33936" y="33348"/>
                  </a:lnTo>
                  <a:lnTo>
                    <a:pt x="38122" y="26730"/>
                  </a:lnTo>
                  <a:lnTo>
                    <a:pt x="39412" y="19013"/>
                  </a:lnTo>
                  <a:lnTo>
                    <a:pt x="37698" y="11653"/>
                  </a:lnTo>
                  <a:lnTo>
                    <a:pt x="33348" y="5472"/>
                  </a:lnTo>
                  <a:lnTo>
                    <a:pt x="26730" y="1292"/>
                  </a:lnTo>
                  <a:lnTo>
                    <a:pt x="19015" y="0"/>
                  </a:lnTo>
                  <a:close/>
                </a:path>
              </a:pathLst>
            </a:custGeom>
            <a:solidFill>
              <a:srgbClr val="F36D2D">
                <a:alpha val="100000"/>
              </a:srgbClr>
            </a:solidFill>
            <a:ln w="9525">
              <a:noFill/>
            </a:ln>
          </p:spPr>
          <p:txBody>
            <a:bodyPr/>
            <a:p>
              <a:endParaRPr lang="zh-CN" altLang="en-US" sz="1350"/>
            </a:p>
          </p:txBody>
        </p:sp>
        <p:sp>
          <p:nvSpPr>
            <p:cNvPr id="39955" name="object 38"/>
            <p:cNvSpPr/>
            <p:nvPr/>
          </p:nvSpPr>
          <p:spPr>
            <a:xfrm>
              <a:off x="1589122" y="3455485"/>
              <a:ext cx="40005" cy="40005"/>
            </a:xfrm>
            <a:custGeom>
              <a:avLst/>
              <a:gdLst/>
              <a:ahLst/>
              <a:cxnLst>
                <a:cxn ang="0">
                  <a:pos x="19015" y="0"/>
                </a:cxn>
                <a:cxn ang="0">
                  <a:pos x="11658" y="1709"/>
                </a:cxn>
                <a:cxn ang="0">
                  <a:pos x="5477" y="6055"/>
                </a:cxn>
                <a:cxn ang="0">
                  <a:pos x="1292" y="12671"/>
                </a:cxn>
                <a:cxn ang="0">
                  <a:pos x="0" y="20393"/>
                </a:cxn>
                <a:cxn ang="0">
                  <a:pos x="1709" y="27754"/>
                </a:cxn>
                <a:cxn ang="0">
                  <a:pos x="6055" y="33936"/>
                </a:cxn>
                <a:cxn ang="0">
                  <a:pos x="12671" y="38122"/>
                </a:cxn>
                <a:cxn ang="0">
                  <a:pos x="20400" y="39412"/>
                </a:cxn>
                <a:cxn ang="0">
                  <a:pos x="27761" y="37698"/>
                </a:cxn>
                <a:cxn ang="0">
                  <a:pos x="33943" y="33348"/>
                </a:cxn>
                <a:cxn ang="0">
                  <a:pos x="38129" y="26730"/>
                </a:cxn>
                <a:cxn ang="0">
                  <a:pos x="39419" y="19013"/>
                </a:cxn>
                <a:cxn ang="0">
                  <a:pos x="37705" y="11653"/>
                </a:cxn>
                <a:cxn ang="0">
                  <a:pos x="33355" y="5472"/>
                </a:cxn>
                <a:cxn ang="0">
                  <a:pos x="26737" y="1292"/>
                </a:cxn>
                <a:cxn ang="0">
                  <a:pos x="19015" y="0"/>
                </a:cxn>
              </a:cxnLst>
              <a:pathLst>
                <a:path w="40004" h="40005">
                  <a:moveTo>
                    <a:pt x="19015" y="0"/>
                  </a:moveTo>
                  <a:lnTo>
                    <a:pt x="11658" y="1709"/>
                  </a:lnTo>
                  <a:lnTo>
                    <a:pt x="5477" y="6055"/>
                  </a:lnTo>
                  <a:lnTo>
                    <a:pt x="1292" y="12671"/>
                  </a:lnTo>
                  <a:lnTo>
                    <a:pt x="0" y="20393"/>
                  </a:lnTo>
                  <a:lnTo>
                    <a:pt x="1709" y="27754"/>
                  </a:lnTo>
                  <a:lnTo>
                    <a:pt x="6055" y="33936"/>
                  </a:lnTo>
                  <a:lnTo>
                    <a:pt x="12671" y="38122"/>
                  </a:lnTo>
                  <a:lnTo>
                    <a:pt x="20393" y="39412"/>
                  </a:lnTo>
                  <a:lnTo>
                    <a:pt x="27754" y="37698"/>
                  </a:lnTo>
                  <a:lnTo>
                    <a:pt x="33936" y="33348"/>
                  </a:lnTo>
                  <a:lnTo>
                    <a:pt x="38122" y="26730"/>
                  </a:lnTo>
                  <a:lnTo>
                    <a:pt x="39412" y="19013"/>
                  </a:lnTo>
                  <a:lnTo>
                    <a:pt x="37698" y="11653"/>
                  </a:lnTo>
                  <a:lnTo>
                    <a:pt x="33348" y="5472"/>
                  </a:lnTo>
                  <a:lnTo>
                    <a:pt x="26730" y="1292"/>
                  </a:lnTo>
                  <a:lnTo>
                    <a:pt x="19015" y="0"/>
                  </a:lnTo>
                  <a:close/>
                </a:path>
              </a:pathLst>
            </a:custGeom>
            <a:solidFill>
              <a:srgbClr val="F36D2D">
                <a:alpha val="100000"/>
              </a:srgbClr>
            </a:solidFill>
            <a:ln w="9525">
              <a:noFill/>
            </a:ln>
          </p:spPr>
          <p:txBody>
            <a:bodyPr/>
            <a:p>
              <a:endParaRPr lang="zh-CN" altLang="en-US" sz="1350"/>
            </a:p>
          </p:txBody>
        </p:sp>
      </p:grpSp>
      <p:grpSp>
        <p:nvGrpSpPr>
          <p:cNvPr id="39944" name="组 28"/>
          <p:cNvGrpSpPr/>
          <p:nvPr/>
        </p:nvGrpSpPr>
        <p:grpSpPr>
          <a:xfrm>
            <a:off x="1221581" y="2959894"/>
            <a:ext cx="2840831" cy="2183606"/>
            <a:chOff x="1334111" y="4345996"/>
            <a:chExt cx="6948243" cy="5757448"/>
          </a:xfrm>
        </p:grpSpPr>
        <p:pic>
          <p:nvPicPr>
            <p:cNvPr id="27" name="图片 12"/>
            <p:cNvPicPr>
              <a:picLocks noChangeAspect="1" noChangeArrowheads="1"/>
            </p:cNvPicPr>
            <p:nvPr/>
          </p:nvPicPr>
          <p:blipFill>
            <a:blip r:embed="rId3" cstate="screen"/>
            <a:srcRect/>
            <a:stretch>
              <a:fillRect/>
            </a:stretch>
          </p:blipFill>
          <p:spPr bwMode="auto">
            <a:xfrm>
              <a:off x="1334111" y="4345996"/>
              <a:ext cx="6948243" cy="3295619"/>
            </a:xfrm>
            <a:prstGeom prst="rect">
              <a:avLst/>
            </a:prstGeom>
            <a:effectLst>
              <a:reflection stA="40021" endPos="40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3"/>
            <p:cNvPicPr>
              <a:picLocks noChangeAspect="1" noChangeArrowheads="1"/>
            </p:cNvPicPr>
            <p:nvPr/>
          </p:nvPicPr>
          <p:blipFill>
            <a:blip r:embed="rId4" cstate="screen"/>
            <a:srcRect/>
            <a:stretch>
              <a:fillRect/>
            </a:stretch>
          </p:blipFill>
          <p:spPr bwMode="auto">
            <a:xfrm>
              <a:off x="1334111" y="7641615"/>
              <a:ext cx="6948243" cy="2461829"/>
            </a:xfrm>
            <a:prstGeom prst="rect">
              <a:avLst/>
            </a:prstGeom>
            <a:effectLst>
              <a:reflection stA="40021" endPos="40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图片 13"/>
          <p:cNvPicPr>
            <a:picLocks noChangeAspect="1" noChangeArrowheads="1"/>
          </p:cNvPicPr>
          <p:nvPr/>
        </p:nvPicPr>
        <p:blipFill>
          <a:blip r:embed="rId5" cstate="screen"/>
          <a:srcRect/>
          <a:stretch>
            <a:fillRect/>
          </a:stretch>
        </p:blipFill>
        <p:spPr bwMode="auto">
          <a:xfrm>
            <a:off x="4899087" y="2959835"/>
            <a:ext cx="2778652" cy="2183666"/>
          </a:xfrm>
          <a:prstGeom prst="rect">
            <a:avLst/>
          </a:prstGeom>
          <a:effectLst>
            <a:reflection stA="40021" endPos="40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文本框 99"/>
          <p:cNvSpPr txBox="1"/>
          <p:nvPr/>
        </p:nvSpPr>
        <p:spPr>
          <a:xfrm>
            <a:off x="127635" y="99695"/>
            <a:ext cx="6691630" cy="337185"/>
          </a:xfrm>
          <a:prstGeom prst="rect">
            <a:avLst/>
          </a:prstGeom>
          <a:noFill/>
          <a:ln w="12700">
            <a:noFill/>
          </a:ln>
        </p:spPr>
        <p:txBody>
          <a:bodyPr wrap="square" lIns="34289" rIns="34289">
            <a:spAutoFit/>
          </a:bodyPr>
          <a:p>
            <a:pPr marL="228600" indent="-228600" eaLnBrk="1"/>
            <a:r>
              <a:rPr lang="zh-CN" altLang="en-US" sz="1600" dirty="0">
                <a:solidFill>
                  <a:schemeClr val="bg1"/>
                </a:solidFill>
                <a:latin typeface="微软雅黑" panose="020B0503020204020204" pitchFamily="34" charset="-122"/>
                <a:ea typeface="微软雅黑" panose="020B0503020204020204" pitchFamily="34" charset="-122"/>
              </a:rPr>
              <a:t>数字化重构跨境贸易</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文本框 99"/>
          <p:cNvSpPr txBox="1"/>
          <p:nvPr/>
        </p:nvSpPr>
        <p:spPr>
          <a:xfrm>
            <a:off x="127635" y="118745"/>
            <a:ext cx="6334125" cy="337185"/>
          </a:xfrm>
          <a:prstGeom prst="rect">
            <a:avLst/>
          </a:prstGeom>
          <a:noFill/>
          <a:ln w="12700">
            <a:noFill/>
          </a:ln>
        </p:spPr>
        <p:txBody>
          <a:bodyPr wrap="square" lIns="34289" rIns="34289">
            <a:spAutoFit/>
          </a:bodyPr>
          <a:p>
            <a:pPr marL="228600" indent="-228600" eaLnBrk="1"/>
            <a:r>
              <a:rPr lang="zh-CN" altLang="en-US" sz="1600" dirty="0">
                <a:solidFill>
                  <a:schemeClr val="bg1"/>
                </a:solidFill>
                <a:latin typeface="微软雅黑" panose="020B0503020204020204" pitchFamily="34" charset="-122"/>
                <a:ea typeface="微软雅黑" panose="020B0503020204020204" pitchFamily="34" charset="-122"/>
              </a:rPr>
              <a:t>数字化重构跨境贸易</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0963" name="object 54"/>
          <p:cNvSpPr/>
          <p:nvPr/>
        </p:nvSpPr>
        <p:spPr>
          <a:xfrm>
            <a:off x="856060" y="608410"/>
            <a:ext cx="304800" cy="310753"/>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40964" name="object 55"/>
          <p:cNvSpPr txBox="1"/>
          <p:nvPr/>
        </p:nvSpPr>
        <p:spPr>
          <a:xfrm>
            <a:off x="779860" y="653654"/>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3</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赋能“人”：智能化的沟通工具及服务</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40965" name="object 29"/>
          <p:cNvSpPr txBox="1"/>
          <p:nvPr/>
        </p:nvSpPr>
        <p:spPr>
          <a:xfrm>
            <a:off x="1545431" y="985838"/>
            <a:ext cx="950119" cy="217170"/>
          </a:xfrm>
          <a:prstGeom prst="rect">
            <a:avLst/>
          </a:prstGeom>
          <a:noFill/>
          <a:ln w="9525">
            <a:noFill/>
          </a:ln>
        </p:spPr>
        <p:txBody>
          <a:bodyPr lIns="0" tIns="9525" rIns="0" bIns="0">
            <a:spAutoFit/>
          </a:bodyPr>
          <a:p>
            <a:pPr marL="12700" indent="0" eaLnBrk="1">
              <a:spcBef>
                <a:spcPts val="100"/>
              </a:spcBef>
            </a:pPr>
            <a:r>
              <a:rPr lang="zh-CN" altLang="en-US" sz="1350" b="1" dirty="0">
                <a:solidFill>
                  <a:srgbClr val="414042"/>
                </a:solidFill>
                <a:latin typeface="微软雅黑" panose="020B0503020204020204" pitchFamily="34" charset="-122"/>
                <a:ea typeface="微软雅黑" panose="020B0503020204020204" pitchFamily="34" charset="-122"/>
              </a:rPr>
              <a:t>数据决策</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40966" name="object 37"/>
          <p:cNvSpPr/>
          <p:nvPr/>
        </p:nvSpPr>
        <p:spPr>
          <a:xfrm>
            <a:off x="1150144" y="1003697"/>
            <a:ext cx="294085" cy="188119"/>
          </a:xfrm>
          <a:prstGeom prst="rect">
            <a:avLst/>
          </a:prstGeom>
          <a:blipFill rotWithShape="1">
            <a:blip r:embed="rId2"/>
            <a:stretch>
              <a:fillRect/>
            </a:stretch>
          </a:blipFill>
          <a:ln w="9525">
            <a:noFill/>
          </a:ln>
        </p:spPr>
        <p:txBody>
          <a:bodyPr lIns="0" tIns="0" rIns="0" bIns="0"/>
          <a:p>
            <a:pPr eaLnBrk="1"/>
            <a:endParaRPr lang="zh-CN" altLang="zh-CN" sz="1350" dirty="0">
              <a:latin typeface="微软雅黑" panose="020B0503020204020204" pitchFamily="34" charset="-122"/>
              <a:ea typeface="微软雅黑" panose="020B0503020204020204" pitchFamily="34" charset="-122"/>
            </a:endParaRPr>
          </a:p>
        </p:txBody>
      </p:sp>
      <p:sp>
        <p:nvSpPr>
          <p:cNvPr id="40967" name="object 38"/>
          <p:cNvSpPr txBox="1"/>
          <p:nvPr/>
        </p:nvSpPr>
        <p:spPr>
          <a:xfrm>
            <a:off x="1172766" y="1020366"/>
            <a:ext cx="372665" cy="147955"/>
          </a:xfrm>
          <a:prstGeom prst="rect">
            <a:avLst/>
          </a:prstGeom>
          <a:noFill/>
          <a:ln w="9525">
            <a:noFill/>
          </a:ln>
        </p:spPr>
        <p:txBody>
          <a:bodyPr lIns="0" tIns="9525" rIns="0" bIns="0">
            <a:spAutoFit/>
          </a:bodyPr>
          <a:p>
            <a:pPr marL="12700" indent="0" eaLnBrk="1">
              <a:spcBef>
                <a:spcPts val="100"/>
              </a:spcBef>
            </a:pPr>
            <a:r>
              <a:rPr lang="en-US" altLang="zh-CN" sz="900" b="1" dirty="0">
                <a:solidFill>
                  <a:srgbClr val="FFFFFF"/>
                </a:solidFill>
                <a:latin typeface="微软雅黑" panose="020B0503020204020204" pitchFamily="34" charset="-122"/>
                <a:ea typeface="微软雅黑" panose="020B0503020204020204" pitchFamily="34" charset="-122"/>
              </a:rPr>
              <a:t>3.3</a:t>
            </a:r>
            <a:endParaRPr lang="zh-CN" altLang="zh-CN" sz="900" b="1" dirty="0">
              <a:latin typeface="微软雅黑" panose="020B0503020204020204" pitchFamily="34" charset="-122"/>
              <a:ea typeface="微软雅黑" panose="020B0503020204020204" pitchFamily="34" charset="-122"/>
            </a:endParaRPr>
          </a:p>
        </p:txBody>
      </p:sp>
      <p:grpSp>
        <p:nvGrpSpPr>
          <p:cNvPr id="40968" name="组 13"/>
          <p:cNvGrpSpPr/>
          <p:nvPr/>
        </p:nvGrpSpPr>
        <p:grpSpPr>
          <a:xfrm>
            <a:off x="4417219" y="1615678"/>
            <a:ext cx="4218385" cy="2082800"/>
            <a:chOff x="5889352" y="2154034"/>
            <a:chExt cx="5624869" cy="2778170"/>
          </a:xfrm>
        </p:grpSpPr>
        <p:sp>
          <p:nvSpPr>
            <p:cNvPr id="40971" name="object 37"/>
            <p:cNvSpPr/>
            <p:nvPr/>
          </p:nvSpPr>
          <p:spPr>
            <a:xfrm>
              <a:off x="6017952" y="3246836"/>
              <a:ext cx="40005" cy="40005"/>
            </a:xfrm>
            <a:custGeom>
              <a:avLst/>
              <a:gdLst/>
              <a:ahLst/>
              <a:cxnLst>
                <a:cxn ang="0">
                  <a:pos x="19710" y="0"/>
                </a:cxn>
                <a:cxn ang="0">
                  <a:pos x="12039" y="1549"/>
                </a:cxn>
                <a:cxn ang="0">
                  <a:pos x="5773" y="5773"/>
                </a:cxn>
                <a:cxn ang="0">
                  <a:pos x="1549" y="12039"/>
                </a:cxn>
                <a:cxn ang="0">
                  <a:pos x="0" y="19710"/>
                </a:cxn>
                <a:cxn ang="0">
                  <a:pos x="1549" y="27388"/>
                </a:cxn>
                <a:cxn ang="0">
                  <a:pos x="5773" y="33654"/>
                </a:cxn>
                <a:cxn ang="0">
                  <a:pos x="12039" y="37878"/>
                </a:cxn>
                <a:cxn ang="0">
                  <a:pos x="19710" y="39427"/>
                </a:cxn>
                <a:cxn ang="0">
                  <a:pos x="27388" y="37878"/>
                </a:cxn>
                <a:cxn ang="0">
                  <a:pos x="33654" y="33654"/>
                </a:cxn>
                <a:cxn ang="0">
                  <a:pos x="37878" y="27388"/>
                </a:cxn>
                <a:cxn ang="0">
                  <a:pos x="39427" y="19710"/>
                </a:cxn>
                <a:cxn ang="0">
                  <a:pos x="37878" y="12039"/>
                </a:cxn>
                <a:cxn ang="0">
                  <a:pos x="33654" y="5773"/>
                </a:cxn>
                <a:cxn ang="0">
                  <a:pos x="27388" y="1549"/>
                </a:cxn>
                <a:cxn ang="0">
                  <a:pos x="19710" y="0"/>
                </a:cxn>
              </a:cxnLst>
              <a:pathLst>
                <a:path w="40004" h="40004">
                  <a:moveTo>
                    <a:pt x="19710" y="0"/>
                  </a:moveTo>
                  <a:lnTo>
                    <a:pt x="12039" y="1549"/>
                  </a:lnTo>
                  <a:lnTo>
                    <a:pt x="5773" y="5773"/>
                  </a:lnTo>
                  <a:lnTo>
                    <a:pt x="1549" y="12039"/>
                  </a:lnTo>
                  <a:lnTo>
                    <a:pt x="0" y="19710"/>
                  </a:lnTo>
                  <a:lnTo>
                    <a:pt x="1549" y="27381"/>
                  </a:lnTo>
                  <a:lnTo>
                    <a:pt x="5773" y="33647"/>
                  </a:lnTo>
                  <a:lnTo>
                    <a:pt x="12039" y="37871"/>
                  </a:lnTo>
                  <a:lnTo>
                    <a:pt x="19710" y="39420"/>
                  </a:lnTo>
                  <a:lnTo>
                    <a:pt x="27381" y="37871"/>
                  </a:lnTo>
                  <a:lnTo>
                    <a:pt x="33647" y="33647"/>
                  </a:lnTo>
                  <a:lnTo>
                    <a:pt x="37871" y="27381"/>
                  </a:lnTo>
                  <a:lnTo>
                    <a:pt x="39420" y="19710"/>
                  </a:lnTo>
                  <a:lnTo>
                    <a:pt x="37871" y="12039"/>
                  </a:lnTo>
                  <a:lnTo>
                    <a:pt x="33647" y="5773"/>
                  </a:lnTo>
                  <a:lnTo>
                    <a:pt x="27381" y="1549"/>
                  </a:lnTo>
                  <a:lnTo>
                    <a:pt x="19710" y="0"/>
                  </a:lnTo>
                  <a:close/>
                </a:path>
              </a:pathLst>
            </a:custGeom>
            <a:solidFill>
              <a:srgbClr val="F36D2D">
                <a:alpha val="100000"/>
              </a:srgbClr>
            </a:solidFill>
            <a:ln w="9525">
              <a:noFill/>
            </a:ln>
          </p:spPr>
          <p:txBody>
            <a:bodyPr/>
            <a:p>
              <a:endParaRPr lang="zh-CN" altLang="en-US" sz="1350"/>
            </a:p>
          </p:txBody>
        </p:sp>
        <p:sp>
          <p:nvSpPr>
            <p:cNvPr id="40972" name="object 43"/>
            <p:cNvSpPr/>
            <p:nvPr/>
          </p:nvSpPr>
          <p:spPr>
            <a:xfrm>
              <a:off x="6017952" y="3855867"/>
              <a:ext cx="40005" cy="40005"/>
            </a:xfrm>
            <a:custGeom>
              <a:avLst/>
              <a:gdLst/>
              <a:ahLst/>
              <a:cxnLst>
                <a:cxn ang="0">
                  <a:pos x="19710" y="0"/>
                </a:cxn>
                <a:cxn ang="0">
                  <a:pos x="12039" y="1549"/>
                </a:cxn>
                <a:cxn ang="0">
                  <a:pos x="5773" y="5773"/>
                </a:cxn>
                <a:cxn ang="0">
                  <a:pos x="1549" y="12039"/>
                </a:cxn>
                <a:cxn ang="0">
                  <a:pos x="0" y="19710"/>
                </a:cxn>
                <a:cxn ang="0">
                  <a:pos x="1549" y="27388"/>
                </a:cxn>
                <a:cxn ang="0">
                  <a:pos x="5773" y="33654"/>
                </a:cxn>
                <a:cxn ang="0">
                  <a:pos x="12039" y="37878"/>
                </a:cxn>
                <a:cxn ang="0">
                  <a:pos x="19710" y="39427"/>
                </a:cxn>
                <a:cxn ang="0">
                  <a:pos x="27388" y="37878"/>
                </a:cxn>
                <a:cxn ang="0">
                  <a:pos x="33654" y="33654"/>
                </a:cxn>
                <a:cxn ang="0">
                  <a:pos x="37878" y="27388"/>
                </a:cxn>
                <a:cxn ang="0">
                  <a:pos x="39427" y="19710"/>
                </a:cxn>
                <a:cxn ang="0">
                  <a:pos x="37878" y="12039"/>
                </a:cxn>
                <a:cxn ang="0">
                  <a:pos x="33654" y="5773"/>
                </a:cxn>
                <a:cxn ang="0">
                  <a:pos x="27388" y="1549"/>
                </a:cxn>
                <a:cxn ang="0">
                  <a:pos x="19710" y="0"/>
                </a:cxn>
              </a:cxnLst>
              <a:pathLst>
                <a:path w="40004" h="40004">
                  <a:moveTo>
                    <a:pt x="19710" y="0"/>
                  </a:moveTo>
                  <a:lnTo>
                    <a:pt x="12039" y="1549"/>
                  </a:lnTo>
                  <a:lnTo>
                    <a:pt x="5773" y="5773"/>
                  </a:lnTo>
                  <a:lnTo>
                    <a:pt x="1549" y="12039"/>
                  </a:lnTo>
                  <a:lnTo>
                    <a:pt x="0" y="19710"/>
                  </a:lnTo>
                  <a:lnTo>
                    <a:pt x="1549" y="27381"/>
                  </a:lnTo>
                  <a:lnTo>
                    <a:pt x="5773" y="33647"/>
                  </a:lnTo>
                  <a:lnTo>
                    <a:pt x="12039" y="37871"/>
                  </a:lnTo>
                  <a:lnTo>
                    <a:pt x="19710" y="39420"/>
                  </a:lnTo>
                  <a:lnTo>
                    <a:pt x="27381" y="37871"/>
                  </a:lnTo>
                  <a:lnTo>
                    <a:pt x="33647" y="33647"/>
                  </a:lnTo>
                  <a:lnTo>
                    <a:pt x="37871" y="27381"/>
                  </a:lnTo>
                  <a:lnTo>
                    <a:pt x="39420" y="19710"/>
                  </a:lnTo>
                  <a:lnTo>
                    <a:pt x="37871" y="12039"/>
                  </a:lnTo>
                  <a:lnTo>
                    <a:pt x="33647" y="5773"/>
                  </a:lnTo>
                  <a:lnTo>
                    <a:pt x="27381" y="1549"/>
                  </a:lnTo>
                  <a:lnTo>
                    <a:pt x="19710" y="0"/>
                  </a:lnTo>
                  <a:close/>
                </a:path>
              </a:pathLst>
            </a:custGeom>
            <a:solidFill>
              <a:srgbClr val="F36D2D">
                <a:alpha val="100000"/>
              </a:srgbClr>
            </a:solidFill>
            <a:ln w="9525">
              <a:noFill/>
            </a:ln>
          </p:spPr>
          <p:txBody>
            <a:bodyPr/>
            <a:p>
              <a:endParaRPr lang="zh-CN" altLang="en-US" sz="1350"/>
            </a:p>
          </p:txBody>
        </p:sp>
        <p:sp>
          <p:nvSpPr>
            <p:cNvPr id="40973" name="object 44"/>
            <p:cNvSpPr/>
            <p:nvPr/>
          </p:nvSpPr>
          <p:spPr>
            <a:xfrm>
              <a:off x="6017952" y="4153623"/>
              <a:ext cx="40005" cy="40005"/>
            </a:xfrm>
            <a:custGeom>
              <a:avLst/>
              <a:gdLst/>
              <a:ahLst/>
              <a:cxnLst>
                <a:cxn ang="0">
                  <a:pos x="19710" y="0"/>
                </a:cxn>
                <a:cxn ang="0">
                  <a:pos x="12039" y="1549"/>
                </a:cxn>
                <a:cxn ang="0">
                  <a:pos x="5773" y="5773"/>
                </a:cxn>
                <a:cxn ang="0">
                  <a:pos x="1549" y="12039"/>
                </a:cxn>
                <a:cxn ang="0">
                  <a:pos x="0" y="19710"/>
                </a:cxn>
                <a:cxn ang="0">
                  <a:pos x="1549" y="27388"/>
                </a:cxn>
                <a:cxn ang="0">
                  <a:pos x="5773" y="33654"/>
                </a:cxn>
                <a:cxn ang="0">
                  <a:pos x="12039" y="37878"/>
                </a:cxn>
                <a:cxn ang="0">
                  <a:pos x="19710" y="39427"/>
                </a:cxn>
                <a:cxn ang="0">
                  <a:pos x="27388" y="37878"/>
                </a:cxn>
                <a:cxn ang="0">
                  <a:pos x="33654" y="33654"/>
                </a:cxn>
                <a:cxn ang="0">
                  <a:pos x="37878" y="27388"/>
                </a:cxn>
                <a:cxn ang="0">
                  <a:pos x="39427" y="19710"/>
                </a:cxn>
                <a:cxn ang="0">
                  <a:pos x="37878" y="12039"/>
                </a:cxn>
                <a:cxn ang="0">
                  <a:pos x="33654" y="5773"/>
                </a:cxn>
                <a:cxn ang="0">
                  <a:pos x="27388" y="1549"/>
                </a:cxn>
                <a:cxn ang="0">
                  <a:pos x="19710" y="0"/>
                </a:cxn>
              </a:cxnLst>
              <a:pathLst>
                <a:path w="40004" h="40004">
                  <a:moveTo>
                    <a:pt x="19710" y="0"/>
                  </a:moveTo>
                  <a:lnTo>
                    <a:pt x="12039" y="1549"/>
                  </a:lnTo>
                  <a:lnTo>
                    <a:pt x="5773" y="5773"/>
                  </a:lnTo>
                  <a:lnTo>
                    <a:pt x="1549" y="12039"/>
                  </a:lnTo>
                  <a:lnTo>
                    <a:pt x="0" y="19710"/>
                  </a:lnTo>
                  <a:lnTo>
                    <a:pt x="1549" y="27381"/>
                  </a:lnTo>
                  <a:lnTo>
                    <a:pt x="5773" y="33647"/>
                  </a:lnTo>
                  <a:lnTo>
                    <a:pt x="12039" y="37871"/>
                  </a:lnTo>
                  <a:lnTo>
                    <a:pt x="19710" y="39420"/>
                  </a:lnTo>
                  <a:lnTo>
                    <a:pt x="27381" y="37871"/>
                  </a:lnTo>
                  <a:lnTo>
                    <a:pt x="33647" y="33647"/>
                  </a:lnTo>
                  <a:lnTo>
                    <a:pt x="37871" y="27381"/>
                  </a:lnTo>
                  <a:lnTo>
                    <a:pt x="39420" y="19710"/>
                  </a:lnTo>
                  <a:lnTo>
                    <a:pt x="37871" y="12039"/>
                  </a:lnTo>
                  <a:lnTo>
                    <a:pt x="33647" y="5773"/>
                  </a:lnTo>
                  <a:lnTo>
                    <a:pt x="27381" y="1549"/>
                  </a:lnTo>
                  <a:lnTo>
                    <a:pt x="19710" y="0"/>
                  </a:lnTo>
                  <a:close/>
                </a:path>
              </a:pathLst>
            </a:custGeom>
            <a:solidFill>
              <a:srgbClr val="F36D2D">
                <a:alpha val="100000"/>
              </a:srgbClr>
            </a:solidFill>
            <a:ln w="9525">
              <a:noFill/>
            </a:ln>
          </p:spPr>
          <p:txBody>
            <a:bodyPr/>
            <a:p>
              <a:endParaRPr lang="zh-CN" altLang="en-US" sz="1350"/>
            </a:p>
          </p:txBody>
        </p:sp>
        <p:sp>
          <p:nvSpPr>
            <p:cNvPr id="40974" name="object 45"/>
            <p:cNvSpPr txBox="1"/>
            <p:nvPr/>
          </p:nvSpPr>
          <p:spPr>
            <a:xfrm>
              <a:off x="5889352" y="2154034"/>
              <a:ext cx="5624869" cy="2778170"/>
            </a:xfrm>
            <a:prstGeom prst="rect">
              <a:avLst/>
            </a:prstGeom>
            <a:noFill/>
            <a:ln w="9525">
              <a:noFill/>
            </a:ln>
          </p:spPr>
          <p:txBody>
            <a:bodyPr lIns="0" tIns="76676" rIns="0" bIns="0">
              <a:spAutoFit/>
            </a:bodyPr>
            <a:p>
              <a:pPr marL="12700" indent="0" eaLnBrk="1">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【智能营销中心】</a:t>
              </a:r>
              <a:endParaRPr lang="zh-CN" altLang="zh-CN" sz="1050" b="1" dirty="0">
                <a:latin typeface="微软雅黑" panose="020B0503020204020204" pitchFamily="34" charset="-122"/>
                <a:ea typeface="微软雅黑" panose="020B0503020204020204" pitchFamily="34" charset="-122"/>
              </a:endParaRPr>
            </a:p>
            <a:p>
              <a:pPr marL="12700" indent="0" eaLnBrk="1">
                <a:lnSpc>
                  <a:spcPct val="139000"/>
                </a:lnSpc>
                <a:spcBef>
                  <a:spcPts val="165"/>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dirty="0">
                  <a:solidFill>
                    <a:srgbClr val="414042"/>
                  </a:solidFill>
                  <a:latin typeface="微软雅黑" panose="020B0503020204020204" pitchFamily="34" charset="-122"/>
                  <a:ea typeface="微软雅黑" panose="020B0503020204020204" pitchFamily="34" charset="-122"/>
                </a:rPr>
                <a:t>是商家进行广告营销的中心。集合阿里巴巴国际站主要的 推广产品</a:t>
              </a:r>
              <a:r>
                <a:rPr lang="en-US" altLang="zh-CN" sz="1050" dirty="0">
                  <a:solidFill>
                    <a:srgbClr val="414042"/>
                  </a:solidFill>
                  <a:latin typeface="微软雅黑" panose="020B0503020204020204" pitchFamily="34" charset="-122"/>
                  <a:ea typeface="微软雅黑" panose="020B0503020204020204" pitchFamily="34" charset="-122"/>
                </a:rPr>
                <a:t>【</a:t>
              </a:r>
              <a:r>
                <a:rPr lang="zh-CN" altLang="zh-CN" sz="1050" dirty="0">
                  <a:solidFill>
                    <a:srgbClr val="414042"/>
                  </a:solidFill>
                  <a:latin typeface="微软雅黑" panose="020B0503020204020204" pitchFamily="34" charset="-122"/>
                  <a:ea typeface="微软雅黑" panose="020B0503020204020204" pitchFamily="34" charset="-122"/>
                </a:rPr>
                <a:t>外贸直通车（P4P）】、【橱窗】、【顶级展位】、【明星展播】。具有</a:t>
              </a:r>
              <a:endParaRPr lang="zh-CN" altLang="zh-CN" sz="1050" dirty="0">
                <a:latin typeface="微软雅黑" panose="020B0503020204020204" pitchFamily="34" charset="-122"/>
                <a:ea typeface="微软雅黑" panose="020B0503020204020204" pitchFamily="34" charset="-122"/>
              </a:endParaRPr>
            </a:p>
            <a:p>
              <a:pPr marL="12700" indent="0" eaLnBrk="1">
                <a:lnSpc>
                  <a:spcPct val="139000"/>
                </a:lnSpc>
                <a:spcBef>
                  <a:spcPts val="225"/>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b="1" dirty="0">
                  <a:solidFill>
                    <a:srgbClr val="414042"/>
                  </a:solidFill>
                  <a:latin typeface="微软雅黑" panose="020B0503020204020204" pitchFamily="34" charset="-122"/>
                  <a:ea typeface="微软雅黑" panose="020B0503020204020204" pitchFamily="34" charset="-122"/>
                </a:rPr>
                <a:t>精准推广：</a:t>
              </a:r>
              <a:r>
                <a:rPr lang="zh-CN" altLang="zh-CN" sz="1050" dirty="0">
                  <a:solidFill>
                    <a:srgbClr val="414042"/>
                  </a:solidFill>
                  <a:latin typeface="微软雅黑" panose="020B0503020204020204" pitchFamily="34" charset="-122"/>
                  <a:ea typeface="微软雅黑" panose="020B0503020204020204" pitchFamily="34" charset="-122"/>
                </a:rPr>
                <a:t>实现面向国家、地区、人群、品类的定向推 广，精准触达买家；</a:t>
              </a:r>
              <a:endParaRPr lang="zh-CN" altLang="zh-CN" sz="1050" dirty="0">
                <a:latin typeface="微软雅黑" panose="020B0503020204020204" pitchFamily="34" charset="-122"/>
                <a:ea typeface="微软雅黑" panose="020B0503020204020204" pitchFamily="34" charset="-122"/>
              </a:endParaRPr>
            </a:p>
            <a:p>
              <a:pPr marL="12700" indent="0" eaLnBrk="1">
                <a:lnSpc>
                  <a:spcPct val="139000"/>
                </a:lnSpc>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b="1" dirty="0">
                  <a:solidFill>
                    <a:srgbClr val="414042"/>
                  </a:solidFill>
                  <a:latin typeface="微软雅黑" panose="020B0503020204020204" pitchFamily="34" charset="-122"/>
                  <a:ea typeface="微软雅黑" panose="020B0503020204020204" pitchFamily="34" charset="-122"/>
                </a:rPr>
                <a:t>智能投放：</a:t>
              </a:r>
              <a:r>
                <a:rPr lang="zh-CN" altLang="zh-CN" sz="1050" dirty="0">
                  <a:solidFill>
                    <a:srgbClr val="414042"/>
                  </a:solidFill>
                  <a:latin typeface="微软雅黑" panose="020B0503020204020204" pitchFamily="34" charset="-122"/>
                  <a:ea typeface="微软雅黑" panose="020B0503020204020204" pitchFamily="34" charset="-122"/>
                </a:rPr>
                <a:t>设定目标，一键达成系统智能选品、出价， 推广；</a:t>
              </a:r>
              <a:endParaRPr lang="zh-CN" altLang="zh-CN" sz="1050" dirty="0">
                <a:latin typeface="微软雅黑" panose="020B0503020204020204" pitchFamily="34" charset="-122"/>
                <a:ea typeface="微软雅黑" panose="020B0503020204020204" pitchFamily="34" charset="-122"/>
              </a:endParaRPr>
            </a:p>
            <a:p>
              <a:pPr marL="12700" indent="0" eaLnBrk="1">
                <a:lnSpc>
                  <a:spcPct val="139000"/>
                </a:lnSpc>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b="1" dirty="0">
                  <a:solidFill>
                    <a:srgbClr val="414042"/>
                  </a:solidFill>
                  <a:latin typeface="微软雅黑" panose="020B0503020204020204" pitchFamily="34" charset="-122"/>
                  <a:ea typeface="微软雅黑" panose="020B0503020204020204" pitchFamily="34" charset="-122"/>
                </a:rPr>
                <a:t>品牌发展：</a:t>
              </a:r>
              <a:r>
                <a:rPr lang="zh-CN" altLang="zh-CN" sz="1050" dirty="0">
                  <a:solidFill>
                    <a:srgbClr val="414042"/>
                  </a:solidFill>
                  <a:latin typeface="微软雅黑" panose="020B0503020204020204" pitchFamily="34" charset="-122"/>
                  <a:ea typeface="微软雅黑" panose="020B0503020204020204" pitchFamily="34" charset="-122"/>
                </a:rPr>
                <a:t>定制化的品牌推广方案，助力商家实现全球化品牌发展计划。如顶展、明星展播产品；</a:t>
              </a:r>
              <a:endParaRPr lang="zh-CN" altLang="zh-CN" sz="1050" dirty="0">
                <a:latin typeface="微软雅黑" panose="020B0503020204020204" pitchFamily="34" charset="-122"/>
                <a:ea typeface="微软雅黑" panose="020B0503020204020204" pitchFamily="34" charset="-122"/>
              </a:endParaRPr>
            </a:p>
          </p:txBody>
        </p:sp>
      </p:grpSp>
      <p:sp>
        <p:nvSpPr>
          <p:cNvPr id="40969" name="object 33"/>
          <p:cNvSpPr/>
          <p:nvPr/>
        </p:nvSpPr>
        <p:spPr>
          <a:xfrm>
            <a:off x="1145381" y="1329929"/>
            <a:ext cx="3123010" cy="3480197"/>
          </a:xfrm>
          <a:prstGeom prst="rect">
            <a:avLst/>
          </a:prstGeom>
          <a:blipFill rotWithShape="1">
            <a:blip r:embed="rId3"/>
            <a:stretch>
              <a:fillRect/>
            </a:stretch>
          </a:blipFill>
          <a:ln w="9525">
            <a:noFill/>
          </a:ln>
        </p:spPr>
        <p:txBody>
          <a:bodyPr lIns="0" tIns="0" rIns="0" bIns="0"/>
          <a:p>
            <a:pPr eaLnBrk="1"/>
            <a:endParaRPr lang="zh-CN" altLang="zh-CN" sz="1350" dirty="0">
              <a:latin typeface="Helvetica"/>
            </a:endParaRPr>
          </a:p>
        </p:txBody>
      </p:sp>
      <p:sp>
        <p:nvSpPr>
          <p:cNvPr id="15" name="下箭头 14"/>
          <p:cNvSpPr>
            <a:spLocks noChangeArrowheads="1"/>
          </p:cNvSpPr>
          <p:nvPr/>
        </p:nvSpPr>
        <p:spPr bwMode="auto">
          <a:xfrm>
            <a:off x="6278166" y="3942667"/>
            <a:ext cx="495300" cy="399035"/>
          </a:xfrm>
          <a:prstGeom prst="downArrow">
            <a:avLst>
              <a:gd name="adj1" fmla="val 50000"/>
              <a:gd name="adj2" fmla="val 50103"/>
            </a:avLst>
          </a:prstGeom>
          <a:noFill/>
          <a:ln w="25400">
            <a:solidFill>
              <a:srgbClr val="97A4B5"/>
            </a:solidFill>
            <a:prstDash val="dash"/>
            <a:round/>
          </a:ln>
          <a:effectLst>
            <a:outerShdw blurRad="381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lIns="34288" tIns="34288" rIns="34288" bIns="34288"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文本框 99"/>
          <p:cNvSpPr txBox="1"/>
          <p:nvPr/>
        </p:nvSpPr>
        <p:spPr>
          <a:xfrm>
            <a:off x="85725" y="87154"/>
            <a:ext cx="7137797" cy="414020"/>
          </a:xfrm>
          <a:prstGeom prst="rect">
            <a:avLst/>
          </a:prstGeom>
          <a:noFill/>
          <a:ln w="12700">
            <a:noFill/>
          </a:ln>
        </p:spPr>
        <p:txBody>
          <a:bodyPr lIns="34289" rIns="34289">
            <a:spAutoFit/>
          </a:bodyPr>
          <a:p>
            <a:pPr marL="228600" indent="-228600" eaLnBrk="1"/>
            <a:r>
              <a:rPr lang="zh-CN" altLang="en-US" sz="2100" b="1" dirty="0">
                <a:solidFill>
                  <a:schemeClr val="bg1"/>
                </a:solidFill>
                <a:latin typeface="微软雅黑" panose="020B0503020204020204" pitchFamily="34" charset="-122"/>
                <a:ea typeface="微软雅黑" panose="020B0503020204020204" pitchFamily="34" charset="-122"/>
              </a:rPr>
              <a:t>数字化重构跨境贸易</a:t>
            </a:r>
            <a:r>
              <a:rPr lang="en-US" altLang="zh-CN" sz="2100"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3011" name="object 54"/>
          <p:cNvSpPr/>
          <p:nvPr/>
        </p:nvSpPr>
        <p:spPr>
          <a:xfrm>
            <a:off x="951310" y="962025"/>
            <a:ext cx="304800" cy="309563"/>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43012" name="object 55"/>
          <p:cNvSpPr txBox="1"/>
          <p:nvPr/>
        </p:nvSpPr>
        <p:spPr>
          <a:xfrm>
            <a:off x="951310" y="1006079"/>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4</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赋能“场”：精细行业运营、多元营销场景与活动</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43013" name="矩形 1"/>
          <p:cNvSpPr/>
          <p:nvPr/>
        </p:nvSpPr>
        <p:spPr>
          <a:xfrm>
            <a:off x="1256110" y="1271588"/>
            <a:ext cx="6278165" cy="1067435"/>
          </a:xfrm>
          <a:prstGeom prst="rect">
            <a:avLst/>
          </a:prstGeom>
          <a:noFill/>
          <a:ln w="9525">
            <a:noFill/>
          </a:ln>
        </p:spPr>
        <p:txBody>
          <a:bodyPr lIns="0" tIns="76676" rIns="0" bIns="0">
            <a:spAutoFit/>
          </a:bodyPr>
          <a:p>
            <a:pPr marL="12700" indent="0" eaLnBrk="1">
              <a:lnSpc>
                <a:spcPct val="150000"/>
              </a:lnSpc>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【全球批发】</a:t>
            </a:r>
            <a:endParaRPr lang="en-US" altLang="zh-CN" sz="1050" b="1" dirty="0">
              <a:solidFill>
                <a:srgbClr val="414042"/>
              </a:solidFill>
              <a:latin typeface="微软雅黑" panose="020B0503020204020204" pitchFamily="34" charset="-122"/>
              <a:ea typeface="微软雅黑" panose="020B0503020204020204" pitchFamily="34" charset="-122"/>
            </a:endParaRPr>
          </a:p>
          <a:p>
            <a:pPr marL="12700" indent="0" eaLnBrk="1">
              <a:spcBef>
                <a:spcPts val="800"/>
              </a:spcBef>
            </a:pPr>
            <a:r>
              <a:rPr lang="zh-CN" altLang="zh-CN" sz="1050" dirty="0">
                <a:solidFill>
                  <a:srgbClr val="414042"/>
                </a:solidFill>
                <a:latin typeface="微软雅黑" panose="020B0503020204020204" pitchFamily="34" charset="-122"/>
                <a:ea typeface="微软雅黑" panose="020B0503020204020204" pitchFamily="34" charset="-122"/>
              </a:rPr>
              <a:t>针对海外快速、轻量、高频采购的新型买家趋势，阿里巴巴国际站推出</a:t>
            </a:r>
            <a:r>
              <a:rPr lang="zh-CN" altLang="en-US" sz="1050" dirty="0">
                <a:solidFill>
                  <a:srgbClr val="414042"/>
                </a:solidFill>
                <a:latin typeface="微软雅黑" panose="020B0503020204020204" pitchFamily="34" charset="-122"/>
                <a:ea typeface="微软雅黑" panose="020B0503020204020204" pitchFamily="34" charset="-122"/>
              </a:rPr>
              <a:t>“</a:t>
            </a:r>
            <a:r>
              <a:rPr lang="zh-CN" altLang="zh-CN" sz="1050" dirty="0">
                <a:solidFill>
                  <a:srgbClr val="414042"/>
                </a:solidFill>
                <a:latin typeface="微软雅黑" panose="020B0503020204020204" pitchFamily="34" charset="-122"/>
                <a:ea typeface="微软雅黑" panose="020B0503020204020204" pitchFamily="34" charset="-122"/>
              </a:rPr>
              <a:t>全球批发</a:t>
            </a:r>
            <a:r>
              <a:rPr lang="zh-CN" altLang="en-US" sz="1050" dirty="0">
                <a:solidFill>
                  <a:srgbClr val="414042"/>
                </a:solidFill>
                <a:latin typeface="微软雅黑" panose="020B0503020204020204" pitchFamily="34" charset="-122"/>
                <a:ea typeface="微软雅黑" panose="020B0503020204020204" pitchFamily="34" charset="-122"/>
              </a:rPr>
              <a:t>”</a:t>
            </a:r>
            <a:r>
              <a:rPr lang="zh-CN" altLang="zh-CN" sz="1050" dirty="0">
                <a:solidFill>
                  <a:srgbClr val="414042"/>
                </a:solidFill>
                <a:latin typeface="微软雅黑" panose="020B0503020204020204" pitchFamily="34" charset="-122"/>
                <a:ea typeface="微软雅黑" panose="020B0503020204020204" pitchFamily="34" charset="-122"/>
              </a:rPr>
              <a:t>频道，涵盖了所有可直接下单的商品。通过更加确定的商品信息（规格、价格、库存、发货期、物流等），更多的海外精准流量，以及专业的营销场景（如</a:t>
            </a:r>
            <a:r>
              <a:rPr lang="en-US" altLang="zh-CN" sz="1050" dirty="0">
                <a:solidFill>
                  <a:srgbClr val="414042"/>
                </a:solidFill>
                <a:latin typeface="微软雅黑" panose="020B0503020204020204" pitchFamily="34" charset="-122"/>
                <a:ea typeface="微软雅黑" panose="020B0503020204020204" pitchFamily="34" charset="-122"/>
              </a:rPr>
              <a:t>weekly deals, brand zone, top selling</a:t>
            </a:r>
            <a:r>
              <a:rPr lang="zh-CN" altLang="zh-CN" sz="1050" dirty="0">
                <a:solidFill>
                  <a:srgbClr val="414042"/>
                </a:solidFill>
                <a:latin typeface="微软雅黑" panose="020B0503020204020204" pitchFamily="34" charset="-122"/>
                <a:ea typeface="微软雅黑" panose="020B0503020204020204" pitchFamily="34" charset="-122"/>
              </a:rPr>
              <a:t>等），来提升买卖双方的匹配度和交易效率。数据表明，直接下单商品成交转化最高可达普通询盘品的</a:t>
            </a:r>
            <a:r>
              <a:rPr lang="en-US" altLang="zh-CN" sz="1050" dirty="0">
                <a:solidFill>
                  <a:srgbClr val="414042"/>
                </a:solidFill>
                <a:latin typeface="微软雅黑" panose="020B0503020204020204" pitchFamily="34" charset="-122"/>
                <a:ea typeface="微软雅黑" panose="020B0503020204020204" pitchFamily="34" charset="-122"/>
              </a:rPr>
              <a:t>6</a:t>
            </a:r>
            <a:r>
              <a:rPr lang="zh-CN" altLang="zh-CN" sz="1050" dirty="0">
                <a:solidFill>
                  <a:srgbClr val="414042"/>
                </a:solidFill>
                <a:latin typeface="微软雅黑" panose="020B0503020204020204" pitchFamily="34" charset="-122"/>
                <a:ea typeface="微软雅黑" panose="020B0503020204020204" pitchFamily="34" charset="-122"/>
              </a:rPr>
              <a:t>倍。</a:t>
            </a:r>
            <a:endParaRPr lang="zh-CN" altLang="zh-CN" sz="1050" dirty="0">
              <a:solidFill>
                <a:srgbClr val="414042"/>
              </a:solidFill>
              <a:latin typeface="微软雅黑" panose="020B0503020204020204" pitchFamily="34" charset="-122"/>
              <a:ea typeface="微软雅黑" panose="020B0503020204020204" pitchFamily="34" charset="-122"/>
            </a:endParaRPr>
          </a:p>
        </p:txBody>
      </p:sp>
      <p:sp>
        <p:nvSpPr>
          <p:cNvPr id="3" name="矩形 2"/>
          <p:cNvSpPr/>
          <p:nvPr/>
        </p:nvSpPr>
        <p:spPr>
          <a:xfrm>
            <a:off x="1256110" y="3727847"/>
            <a:ext cx="3887391" cy="1067435"/>
          </a:xfrm>
          <a:prstGeom prst="rect">
            <a:avLst/>
          </a:prstGeom>
          <a:ln>
            <a:solidFill>
              <a:schemeClr val="bg1">
                <a:lumMod val="65000"/>
              </a:schemeClr>
            </a:solidFill>
          </a:ln>
        </p:spPr>
        <p:txBody>
          <a:bodyPr lIns="0" tIns="76676"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12700" marR="0" lvl="0" indent="0" algn="l" defTabSz="457200" rtl="0" eaLnBrk="1" fontAlgn="base" latinLnBrk="0" hangingPunct="0">
              <a:lnSpc>
                <a:spcPct val="150000"/>
              </a:lnSpc>
              <a:spcBef>
                <a:spcPts val="800"/>
              </a:spcBef>
              <a:spcAft>
                <a:spcPct val="0"/>
              </a:spcAft>
              <a:buClrTx/>
              <a:buSzTx/>
              <a:buFontTx/>
              <a:buNone/>
              <a:defRPr/>
            </a:pPr>
            <a:r>
              <a:rPr kumimoji="0" lang="en-US" altLang="zh-CN" sz="1050" b="1" i="0" u="none" strike="noStrike" kern="1200" cap="none" spc="0" normalizeH="0" baseline="0" noProof="0" smtClean="0">
                <a:ln>
                  <a:noFill/>
                </a:ln>
                <a:solidFill>
                  <a:srgbClr val="414042"/>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【Weekly Deals】</a:t>
            </a:r>
            <a:endParaRPr kumimoji="0" lang="en-US" altLang="zh-CN" sz="1050" b="1" i="0" u="none" strike="noStrike" kern="1200" cap="none" spc="0" normalizeH="0" baseline="0" noProof="0" smtClean="0">
              <a:ln>
                <a:noFill/>
              </a:ln>
              <a:solidFill>
                <a:srgbClr val="414042"/>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endParaRPr>
          </a:p>
          <a:p>
            <a:pPr marL="12700" marR="0" lvl="0" indent="0" algn="l" defTabSz="457200" rtl="0" eaLnBrk="1" fontAlgn="base" latinLnBrk="0" hangingPunct="0">
              <a:lnSpc>
                <a:spcPct val="100000"/>
              </a:lnSpc>
              <a:spcBef>
                <a:spcPts val="800"/>
              </a:spcBef>
              <a:spcAft>
                <a:spcPct val="0"/>
              </a:spcAft>
              <a:buClrTx/>
              <a:buSzTx/>
              <a:buFontTx/>
              <a:buNone/>
              <a:defRPr/>
            </a:pPr>
            <a:r>
              <a:rPr kumimoji="0" lang="zh-CN" altLang="en-US" sz="1050" b="0" i="0" u="none" strike="noStrike" kern="1200" cap="none" spc="0" normalizeH="0" baseline="0" noProof="0" smtClean="0">
                <a:ln>
                  <a:noFill/>
                </a:ln>
                <a:solidFill>
                  <a:srgbClr val="414042"/>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旨在帮助卖家通过折扣营销方式，快速打造热门爆品、清理库存（尾货、断码、临期、滞销），以真实、大折扣产品吸引新买家试单、并快速发货，更高效进行网络批发，同时加速库存商品的流转，加速资金流转，提升库存利润率。</a:t>
            </a:r>
            <a:endParaRPr kumimoji="0" lang="zh-CN" altLang="en-US" sz="1050" b="0" i="0" u="none" strike="noStrike" kern="1200" cap="none" spc="0" normalizeH="0" baseline="0" noProof="0" smtClean="0">
              <a:ln>
                <a:noFill/>
              </a:ln>
              <a:solidFill>
                <a:srgbClr val="414042"/>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endParaRPr>
          </a:p>
        </p:txBody>
      </p:sp>
      <p:sp>
        <p:nvSpPr>
          <p:cNvPr id="4" name="Rectangle 2"/>
          <p:cNvSpPr>
            <a:spLocks noChangeArrowheads="1"/>
          </p:cNvSpPr>
          <p:nvPr/>
        </p:nvSpPr>
        <p:spPr bwMode="auto">
          <a:xfrm>
            <a:off x="0" y="21908"/>
            <a:ext cx="309880" cy="29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4572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000000"/>
              </a:solidFill>
              <a:effectLst/>
              <a:uLnTx/>
              <a:uFillTx/>
              <a:latin typeface="+mj-lt"/>
              <a:ea typeface="+mj-ea"/>
              <a:cs typeface="+mj-cs"/>
              <a:sym typeface="Helvetica"/>
            </a:endParaRPr>
          </a:p>
        </p:txBody>
      </p:sp>
      <p:pic>
        <p:nvPicPr>
          <p:cNvPr id="43016" name="图片 17"/>
          <p:cNvPicPr>
            <a:picLocks noChangeAspect="1"/>
          </p:cNvPicPr>
          <p:nvPr/>
        </p:nvPicPr>
        <p:blipFill>
          <a:blip r:embed="rId2"/>
          <a:stretch>
            <a:fillRect/>
          </a:stretch>
        </p:blipFill>
        <p:spPr>
          <a:xfrm>
            <a:off x="5230416" y="2706291"/>
            <a:ext cx="2303859" cy="891778"/>
          </a:xfrm>
          <a:prstGeom prst="rect">
            <a:avLst/>
          </a:prstGeom>
          <a:noFill/>
          <a:ln w="9525">
            <a:noFill/>
          </a:ln>
        </p:spPr>
      </p:pic>
      <p:sp>
        <p:nvSpPr>
          <p:cNvPr id="5" name="Rectangle 3"/>
          <p:cNvSpPr>
            <a:spLocks noChangeArrowheads="1"/>
          </p:cNvSpPr>
          <p:nvPr/>
        </p:nvSpPr>
        <p:spPr bwMode="auto">
          <a:xfrm>
            <a:off x="1256110" y="2706291"/>
            <a:ext cx="3887391" cy="905510"/>
          </a:xfrm>
          <a:prstGeom prst="rect">
            <a:avLst/>
          </a:prstGeom>
          <a:ln>
            <a:solidFill>
              <a:schemeClr val="bg1">
                <a:lumMod val="65000"/>
              </a:schemeClr>
            </a:solidFill>
          </a:ln>
        </p:spPr>
        <p:txBody>
          <a:bodyPr lIns="0" tIns="76676"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12700" marR="0" lvl="0" indent="0" algn="l" defTabSz="457200" rtl="0" eaLnBrk="1" fontAlgn="base" latinLnBrk="0" hangingPunct="0">
              <a:lnSpc>
                <a:spcPct val="150000"/>
              </a:lnSpc>
              <a:spcBef>
                <a:spcPts val="800"/>
              </a:spcBef>
              <a:spcAft>
                <a:spcPct val="0"/>
              </a:spcAft>
              <a:buClrTx/>
              <a:buSzTx/>
              <a:buFontTx/>
              <a:buNone/>
              <a:defRPr/>
            </a:pPr>
            <a:r>
              <a:rPr kumimoji="0" lang="zh-CN" altLang="zh-CN" sz="1050" b="1" i="0" u="none" strike="noStrike" kern="1200" cap="none" spc="0" normalizeH="0" baseline="0" noProof="0" smtClean="0">
                <a:ln>
                  <a:noFill/>
                </a:ln>
                <a:solidFill>
                  <a:srgbClr val="414042"/>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【Brand Zone】</a:t>
            </a:r>
            <a:endParaRPr kumimoji="0" lang="en-US" altLang="zh-CN" sz="1050" b="1" i="0" u="none" strike="noStrike" kern="1200" cap="none" spc="0" normalizeH="0" baseline="0" noProof="0" smtClean="0">
              <a:ln>
                <a:noFill/>
              </a:ln>
              <a:solidFill>
                <a:srgbClr val="414042"/>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endParaRPr>
          </a:p>
          <a:p>
            <a:pPr marL="12700" marR="0" lvl="0" indent="0" algn="l" defTabSz="457200" rtl="0" eaLnBrk="1" fontAlgn="base" latinLnBrk="0" hangingPunct="0">
              <a:lnSpc>
                <a:spcPct val="100000"/>
              </a:lnSpc>
              <a:spcBef>
                <a:spcPts val="800"/>
              </a:spcBef>
              <a:spcAft>
                <a:spcPct val="0"/>
              </a:spcAft>
              <a:buClrTx/>
              <a:buSzTx/>
              <a:buFontTx/>
              <a:buNone/>
              <a:defRPr/>
            </a:pPr>
            <a:r>
              <a:rPr kumimoji="0" lang="zh-CN" altLang="zh-CN" sz="1050" b="0" i="0" u="none" strike="noStrike" kern="1200" cap="none" spc="0" normalizeH="0" baseline="0" noProof="0" smtClean="0">
                <a:ln>
                  <a:noFill/>
                </a:ln>
                <a:solidFill>
                  <a:srgbClr val="414042"/>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彰显品牌实力，助力商家实现海量曝光。是阿里巴巴国际站为帮助国内品牌商出海，为海外买家提供严选商品及 确定性服务的营销场景，为企业提供专属展示机会，彰显品牌实力。</a:t>
            </a:r>
            <a:endParaRPr kumimoji="0" lang="zh-CN" altLang="zh-CN" sz="1050" b="0" i="0" u="none" strike="noStrike" kern="1200" cap="none" spc="0" normalizeH="0" baseline="0" noProof="0" smtClean="0">
              <a:ln>
                <a:noFill/>
              </a:ln>
              <a:solidFill>
                <a:srgbClr val="414042"/>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endParaRPr>
          </a:p>
        </p:txBody>
      </p:sp>
      <p:pic>
        <p:nvPicPr>
          <p:cNvPr id="43018" name="图片 22"/>
          <p:cNvPicPr>
            <a:picLocks noChangeAspect="1"/>
          </p:cNvPicPr>
          <p:nvPr/>
        </p:nvPicPr>
        <p:blipFill>
          <a:blip r:embed="rId3"/>
          <a:stretch>
            <a:fillRect/>
          </a:stretch>
        </p:blipFill>
        <p:spPr>
          <a:xfrm>
            <a:off x="5230416" y="3739754"/>
            <a:ext cx="2303859" cy="1031081"/>
          </a:xfrm>
          <a:prstGeom prst="rect">
            <a:avLst/>
          </a:prstGeom>
          <a:noFill/>
          <a:ln w="9525">
            <a:noFill/>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object 54"/>
          <p:cNvSpPr/>
          <p:nvPr/>
        </p:nvSpPr>
        <p:spPr>
          <a:xfrm>
            <a:off x="951310" y="564356"/>
            <a:ext cx="304800" cy="310754"/>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45059" name="object 55"/>
          <p:cNvSpPr txBox="1"/>
          <p:nvPr/>
        </p:nvSpPr>
        <p:spPr>
          <a:xfrm>
            <a:off x="951310" y="609600"/>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4</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赋能“场”：精细行业运营、多元营销场景与活动</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45060" name="文本框 8"/>
          <p:cNvSpPr txBox="1"/>
          <p:nvPr/>
        </p:nvSpPr>
        <p:spPr>
          <a:xfrm>
            <a:off x="1256110" y="1091804"/>
            <a:ext cx="5466159" cy="1390650"/>
          </a:xfrm>
          <a:prstGeom prst="rect">
            <a:avLst/>
          </a:prstGeom>
          <a:noFill/>
          <a:ln w="9525">
            <a:noFill/>
          </a:ln>
        </p:spPr>
        <p:txBody>
          <a:bodyPr lIns="0" tIns="76676" rIns="0" bIns="0">
            <a:spAutoFit/>
          </a:bodyPr>
          <a:p>
            <a:pPr marL="12700" indent="0" eaLnBrk="1">
              <a:lnSpc>
                <a:spcPct val="150000"/>
              </a:lnSpc>
              <a:spcBef>
                <a:spcPts val="800"/>
              </a:spcBef>
            </a:pPr>
            <a:r>
              <a:rPr lang="en-US" altLang="zh-CN" sz="1050" b="1" dirty="0">
                <a:solidFill>
                  <a:srgbClr val="414042"/>
                </a:solidFill>
                <a:latin typeface="微软雅黑" panose="020B0503020204020204" pitchFamily="34" charset="-122"/>
                <a:ea typeface="微软雅黑" panose="020B0503020204020204" pitchFamily="34" charset="-122"/>
              </a:rPr>
              <a:t>【</a:t>
            </a:r>
            <a:r>
              <a:rPr lang="zh-CN" altLang="en-US" sz="1050" b="1" dirty="0">
                <a:solidFill>
                  <a:srgbClr val="414042"/>
                </a:solidFill>
                <a:latin typeface="微软雅黑" panose="020B0503020204020204" pitchFamily="34" charset="-122"/>
                <a:ea typeface="微软雅黑" panose="020B0503020204020204" pitchFamily="34" charset="-122"/>
              </a:rPr>
              <a:t>数字化全球展会</a:t>
            </a:r>
            <a:r>
              <a:rPr lang="en-US" altLang="zh-CN" sz="1050" b="1" dirty="0">
                <a:solidFill>
                  <a:srgbClr val="414042"/>
                </a:solidFill>
                <a:latin typeface="微软雅黑" panose="020B0503020204020204" pitchFamily="34" charset="-122"/>
                <a:ea typeface="微软雅黑" panose="020B0503020204020204" pitchFamily="34" charset="-122"/>
              </a:rPr>
              <a:t>】</a:t>
            </a:r>
            <a:endParaRPr lang="en-US" altLang="zh-CN" sz="1050" b="1"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为满足商家对全方位外贸服务的需求，通过将阿里巴巴国际站线上平台与展会这一重要的线下贸易场景相结合，线上线下联动帮助商家拓宽获取商机的渠道和机会，让商家接触到更多行业的专业买家及资源，通过数字化展会，提升买家观展体验及效率，提升商家的参展效率和能力，缩减参展成本，并使商家的数字化资产实现增值。</a:t>
            </a:r>
            <a:endParaRPr lang="zh-CN" altLang="en-US" sz="1050" dirty="0">
              <a:solidFill>
                <a:srgbClr val="414042"/>
              </a:solidFill>
              <a:latin typeface="微软雅黑" panose="020B0503020204020204" pitchFamily="34" charset="-122"/>
              <a:ea typeface="微软雅黑" panose="020B0503020204020204" pitchFamily="34" charset="-122"/>
            </a:endParaRPr>
          </a:p>
        </p:txBody>
      </p:sp>
      <p:grpSp>
        <p:nvGrpSpPr>
          <p:cNvPr id="45061" name="组 17"/>
          <p:cNvGrpSpPr/>
          <p:nvPr/>
        </p:nvGrpSpPr>
        <p:grpSpPr>
          <a:xfrm>
            <a:off x="1256110" y="2674144"/>
            <a:ext cx="5466159" cy="3752850"/>
            <a:chOff x="1758777" y="4663025"/>
            <a:chExt cx="19151945" cy="11437440"/>
          </a:xfrm>
        </p:grpSpPr>
        <p:pic>
          <p:nvPicPr>
            <p:cNvPr id="45063" name="magic预热 copy.mp4"/>
            <p:cNvPicPr/>
            <p:nvPr/>
          </p:nvPicPr>
          <p:blipFill>
            <a:blip r:embed="rId2"/>
            <a:stretch>
              <a:fillRect/>
            </a:stretch>
          </p:blipFill>
          <p:spPr>
            <a:xfrm>
              <a:off x="15661399" y="5984562"/>
              <a:ext cx="4787127" cy="7467918"/>
            </a:xfrm>
            <a:prstGeom prst="rect">
              <a:avLst/>
            </a:prstGeom>
            <a:noFill/>
            <a:ln w="12700">
              <a:noFill/>
            </a:ln>
          </p:spPr>
        </p:pic>
        <p:pic>
          <p:nvPicPr>
            <p:cNvPr id="45064" name="image58.png" descr="图片 9"/>
            <p:cNvPicPr>
              <a:picLocks noChangeAspect="1"/>
            </p:cNvPicPr>
            <p:nvPr/>
          </p:nvPicPr>
          <p:blipFill>
            <a:blip r:embed="rId3"/>
            <a:stretch>
              <a:fillRect/>
            </a:stretch>
          </p:blipFill>
          <p:spPr>
            <a:xfrm>
              <a:off x="15224602" y="4663025"/>
              <a:ext cx="5686120" cy="11437440"/>
            </a:xfrm>
            <a:prstGeom prst="rect">
              <a:avLst/>
            </a:prstGeom>
            <a:noFill/>
            <a:ln w="12700">
              <a:noFill/>
            </a:ln>
          </p:spPr>
        </p:pic>
        <p:grpSp>
          <p:nvGrpSpPr>
            <p:cNvPr id="45065" name="Group 489"/>
            <p:cNvGrpSpPr/>
            <p:nvPr/>
          </p:nvGrpSpPr>
          <p:grpSpPr>
            <a:xfrm>
              <a:off x="1758777" y="4684873"/>
              <a:ext cx="12945314" cy="9940296"/>
              <a:chOff x="0" y="0"/>
              <a:chExt cx="12945312" cy="9940294"/>
            </a:xfrm>
          </p:grpSpPr>
          <p:sp>
            <p:nvSpPr>
              <p:cNvPr id="45068" name="Shape 486"/>
              <p:cNvSpPr/>
              <p:nvPr/>
            </p:nvSpPr>
            <p:spPr>
              <a:xfrm>
                <a:off x="0" y="0"/>
                <a:ext cx="12945313" cy="9940295"/>
              </a:xfrm>
              <a:prstGeom prst="roundRect">
                <a:avLst>
                  <a:gd name="adj" fmla="val 6236"/>
                </a:avLst>
              </a:prstGeom>
              <a:noFill/>
              <a:ln w="50800" cap="flat" cmpd="sng">
                <a:solidFill>
                  <a:srgbClr val="FFFFFF"/>
                </a:solidFill>
                <a:prstDash val="solid"/>
                <a:headEnd type="none" w="med" len="med"/>
                <a:tailEnd type="none" w="med" len="med"/>
              </a:ln>
            </p:spPr>
            <p:txBody>
              <a:bodyPr lIns="34289" tIns="34289" rIns="34289" bIns="34289"/>
              <a:p>
                <a:pPr defTabSz="1676400" eaLnBrk="1"/>
                <a:endParaRPr lang="zh-CN" altLang="zh-CN" sz="2325" dirty="0">
                  <a:latin typeface="Helvetica"/>
                </a:endParaRPr>
              </a:p>
            </p:txBody>
          </p:sp>
          <p:sp>
            <p:nvSpPr>
              <p:cNvPr id="45069" name="Shape 487"/>
              <p:cNvSpPr/>
              <p:nvPr/>
            </p:nvSpPr>
            <p:spPr>
              <a:xfrm>
                <a:off x="1015272" y="1049693"/>
                <a:ext cx="10882204" cy="7715682"/>
              </a:xfrm>
              <a:prstGeom prst="rect">
                <a:avLst/>
              </a:prstGeom>
              <a:noFill/>
              <a:ln w="50800" cap="flat" cmpd="sng">
                <a:solidFill>
                  <a:srgbClr val="FFFFFF"/>
                </a:solidFill>
                <a:prstDash val="solid"/>
                <a:round/>
                <a:headEnd type="none" w="med" len="med"/>
                <a:tailEnd type="none" w="med" len="med"/>
              </a:ln>
            </p:spPr>
            <p:txBody>
              <a:bodyPr lIns="34289" tIns="34289" rIns="34289" bIns="34289"/>
              <a:p>
                <a:pPr defTabSz="1676400" eaLnBrk="1"/>
                <a:endParaRPr lang="zh-CN" altLang="zh-CN" sz="2325" dirty="0">
                  <a:latin typeface="Helvetica"/>
                </a:endParaRPr>
              </a:p>
            </p:txBody>
          </p:sp>
          <p:pic>
            <p:nvPicPr>
              <p:cNvPr id="45070" name="image58.png" descr="图片 9"/>
              <p:cNvPicPr>
                <a:picLocks noChangeAspect="1"/>
              </p:cNvPicPr>
              <p:nvPr/>
            </p:nvPicPr>
            <p:blipFill>
              <a:blip r:embed="rId4"/>
              <a:stretch>
                <a:fillRect/>
              </a:stretch>
            </p:blipFill>
            <p:spPr>
              <a:xfrm>
                <a:off x="6159710" y="275231"/>
                <a:ext cx="593385" cy="537480"/>
              </a:xfrm>
              <a:prstGeom prst="rect">
                <a:avLst/>
              </a:prstGeom>
              <a:noFill/>
              <a:ln w="12700">
                <a:noFill/>
              </a:ln>
            </p:spPr>
          </p:pic>
        </p:grpSp>
        <p:pic>
          <p:nvPicPr>
            <p:cNvPr id="45066" name="pasted-image.tiff"/>
            <p:cNvPicPr>
              <a:picLocks noChangeAspect="1"/>
            </p:cNvPicPr>
            <p:nvPr/>
          </p:nvPicPr>
          <p:blipFill>
            <a:blip r:embed="rId5"/>
            <a:stretch>
              <a:fillRect/>
            </a:stretch>
          </p:blipFill>
          <p:spPr>
            <a:xfrm>
              <a:off x="2952173" y="6790167"/>
              <a:ext cx="10525954" cy="4404957"/>
            </a:xfrm>
            <a:prstGeom prst="rect">
              <a:avLst/>
            </a:prstGeom>
            <a:noFill/>
            <a:ln w="12700">
              <a:noFill/>
            </a:ln>
          </p:spPr>
        </p:pic>
        <p:pic>
          <p:nvPicPr>
            <p:cNvPr id="45067" name="CES复盘02.mov"/>
            <p:cNvPicPr/>
            <p:nvPr/>
          </p:nvPicPr>
          <p:blipFill>
            <a:blip r:embed="rId6"/>
            <a:stretch>
              <a:fillRect/>
            </a:stretch>
          </p:blipFill>
          <p:spPr>
            <a:xfrm>
              <a:off x="2780873" y="5772816"/>
              <a:ext cx="10882205" cy="5920849"/>
            </a:xfrm>
            <a:prstGeom prst="rect">
              <a:avLst/>
            </a:prstGeom>
            <a:noFill/>
            <a:ln w="12700">
              <a:noFill/>
            </a:ln>
          </p:spPr>
        </p:pic>
      </p:grpSp>
      <p:sp>
        <p:nvSpPr>
          <p:cNvPr id="45062" name="文本框 99"/>
          <p:cNvSpPr txBox="1"/>
          <p:nvPr/>
        </p:nvSpPr>
        <p:spPr>
          <a:xfrm>
            <a:off x="92710" y="146685"/>
            <a:ext cx="7002145" cy="337185"/>
          </a:xfrm>
          <a:prstGeom prst="rect">
            <a:avLst/>
          </a:prstGeom>
          <a:noFill/>
          <a:ln w="12700">
            <a:noFill/>
          </a:ln>
        </p:spPr>
        <p:txBody>
          <a:bodyPr wrap="square" lIns="34289" rIns="34289">
            <a:spAutoFit/>
          </a:bodyPr>
          <a:p>
            <a:pPr marL="228600" indent="-228600" eaLnBrk="1"/>
            <a:r>
              <a:rPr lang="zh-CN" altLang="en-US" sz="1600" dirty="0">
                <a:solidFill>
                  <a:schemeClr val="bg1"/>
                </a:solidFill>
                <a:latin typeface="微软雅黑" panose="020B0503020204020204" pitchFamily="34" charset="-122"/>
                <a:ea typeface="微软雅黑" panose="020B0503020204020204" pitchFamily="34" charset="-122"/>
              </a:rPr>
              <a:t>数字化重构跨境贸易</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文本框 55"/>
          <p:cNvSpPr txBox="1"/>
          <p:nvPr/>
        </p:nvSpPr>
        <p:spPr>
          <a:xfrm>
            <a:off x="102870" y="25400"/>
            <a:ext cx="5980430" cy="460375"/>
          </a:xfrm>
          <a:prstGeom prst="rect">
            <a:avLst/>
          </a:prstGeom>
          <a:noFill/>
        </p:spPr>
        <p:txBody>
          <a:bodyPr wrap="square" rtlCol="0">
            <a:spAutoFit/>
          </a:bodyPr>
          <a:lstStyle/>
          <a:p>
            <a:pPr defTabSz="685800">
              <a:defRPr/>
            </a:pPr>
            <a:r>
              <a:rPr lang="zh-CN" altLang="zh-TW" sz="2400" b="1">
                <a:solidFill>
                  <a:srgbClr val="FFFFFF"/>
                </a:solidFill>
                <a:latin typeface="+mn-ea"/>
                <a:ea typeface="MingLiU"/>
                <a:cs typeface="+mn-ea"/>
                <a:sym typeface="+mn-ea"/>
              </a:rPr>
              <a:t>自我介绍</a:t>
            </a:r>
            <a:endParaRPr lang="zh-CN" altLang="zh-TW" sz="2400" b="1">
              <a:solidFill>
                <a:srgbClr val="FFFFFF"/>
              </a:solidFill>
              <a:latin typeface="+mn-ea"/>
              <a:ea typeface="MingLiU"/>
              <a:cs typeface="+mn-ea"/>
              <a:sym typeface="+mn-ea"/>
            </a:endParaRPr>
          </a:p>
        </p:txBody>
      </p:sp>
      <p:pic>
        <p:nvPicPr>
          <p:cNvPr id="65" name="图片 64" descr="截屏2020-05-21上午9.31.39"/>
          <p:cNvPicPr>
            <a:picLocks noChangeAspect="1"/>
          </p:cNvPicPr>
          <p:nvPr/>
        </p:nvPicPr>
        <p:blipFill>
          <a:blip r:embed="rId1"/>
          <a:stretch>
            <a:fillRect/>
          </a:stretch>
        </p:blipFill>
        <p:spPr>
          <a:xfrm>
            <a:off x="645795" y="812165"/>
            <a:ext cx="2986405" cy="3823970"/>
          </a:xfrm>
          <a:prstGeom prst="rect">
            <a:avLst/>
          </a:prstGeom>
        </p:spPr>
      </p:pic>
      <p:sp>
        <p:nvSpPr>
          <p:cNvPr id="66" name="文本框 65"/>
          <p:cNvSpPr txBox="1"/>
          <p:nvPr/>
        </p:nvSpPr>
        <p:spPr>
          <a:xfrm>
            <a:off x="3920490" y="1295400"/>
            <a:ext cx="4841240" cy="2553335"/>
          </a:xfrm>
          <a:prstGeom prst="rect">
            <a:avLst/>
          </a:prstGeom>
          <a:noFill/>
        </p:spPr>
        <p:txBody>
          <a:bodyPr wrap="square" rtlCol="0" anchor="t">
            <a:spAutoFit/>
          </a:bodyPr>
          <a:p>
            <a:r>
              <a:rPr lang="zh-CN" altLang="en-US" sz="1600"/>
              <a:t>王子华（Martin）</a:t>
            </a:r>
            <a:endParaRPr lang="zh-CN" altLang="en-US" sz="1600"/>
          </a:p>
          <a:p>
            <a:endParaRPr lang="zh-CN" altLang="en-US" sz="1600"/>
          </a:p>
          <a:p>
            <a:r>
              <a:rPr lang="en-US" altLang="zh-CN" sz="1600"/>
              <a:t>ICBU</a:t>
            </a:r>
            <a:r>
              <a:rPr lang="zh-CN" altLang="en-US" sz="1600"/>
              <a:t>高级数字营销专家</a:t>
            </a:r>
            <a:endParaRPr lang="zh-CN" altLang="en-US" sz="1600"/>
          </a:p>
          <a:p>
            <a:r>
              <a:rPr lang="zh-CN" altLang="en-US" sz="1600"/>
              <a:t>阿里巴巴跨境电商(甘青宁)服务中心总经理</a:t>
            </a:r>
            <a:endParaRPr lang="zh-CN" altLang="en-US" sz="1600"/>
          </a:p>
          <a:p>
            <a:endParaRPr lang="zh-CN" altLang="en-US" sz="1600"/>
          </a:p>
          <a:p>
            <a:r>
              <a:rPr lang="zh-CN" altLang="en-US" sz="1600"/>
              <a:t>三年的外资企业(Nikon)管理经验擅长数字化管理和数据分析。2013年加入阿里巴巴曾服务过成都、贵州、江苏等多地外贸企业成功借力阿里巴巴平台拓展海外市场,现任阿里巴巴跨境电商(甘青宁)服务中心总经理负责三地市场跨境电商整体业务</a:t>
            </a:r>
            <a:r>
              <a:rPr lang="en-US" altLang="zh-CN" sz="1600"/>
              <a:t>;</a:t>
            </a:r>
            <a:endParaRPr lang="en-US" altLang="zh-CN" sz="16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文本框 99"/>
          <p:cNvSpPr txBox="1"/>
          <p:nvPr/>
        </p:nvSpPr>
        <p:spPr>
          <a:xfrm>
            <a:off x="39370" y="87154"/>
            <a:ext cx="7137797" cy="414020"/>
          </a:xfrm>
          <a:prstGeom prst="rect">
            <a:avLst/>
          </a:prstGeom>
          <a:noFill/>
          <a:ln w="12700">
            <a:noFill/>
          </a:ln>
        </p:spPr>
        <p:txBody>
          <a:bodyPr lIns="34289" rIns="34289">
            <a:spAutoFit/>
          </a:bodyPr>
          <a:p>
            <a:pPr marL="228600" indent="-228600" eaLnBrk="1"/>
            <a:r>
              <a:rPr lang="zh-CN" altLang="en-US" sz="2100" b="1" dirty="0">
                <a:solidFill>
                  <a:schemeClr val="bg1"/>
                </a:solidFill>
                <a:latin typeface="微软雅黑" panose="020B0503020204020204" pitchFamily="34" charset="-122"/>
                <a:ea typeface="微软雅黑" panose="020B0503020204020204" pitchFamily="34" charset="-122"/>
              </a:rPr>
              <a:t>数字化重构跨境贸易</a:t>
            </a:r>
            <a:r>
              <a:rPr lang="en-US" altLang="zh-CN" sz="2100"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数字化“交易履约”买卖交易安全可靠</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6083" name="object 90"/>
          <p:cNvSpPr txBox="1"/>
          <p:nvPr/>
        </p:nvSpPr>
        <p:spPr>
          <a:xfrm>
            <a:off x="1256110" y="1307306"/>
            <a:ext cx="6540103" cy="905510"/>
          </a:xfrm>
          <a:prstGeom prst="rect">
            <a:avLst/>
          </a:prstGeom>
          <a:noFill/>
          <a:ln w="9525">
            <a:noFill/>
          </a:ln>
        </p:spPr>
        <p:txBody>
          <a:bodyPr lIns="0" tIns="76676" rIns="0" bIns="0">
            <a:spAutoFit/>
          </a:bodyPr>
          <a:p>
            <a:pPr marL="12700" indent="0" eaLnBrk="1">
              <a:lnSpc>
                <a:spcPct val="150000"/>
              </a:lnSpc>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【信用保障服务】</a:t>
            </a:r>
            <a:endParaRPr lang="zh-CN" altLang="zh-CN" sz="1050" b="1"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zh-CN" sz="1050" dirty="0">
                <a:solidFill>
                  <a:srgbClr val="414042"/>
                </a:solidFill>
                <a:latin typeface="微软雅黑" panose="020B0503020204020204" pitchFamily="34" charset="-122"/>
                <a:ea typeface="微软雅黑" panose="020B0503020204020204" pitchFamily="34" charset="-122"/>
              </a:rPr>
              <a:t>是全球第一个跨境 B2B 中立的第三方交易担保体系。为交易双方提供贸易安全保障。帮助卖家沉淀数据，积累信用，迅速获得买家信任，转化更多商机。</a:t>
            </a:r>
            <a:endParaRPr lang="zh-CN" altLang="zh-CN" sz="1050" dirty="0">
              <a:solidFill>
                <a:srgbClr val="414042"/>
              </a:solidFill>
              <a:latin typeface="微软雅黑" panose="020B0503020204020204" pitchFamily="34" charset="-122"/>
              <a:ea typeface="微软雅黑" panose="020B0503020204020204" pitchFamily="34" charset="-122"/>
            </a:endParaRPr>
          </a:p>
        </p:txBody>
      </p:sp>
      <p:sp>
        <p:nvSpPr>
          <p:cNvPr id="46084" name="object 70"/>
          <p:cNvSpPr/>
          <p:nvPr/>
        </p:nvSpPr>
        <p:spPr>
          <a:xfrm>
            <a:off x="1663304" y="2306241"/>
            <a:ext cx="1756172" cy="2575322"/>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46085" name="object 71"/>
          <p:cNvSpPr/>
          <p:nvPr/>
        </p:nvSpPr>
        <p:spPr>
          <a:xfrm>
            <a:off x="1734741" y="2377679"/>
            <a:ext cx="1541859" cy="2349103"/>
          </a:xfrm>
          <a:custGeom>
            <a:avLst/>
            <a:gdLst/>
            <a:ahLst/>
            <a:cxnLst>
              <a:cxn ang="0">
                <a:pos x="10224089" y="21388862"/>
              </a:cxn>
              <a:cxn ang="0">
                <a:pos x="0" y="21388862"/>
              </a:cxn>
              <a:cxn ang="0">
                <a:pos x="0" y="0"/>
              </a:cxn>
              <a:cxn ang="0">
                <a:pos x="10224089" y="0"/>
              </a:cxn>
              <a:cxn ang="0">
                <a:pos x="10224089" y="21388862"/>
              </a:cxn>
            </a:cxnLst>
            <a:pathLst>
              <a:path w="1573529" h="2273935">
                <a:moveTo>
                  <a:pt x="1573491" y="2273782"/>
                </a:moveTo>
                <a:lnTo>
                  <a:pt x="0" y="2273782"/>
                </a:lnTo>
                <a:lnTo>
                  <a:pt x="0" y="0"/>
                </a:lnTo>
                <a:lnTo>
                  <a:pt x="1573491" y="0"/>
                </a:lnTo>
                <a:lnTo>
                  <a:pt x="1573491" y="2273782"/>
                </a:lnTo>
                <a:close/>
              </a:path>
            </a:pathLst>
          </a:custGeom>
          <a:solidFill>
            <a:srgbClr val="F1F2F2">
              <a:alpha val="100000"/>
            </a:srgbClr>
          </a:solidFill>
          <a:ln w="9525">
            <a:noFill/>
          </a:ln>
        </p:spPr>
        <p:txBody>
          <a:bodyPr/>
          <a:p>
            <a:endParaRPr lang="zh-CN" altLang="en-US" sz="1350"/>
          </a:p>
        </p:txBody>
      </p:sp>
      <p:sp>
        <p:nvSpPr>
          <p:cNvPr id="46086" name="object 72"/>
          <p:cNvSpPr/>
          <p:nvPr/>
        </p:nvSpPr>
        <p:spPr>
          <a:xfrm>
            <a:off x="3421856" y="2306241"/>
            <a:ext cx="1757363" cy="2575322"/>
          </a:xfrm>
          <a:prstGeom prst="rect">
            <a:avLst/>
          </a:prstGeom>
          <a:blipFill rotWithShape="1">
            <a:blip r:embed="rId2"/>
            <a:stretch>
              <a:fillRect/>
            </a:stretch>
          </a:blipFill>
          <a:ln w="9525">
            <a:noFill/>
          </a:ln>
        </p:spPr>
        <p:txBody>
          <a:bodyPr lIns="0" tIns="0" rIns="0" bIns="0"/>
          <a:p>
            <a:pPr eaLnBrk="1"/>
            <a:endParaRPr lang="zh-CN" altLang="zh-CN" sz="1350" dirty="0">
              <a:latin typeface="Helvetica"/>
            </a:endParaRPr>
          </a:p>
        </p:txBody>
      </p:sp>
      <p:sp>
        <p:nvSpPr>
          <p:cNvPr id="46087" name="object 73"/>
          <p:cNvSpPr/>
          <p:nvPr/>
        </p:nvSpPr>
        <p:spPr>
          <a:xfrm>
            <a:off x="3493294" y="2377679"/>
            <a:ext cx="1543050" cy="2349103"/>
          </a:xfrm>
          <a:custGeom>
            <a:avLst/>
            <a:gdLst/>
            <a:ahLst/>
            <a:cxnLst>
              <a:cxn ang="0">
                <a:pos x="10279588" y="21388862"/>
              </a:cxn>
              <a:cxn ang="0">
                <a:pos x="0" y="21388862"/>
              </a:cxn>
              <a:cxn ang="0">
                <a:pos x="0" y="0"/>
              </a:cxn>
              <a:cxn ang="0">
                <a:pos x="10279588" y="0"/>
              </a:cxn>
              <a:cxn ang="0">
                <a:pos x="10279588" y="21388862"/>
              </a:cxn>
            </a:cxnLst>
            <a:pathLst>
              <a:path w="1573529" h="2273935">
                <a:moveTo>
                  <a:pt x="1573504" y="2273782"/>
                </a:moveTo>
                <a:lnTo>
                  <a:pt x="0" y="2273782"/>
                </a:lnTo>
                <a:lnTo>
                  <a:pt x="0" y="0"/>
                </a:lnTo>
                <a:lnTo>
                  <a:pt x="1573504" y="0"/>
                </a:lnTo>
                <a:lnTo>
                  <a:pt x="1573504" y="2273782"/>
                </a:lnTo>
                <a:close/>
              </a:path>
            </a:pathLst>
          </a:custGeom>
          <a:solidFill>
            <a:srgbClr val="F1F2F2">
              <a:alpha val="100000"/>
            </a:srgbClr>
          </a:solidFill>
          <a:ln w="9525">
            <a:noFill/>
          </a:ln>
        </p:spPr>
        <p:txBody>
          <a:bodyPr/>
          <a:p>
            <a:endParaRPr lang="zh-CN" altLang="en-US" sz="1350"/>
          </a:p>
        </p:txBody>
      </p:sp>
      <p:sp>
        <p:nvSpPr>
          <p:cNvPr id="46088" name="object 77"/>
          <p:cNvSpPr txBox="1"/>
          <p:nvPr/>
        </p:nvSpPr>
        <p:spPr>
          <a:xfrm>
            <a:off x="1734741" y="3000375"/>
            <a:ext cx="1541859" cy="216535"/>
          </a:xfrm>
          <a:prstGeom prst="rect">
            <a:avLst/>
          </a:prstGeom>
          <a:noFill/>
          <a:ln w="9525">
            <a:noFill/>
          </a:ln>
        </p:spPr>
        <p:txBody>
          <a:bodyPr lIns="0" tIns="9048" rIns="0" bIns="0">
            <a:spAutoFit/>
          </a:bodyPr>
          <a:p>
            <a:pPr marL="278130" indent="0" eaLnBrk="1">
              <a:spcBef>
                <a:spcPts val="100"/>
              </a:spcBef>
            </a:pPr>
            <a:r>
              <a:rPr lang="zh-CN" altLang="zh-CN" sz="1350" dirty="0">
                <a:solidFill>
                  <a:schemeClr val="bg2"/>
                </a:solidFill>
                <a:latin typeface="微软雅黑" panose="020B0503020204020204" pitchFamily="34" charset="-122"/>
                <a:ea typeface="微软雅黑" panose="020B0503020204020204" pitchFamily="34" charset="-122"/>
              </a:rPr>
              <a:t>数据信用促商机</a:t>
            </a:r>
            <a:endParaRPr lang="zh-CN" altLang="zh-CN" sz="1350" dirty="0">
              <a:solidFill>
                <a:schemeClr val="bg2"/>
              </a:solidFill>
              <a:latin typeface="微软雅黑" panose="020B0503020204020204" pitchFamily="34" charset="-122"/>
              <a:ea typeface="微软雅黑" panose="020B0503020204020204" pitchFamily="34" charset="-122"/>
            </a:endParaRPr>
          </a:p>
        </p:txBody>
      </p:sp>
      <p:sp>
        <p:nvSpPr>
          <p:cNvPr id="46089" name="object 78"/>
          <p:cNvSpPr txBox="1"/>
          <p:nvPr/>
        </p:nvSpPr>
        <p:spPr>
          <a:xfrm>
            <a:off x="1784747" y="3399235"/>
            <a:ext cx="1445419" cy="1391285"/>
          </a:xfrm>
          <a:prstGeom prst="rect">
            <a:avLst/>
          </a:prstGeom>
          <a:solidFill>
            <a:srgbClr val="F1F2F2"/>
          </a:solidFill>
          <a:ln w="9525" cap="flat" cmpd="sng">
            <a:solidFill>
              <a:srgbClr val="DCDDDE"/>
            </a:solidFill>
            <a:prstDash val="solid"/>
            <a:miter/>
            <a:headEnd type="none" w="med" len="med"/>
            <a:tailEnd type="none" w="med" len="med"/>
          </a:ln>
        </p:spPr>
        <p:txBody>
          <a:bodyPr lIns="0" tIns="90487" rIns="0" bIns="0">
            <a:spAutoFit/>
          </a:bodyPr>
          <a:p>
            <a:pPr marL="354330" indent="0" eaLnBrk="1">
              <a:spcBef>
                <a:spcPts val="950"/>
              </a:spcBef>
            </a:pPr>
            <a:r>
              <a:rPr lang="zh-CN" altLang="zh-CN" sz="1050" dirty="0">
                <a:solidFill>
                  <a:srgbClr val="ED6C33"/>
                </a:solidFill>
                <a:latin typeface="微软雅黑" panose="020B0503020204020204" pitchFamily="34" charset="-122"/>
                <a:ea typeface="微软雅黑" panose="020B0503020204020204" pitchFamily="34" charset="-122"/>
              </a:rPr>
              <a:t>信用数据应用</a:t>
            </a:r>
            <a:endParaRPr lang="zh-CN" altLang="zh-CN" sz="1050" dirty="0">
              <a:solidFill>
                <a:srgbClr val="ED6C33"/>
              </a:solidFill>
              <a:latin typeface="微软雅黑" panose="020B0503020204020204" pitchFamily="34" charset="-122"/>
              <a:ea typeface="微软雅黑" panose="020B0503020204020204" pitchFamily="34" charset="-122"/>
            </a:endParaRPr>
          </a:p>
          <a:p>
            <a:pPr marL="354330" indent="0" eaLnBrk="1">
              <a:spcBef>
                <a:spcPts val="95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搜索的重要因子</a:t>
            </a:r>
            <a:endParaRPr lang="en-US" altLang="zh-CN" sz="750" dirty="0">
              <a:solidFill>
                <a:srgbClr val="414042"/>
              </a:solidFill>
              <a:latin typeface="微软雅黑" panose="020B0503020204020204" pitchFamily="34" charset="-122"/>
              <a:ea typeface="微软雅黑" panose="020B0503020204020204" pitchFamily="34" charset="-122"/>
            </a:endParaRPr>
          </a:p>
          <a:p>
            <a:pPr marL="354330" indent="0" eaLnBrk="1">
              <a:spcBef>
                <a:spcPts val="950"/>
              </a:spcBef>
            </a:pPr>
            <a:r>
              <a:rPr lang="zh-CN" altLang="zh-CN" sz="750" dirty="0">
                <a:solidFill>
                  <a:srgbClr val="414042"/>
                </a:solidFill>
                <a:latin typeface="微软雅黑" panose="020B0503020204020204" pitchFamily="34" charset="-122"/>
                <a:ea typeface="微软雅黑" panose="020B0503020204020204" pitchFamily="34" charset="-122"/>
              </a:rPr>
              <a:t>商家分层的重要维度</a:t>
            </a:r>
            <a:endParaRPr lang="en-US" altLang="zh-CN" sz="750" dirty="0">
              <a:solidFill>
                <a:srgbClr val="414042"/>
              </a:solidFill>
              <a:latin typeface="微软雅黑" panose="020B0503020204020204" pitchFamily="34" charset="-122"/>
              <a:ea typeface="微软雅黑" panose="020B0503020204020204" pitchFamily="34" charset="-122"/>
            </a:endParaRPr>
          </a:p>
          <a:p>
            <a:pPr marL="354330" indent="0" eaLnBrk="1">
              <a:spcBef>
                <a:spcPts val="950"/>
              </a:spcBef>
            </a:pPr>
            <a:r>
              <a:rPr lang="zh-CN" altLang="zh-CN" sz="750" dirty="0">
                <a:solidFill>
                  <a:srgbClr val="414042"/>
                </a:solidFill>
                <a:latin typeface="微软雅黑" panose="020B0503020204020204" pitchFamily="34" charset="-122"/>
                <a:ea typeface="微软雅黑" panose="020B0503020204020204" pitchFamily="34" charset="-122"/>
              </a:rPr>
              <a:t>4-8 倍以上商机增长</a:t>
            </a:r>
            <a:endParaRPr lang="en-US" altLang="zh-CN" sz="750" dirty="0">
              <a:latin typeface="微软雅黑" panose="020B0503020204020204" pitchFamily="34" charset="-122"/>
              <a:ea typeface="微软雅黑" panose="020B0503020204020204" pitchFamily="34" charset="-122"/>
            </a:endParaRPr>
          </a:p>
          <a:p>
            <a:pPr marL="354330" indent="0" eaLnBrk="1">
              <a:spcBef>
                <a:spcPts val="95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出单周期提效 78%</a:t>
            </a:r>
            <a:endParaRPr lang="en-US" altLang="zh-CN" sz="750" dirty="0">
              <a:solidFill>
                <a:srgbClr val="414042"/>
              </a:solidFill>
              <a:latin typeface="微软雅黑" panose="020B0503020204020204" pitchFamily="34" charset="-122"/>
              <a:ea typeface="微软雅黑" panose="020B0503020204020204" pitchFamily="34" charset="-122"/>
            </a:endParaRPr>
          </a:p>
          <a:p>
            <a:pPr marL="354330" indent="0" eaLnBrk="1">
              <a:spcBef>
                <a:spcPts val="950"/>
              </a:spcBef>
            </a:pPr>
            <a:endParaRPr lang="en-US" altLang="zh-CN" sz="450" dirty="0">
              <a:latin typeface="微软雅黑" panose="020B0503020204020204" pitchFamily="34" charset="-122"/>
              <a:ea typeface="微软雅黑" panose="020B0503020204020204" pitchFamily="34" charset="-122"/>
            </a:endParaRPr>
          </a:p>
        </p:txBody>
      </p:sp>
      <p:sp>
        <p:nvSpPr>
          <p:cNvPr id="46090" name="object 79"/>
          <p:cNvSpPr txBox="1"/>
          <p:nvPr/>
        </p:nvSpPr>
        <p:spPr>
          <a:xfrm>
            <a:off x="3542110" y="3399235"/>
            <a:ext cx="1445419" cy="1327785"/>
          </a:xfrm>
          <a:prstGeom prst="rect">
            <a:avLst/>
          </a:prstGeom>
          <a:solidFill>
            <a:srgbClr val="F1F2F2"/>
          </a:solidFill>
          <a:ln w="9525" cap="flat" cmpd="sng">
            <a:solidFill>
              <a:srgbClr val="DCDDDE"/>
            </a:solidFill>
            <a:prstDash val="solid"/>
            <a:miter/>
            <a:headEnd type="none" w="med" len="med"/>
            <a:tailEnd type="none" w="med" len="med"/>
          </a:ln>
        </p:spPr>
        <p:txBody>
          <a:bodyPr lIns="0" tIns="5238" rIns="0" bIns="0">
            <a:spAutoFit/>
          </a:bodyPr>
          <a:p>
            <a:pPr algn="ctr" eaLnBrk="1">
              <a:spcBef>
                <a:spcPts val="50"/>
              </a:spcBef>
            </a:pPr>
            <a:endParaRPr lang="zh-CN" altLang="zh-CN" sz="675" dirty="0">
              <a:latin typeface="Times New Roman" panose="02020503050405090304" pitchFamily="18" charset="0"/>
              <a:cs typeface="Times New Roman" panose="02020503050405090304" pitchFamily="18" charset="0"/>
            </a:endParaRPr>
          </a:p>
          <a:p>
            <a:pPr algn="ctr" eaLnBrk="1"/>
            <a:r>
              <a:rPr lang="zh-CN" altLang="zh-CN" sz="1050" dirty="0">
                <a:solidFill>
                  <a:srgbClr val="ED6C33"/>
                </a:solidFill>
                <a:latin typeface="微软雅黑" panose="020B0503020204020204" pitchFamily="34" charset="-122"/>
                <a:ea typeface="微软雅黑" panose="020B0503020204020204" pitchFamily="34" charset="-122"/>
              </a:rPr>
              <a:t>全方位订单保障</a:t>
            </a:r>
            <a:endParaRPr lang="zh-CN" altLang="zh-CN" sz="1050" dirty="0">
              <a:solidFill>
                <a:srgbClr val="ED6C33"/>
              </a:solidFill>
              <a:latin typeface="微软雅黑" panose="020B0503020204020204" pitchFamily="34" charset="-122"/>
              <a:ea typeface="微软雅黑" panose="020B0503020204020204" pitchFamily="34" charset="-122"/>
            </a:endParaRPr>
          </a:p>
          <a:p>
            <a:pPr algn="ctr" eaLnBrk="1">
              <a:lnSpc>
                <a:spcPct val="126000"/>
              </a:lnSpc>
              <a:spcBef>
                <a:spcPts val="55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资金安全</a:t>
            </a:r>
            <a:endParaRPr lang="en-US" altLang="zh-CN" sz="750" dirty="0">
              <a:solidFill>
                <a:srgbClr val="414042"/>
              </a:solidFill>
              <a:latin typeface="微软雅黑" panose="020B0503020204020204" pitchFamily="34" charset="-122"/>
              <a:ea typeface="微软雅黑" panose="020B0503020204020204" pitchFamily="34" charset="-122"/>
            </a:endParaRPr>
          </a:p>
          <a:p>
            <a:pPr algn="ctr" eaLnBrk="1">
              <a:lnSpc>
                <a:spcPct val="126000"/>
              </a:lnSpc>
              <a:spcBef>
                <a:spcPts val="55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质量保障</a:t>
            </a:r>
            <a:endParaRPr lang="en-US" altLang="zh-CN" sz="750" dirty="0">
              <a:solidFill>
                <a:srgbClr val="414042"/>
              </a:solidFill>
              <a:latin typeface="微软雅黑" panose="020B0503020204020204" pitchFamily="34" charset="-122"/>
              <a:ea typeface="微软雅黑" panose="020B0503020204020204" pitchFamily="34" charset="-122"/>
            </a:endParaRPr>
          </a:p>
          <a:p>
            <a:pPr algn="ctr" eaLnBrk="1">
              <a:lnSpc>
                <a:spcPct val="126000"/>
              </a:lnSpc>
              <a:spcBef>
                <a:spcPts val="55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交期保障</a:t>
            </a:r>
            <a:endParaRPr lang="zh-CN" altLang="zh-CN" sz="750" dirty="0">
              <a:solidFill>
                <a:srgbClr val="414042"/>
              </a:solidFill>
              <a:latin typeface="微软雅黑" panose="020B0503020204020204" pitchFamily="34" charset="-122"/>
              <a:ea typeface="微软雅黑" panose="020B0503020204020204" pitchFamily="34" charset="-122"/>
            </a:endParaRPr>
          </a:p>
          <a:p>
            <a:pPr algn="ctr" eaLnBrk="1">
              <a:spcBef>
                <a:spcPts val="250"/>
              </a:spcBef>
            </a:pPr>
            <a:r>
              <a:rPr lang="zh-CN" altLang="zh-CN" sz="750" dirty="0">
                <a:solidFill>
                  <a:srgbClr val="414042"/>
                </a:solidFill>
                <a:latin typeface="微软雅黑" panose="020B0503020204020204" pitchFamily="34" charset="-122"/>
                <a:ea typeface="微软雅黑" panose="020B0503020204020204" pitchFamily="34" charset="-122"/>
              </a:rPr>
              <a:t>纠纷 / 拒付 / 风控保障</a:t>
            </a:r>
            <a:endParaRPr lang="en-US" altLang="zh-CN" sz="750" dirty="0">
              <a:solidFill>
                <a:srgbClr val="414042"/>
              </a:solidFill>
              <a:latin typeface="微软雅黑" panose="020B0503020204020204" pitchFamily="34" charset="-122"/>
              <a:ea typeface="微软雅黑" panose="020B0503020204020204" pitchFamily="34" charset="-122"/>
            </a:endParaRPr>
          </a:p>
          <a:p>
            <a:pPr algn="ctr" eaLnBrk="1">
              <a:spcBef>
                <a:spcPts val="250"/>
              </a:spcBef>
            </a:pPr>
            <a:endParaRPr lang="en-US" altLang="zh-CN" sz="1500" dirty="0">
              <a:solidFill>
                <a:srgbClr val="414042"/>
              </a:solidFill>
              <a:latin typeface="微软雅黑" panose="020B0503020204020204" pitchFamily="34" charset="-122"/>
              <a:ea typeface="微软雅黑" panose="020B0503020204020204" pitchFamily="34" charset="-122"/>
            </a:endParaRPr>
          </a:p>
        </p:txBody>
      </p:sp>
      <p:sp>
        <p:nvSpPr>
          <p:cNvPr id="46091" name="object 80"/>
          <p:cNvSpPr/>
          <p:nvPr/>
        </p:nvSpPr>
        <p:spPr>
          <a:xfrm>
            <a:off x="4088606" y="2456260"/>
            <a:ext cx="325041" cy="401240"/>
          </a:xfrm>
          <a:custGeom>
            <a:avLst/>
            <a:gdLst/>
            <a:ahLst/>
            <a:cxnLst>
              <a:cxn ang="0">
                <a:pos x="3225290" y="0"/>
              </a:cxn>
              <a:cxn ang="0">
                <a:pos x="0" y="1053361"/>
              </a:cxn>
              <a:cxn ang="0">
                <a:pos x="0" y="5434192"/>
              </a:cxn>
              <a:cxn ang="0">
                <a:pos x="3225290" y="7967968"/>
              </a:cxn>
              <a:cxn ang="0">
                <a:pos x="4156521" y="7236400"/>
              </a:cxn>
              <a:cxn ang="0">
                <a:pos x="3225290" y="7236400"/>
              </a:cxn>
              <a:cxn ang="0">
                <a:pos x="575144" y="5154570"/>
              </a:cxn>
              <a:cxn ang="0">
                <a:pos x="575144" y="1470560"/>
              </a:cxn>
              <a:cxn ang="0">
                <a:pos x="3225290" y="604987"/>
              </a:cxn>
              <a:cxn ang="0">
                <a:pos x="5077680" y="604987"/>
              </a:cxn>
              <a:cxn ang="0">
                <a:pos x="3225290" y="0"/>
              </a:cxn>
              <a:cxn ang="0">
                <a:pos x="5077680" y="604987"/>
              </a:cxn>
              <a:cxn ang="0">
                <a:pos x="3225290" y="604987"/>
              </a:cxn>
              <a:cxn ang="0">
                <a:pos x="5875442" y="1470560"/>
              </a:cxn>
              <a:cxn ang="0">
                <a:pos x="5875442" y="5154570"/>
              </a:cxn>
              <a:cxn ang="0">
                <a:pos x="3225290" y="7236400"/>
              </a:cxn>
              <a:cxn ang="0">
                <a:pos x="4156521" y="7236400"/>
              </a:cxn>
              <a:cxn ang="0">
                <a:pos x="6450599" y="5434192"/>
              </a:cxn>
              <a:cxn ang="0">
                <a:pos x="6450599" y="1053361"/>
              </a:cxn>
              <a:cxn ang="0">
                <a:pos x="5077680" y="604987"/>
              </a:cxn>
            </a:cxnLst>
            <a:pathLst>
              <a:path w="276225" h="340995">
                <a:moveTo>
                  <a:pt x="137807" y="0"/>
                </a:moveTo>
                <a:lnTo>
                  <a:pt x="0" y="45021"/>
                </a:lnTo>
                <a:lnTo>
                  <a:pt x="0" y="232257"/>
                </a:lnTo>
                <a:lnTo>
                  <a:pt x="137807" y="340550"/>
                </a:lnTo>
                <a:lnTo>
                  <a:pt x="177596" y="309283"/>
                </a:lnTo>
                <a:lnTo>
                  <a:pt x="137807" y="309283"/>
                </a:lnTo>
                <a:lnTo>
                  <a:pt x="24574" y="220306"/>
                </a:lnTo>
                <a:lnTo>
                  <a:pt x="24574" y="62852"/>
                </a:lnTo>
                <a:lnTo>
                  <a:pt x="137807" y="25857"/>
                </a:lnTo>
                <a:lnTo>
                  <a:pt x="216954" y="25857"/>
                </a:lnTo>
                <a:lnTo>
                  <a:pt x="137807" y="0"/>
                </a:lnTo>
                <a:close/>
              </a:path>
              <a:path w="276225" h="340995">
                <a:moveTo>
                  <a:pt x="216954" y="25857"/>
                </a:moveTo>
                <a:lnTo>
                  <a:pt x="137807" y="25857"/>
                </a:lnTo>
                <a:lnTo>
                  <a:pt x="251040" y="62852"/>
                </a:lnTo>
                <a:lnTo>
                  <a:pt x="251040" y="220306"/>
                </a:lnTo>
                <a:lnTo>
                  <a:pt x="137807" y="309283"/>
                </a:lnTo>
                <a:lnTo>
                  <a:pt x="177596" y="309283"/>
                </a:lnTo>
                <a:lnTo>
                  <a:pt x="275615" y="232257"/>
                </a:lnTo>
                <a:lnTo>
                  <a:pt x="275615" y="45021"/>
                </a:lnTo>
                <a:lnTo>
                  <a:pt x="216954" y="25857"/>
                </a:lnTo>
                <a:close/>
              </a:path>
            </a:pathLst>
          </a:custGeom>
          <a:solidFill>
            <a:srgbClr val="F36D2D">
              <a:alpha val="100000"/>
            </a:srgbClr>
          </a:solidFill>
          <a:ln w="9525">
            <a:noFill/>
          </a:ln>
        </p:spPr>
        <p:txBody>
          <a:bodyPr/>
          <a:p>
            <a:endParaRPr lang="zh-CN" altLang="en-US" sz="1350"/>
          </a:p>
        </p:txBody>
      </p:sp>
      <p:sp>
        <p:nvSpPr>
          <p:cNvPr id="46092" name="object 81"/>
          <p:cNvSpPr txBox="1"/>
          <p:nvPr/>
        </p:nvSpPr>
        <p:spPr>
          <a:xfrm>
            <a:off x="3454003" y="3000375"/>
            <a:ext cx="1541859" cy="216535"/>
          </a:xfrm>
          <a:prstGeom prst="rect">
            <a:avLst/>
          </a:prstGeom>
          <a:noFill/>
          <a:ln w="9525">
            <a:noFill/>
          </a:ln>
        </p:spPr>
        <p:txBody>
          <a:bodyPr lIns="0" tIns="9048" rIns="0" bIns="0">
            <a:spAutoFit/>
          </a:bodyPr>
          <a:p>
            <a:pPr marL="278130" indent="0" eaLnBrk="1">
              <a:spcBef>
                <a:spcPts val="100"/>
              </a:spcBef>
            </a:pPr>
            <a:r>
              <a:rPr lang="zh-CN" altLang="zh-CN" sz="1350" dirty="0">
                <a:solidFill>
                  <a:schemeClr val="bg2"/>
                </a:solidFill>
                <a:latin typeface="微软雅黑" panose="020B0503020204020204" pitchFamily="34" charset="-122"/>
                <a:ea typeface="微软雅黑" panose="020B0503020204020204" pitchFamily="34" charset="-122"/>
              </a:rPr>
              <a:t>交易保障更放心</a:t>
            </a:r>
            <a:endParaRPr lang="zh-CN" altLang="zh-CN" sz="1350" dirty="0">
              <a:solidFill>
                <a:schemeClr val="bg2"/>
              </a:solidFill>
              <a:latin typeface="微软雅黑" panose="020B0503020204020204" pitchFamily="34" charset="-122"/>
              <a:ea typeface="微软雅黑" panose="020B0503020204020204" pitchFamily="34" charset="-122"/>
            </a:endParaRPr>
          </a:p>
        </p:txBody>
      </p:sp>
      <p:sp>
        <p:nvSpPr>
          <p:cNvPr id="46093" name="object 82"/>
          <p:cNvSpPr/>
          <p:nvPr/>
        </p:nvSpPr>
        <p:spPr>
          <a:xfrm>
            <a:off x="5179219" y="2306241"/>
            <a:ext cx="1756172" cy="2575322"/>
          </a:xfrm>
          <a:prstGeom prst="rect">
            <a:avLst/>
          </a:prstGeom>
          <a:blipFill rotWithShape="1">
            <a:blip r:embed="rId3"/>
            <a:stretch>
              <a:fillRect/>
            </a:stretch>
          </a:blipFill>
          <a:ln w="9525">
            <a:noFill/>
          </a:ln>
        </p:spPr>
        <p:txBody>
          <a:bodyPr lIns="0" tIns="0" rIns="0" bIns="0"/>
          <a:p>
            <a:pPr eaLnBrk="1"/>
            <a:endParaRPr lang="zh-CN" altLang="zh-CN" sz="1350" dirty="0">
              <a:latin typeface="Helvetica"/>
            </a:endParaRPr>
          </a:p>
        </p:txBody>
      </p:sp>
      <p:sp>
        <p:nvSpPr>
          <p:cNvPr id="46094" name="object 83"/>
          <p:cNvSpPr/>
          <p:nvPr/>
        </p:nvSpPr>
        <p:spPr>
          <a:xfrm>
            <a:off x="5250656" y="2377679"/>
            <a:ext cx="1541860" cy="2349103"/>
          </a:xfrm>
          <a:custGeom>
            <a:avLst/>
            <a:gdLst/>
            <a:ahLst/>
            <a:cxnLst>
              <a:cxn ang="0">
                <a:pos x="10224082" y="21388862"/>
              </a:cxn>
              <a:cxn ang="0">
                <a:pos x="0" y="21388862"/>
              </a:cxn>
              <a:cxn ang="0">
                <a:pos x="0" y="0"/>
              </a:cxn>
              <a:cxn ang="0">
                <a:pos x="10224082" y="0"/>
              </a:cxn>
              <a:cxn ang="0">
                <a:pos x="10224082" y="21388862"/>
              </a:cxn>
            </a:cxnLst>
            <a:pathLst>
              <a:path w="1573530" h="2273935">
                <a:moveTo>
                  <a:pt x="1573491" y="2273782"/>
                </a:moveTo>
                <a:lnTo>
                  <a:pt x="0" y="2273782"/>
                </a:lnTo>
                <a:lnTo>
                  <a:pt x="0" y="0"/>
                </a:lnTo>
                <a:lnTo>
                  <a:pt x="1573491" y="0"/>
                </a:lnTo>
                <a:lnTo>
                  <a:pt x="1573491" y="2273782"/>
                </a:lnTo>
                <a:close/>
              </a:path>
            </a:pathLst>
          </a:custGeom>
          <a:solidFill>
            <a:srgbClr val="F1F2F2">
              <a:alpha val="100000"/>
            </a:srgbClr>
          </a:solidFill>
          <a:ln w="9525">
            <a:noFill/>
          </a:ln>
        </p:spPr>
        <p:txBody>
          <a:bodyPr/>
          <a:p>
            <a:endParaRPr lang="zh-CN" altLang="en-US" sz="1350"/>
          </a:p>
        </p:txBody>
      </p:sp>
      <p:sp>
        <p:nvSpPr>
          <p:cNvPr id="46095" name="object 84"/>
          <p:cNvSpPr txBox="1"/>
          <p:nvPr/>
        </p:nvSpPr>
        <p:spPr>
          <a:xfrm>
            <a:off x="5250656" y="3000375"/>
            <a:ext cx="1541860" cy="216535"/>
          </a:xfrm>
          <a:prstGeom prst="rect">
            <a:avLst/>
          </a:prstGeom>
          <a:noFill/>
          <a:ln w="9525">
            <a:noFill/>
          </a:ln>
        </p:spPr>
        <p:txBody>
          <a:bodyPr lIns="0" tIns="9048" rIns="0" bIns="0">
            <a:spAutoFit/>
          </a:bodyPr>
          <a:p>
            <a:pPr marL="250825" indent="0" eaLnBrk="1">
              <a:spcBef>
                <a:spcPts val="100"/>
              </a:spcBef>
            </a:pPr>
            <a:r>
              <a:rPr lang="zh-CN" altLang="zh-CN" sz="1350" dirty="0">
                <a:solidFill>
                  <a:schemeClr val="bg2"/>
                </a:solidFill>
                <a:latin typeface="微软雅黑" panose="020B0503020204020204" pitchFamily="34" charset="-122"/>
                <a:ea typeface="微软雅黑" panose="020B0503020204020204" pitchFamily="34" charset="-122"/>
              </a:rPr>
              <a:t>专业</a:t>
            </a:r>
            <a:r>
              <a:rPr lang="zh-CN" altLang="en-US" sz="1350" dirty="0">
                <a:solidFill>
                  <a:schemeClr val="bg2"/>
                </a:solidFill>
                <a:latin typeface="微软雅黑" panose="020B0503020204020204" pitchFamily="34" charset="-122"/>
                <a:ea typeface="微软雅黑" panose="020B0503020204020204" pitchFamily="34" charset="-122"/>
              </a:rPr>
              <a:t>支付</a:t>
            </a:r>
            <a:r>
              <a:rPr lang="zh-CN" altLang="zh-CN" sz="1350" dirty="0">
                <a:solidFill>
                  <a:schemeClr val="bg2"/>
                </a:solidFill>
                <a:latin typeface="微软雅黑" panose="020B0503020204020204" pitchFamily="34" charset="-122"/>
                <a:ea typeface="微软雅黑" panose="020B0503020204020204" pitchFamily="34" charset="-122"/>
              </a:rPr>
              <a:t>更便捷</a:t>
            </a:r>
            <a:endParaRPr lang="zh-CN" altLang="zh-CN" sz="1350" dirty="0">
              <a:solidFill>
                <a:schemeClr val="bg2"/>
              </a:solidFill>
              <a:latin typeface="微软雅黑" panose="020B0503020204020204" pitchFamily="34" charset="-122"/>
              <a:ea typeface="微软雅黑" panose="020B0503020204020204" pitchFamily="34" charset="-122"/>
            </a:endParaRPr>
          </a:p>
        </p:txBody>
      </p:sp>
      <p:sp>
        <p:nvSpPr>
          <p:cNvPr id="46096" name="object 85"/>
          <p:cNvSpPr txBox="1"/>
          <p:nvPr/>
        </p:nvSpPr>
        <p:spPr>
          <a:xfrm>
            <a:off x="5299472" y="3399235"/>
            <a:ext cx="1445419" cy="1348105"/>
          </a:xfrm>
          <a:prstGeom prst="rect">
            <a:avLst/>
          </a:prstGeom>
          <a:solidFill>
            <a:srgbClr val="F1F2F2"/>
          </a:solidFill>
          <a:ln w="9525" cap="flat" cmpd="sng">
            <a:solidFill>
              <a:srgbClr val="DCDDDE"/>
            </a:solidFill>
            <a:prstDash val="solid"/>
            <a:miter/>
            <a:headEnd type="none" w="med" len="med"/>
            <a:tailEnd type="none" w="med" len="med"/>
          </a:ln>
        </p:spPr>
        <p:txBody>
          <a:bodyPr lIns="0" tIns="5238" rIns="0" bIns="0">
            <a:spAutoFit/>
          </a:bodyPr>
          <a:p>
            <a:pPr algn="ctr" eaLnBrk="1">
              <a:spcBef>
                <a:spcPts val="50"/>
              </a:spcBef>
            </a:pPr>
            <a:endParaRPr lang="zh-CN" altLang="zh-CN" sz="675" dirty="0">
              <a:latin typeface="Times New Roman" panose="02020503050405090304" pitchFamily="18" charset="0"/>
              <a:cs typeface="Times New Roman" panose="02020503050405090304" pitchFamily="18" charset="0"/>
            </a:endParaRPr>
          </a:p>
          <a:p>
            <a:pPr algn="ctr" eaLnBrk="1"/>
            <a:r>
              <a:rPr lang="zh-CN" altLang="zh-CN" sz="1050" dirty="0">
                <a:solidFill>
                  <a:srgbClr val="ED6C33"/>
                </a:solidFill>
                <a:latin typeface="微软雅黑" panose="020B0503020204020204" pitchFamily="34" charset="-122"/>
                <a:ea typeface="微软雅黑" panose="020B0503020204020204" pitchFamily="34" charset="-122"/>
              </a:rPr>
              <a:t>跨境收款解决方案</a:t>
            </a:r>
            <a:endParaRPr lang="zh-CN" altLang="zh-CN" sz="1050" dirty="0">
              <a:solidFill>
                <a:srgbClr val="ED6C33"/>
              </a:solidFill>
              <a:latin typeface="微软雅黑" panose="020B0503020204020204" pitchFamily="34" charset="-122"/>
              <a:ea typeface="微软雅黑" panose="020B0503020204020204" pitchFamily="34" charset="-122"/>
            </a:endParaRPr>
          </a:p>
          <a:p>
            <a:pPr algn="ctr" eaLnBrk="1">
              <a:lnSpc>
                <a:spcPct val="126000"/>
              </a:lnSpc>
              <a:spcBef>
                <a:spcPts val="550"/>
              </a:spcBef>
            </a:pPr>
            <a:r>
              <a:rPr lang="zh-CN" altLang="zh-CN" sz="750" dirty="0">
                <a:solidFill>
                  <a:srgbClr val="414042"/>
                </a:solidFill>
                <a:latin typeface="微软雅黑" panose="020B0503020204020204" pitchFamily="34" charset="-122"/>
                <a:ea typeface="微软雅黑" panose="020B0503020204020204" pitchFamily="34" charset="-122"/>
              </a:rPr>
              <a:t>多元化支付方式</a:t>
            </a:r>
            <a:endParaRPr lang="en-US" altLang="zh-CN" sz="750" dirty="0">
              <a:solidFill>
                <a:srgbClr val="414042"/>
              </a:solidFill>
              <a:latin typeface="微软雅黑" panose="020B0503020204020204" pitchFamily="34" charset="-122"/>
              <a:ea typeface="微软雅黑" panose="020B0503020204020204" pitchFamily="34" charset="-122"/>
            </a:endParaRPr>
          </a:p>
          <a:p>
            <a:pPr algn="ctr" eaLnBrk="1">
              <a:lnSpc>
                <a:spcPct val="126000"/>
              </a:lnSpc>
              <a:spcBef>
                <a:spcPts val="550"/>
              </a:spcBef>
            </a:pPr>
            <a:r>
              <a:rPr lang="zh-CN" altLang="zh-CN" sz="750" dirty="0">
                <a:solidFill>
                  <a:srgbClr val="414042"/>
                </a:solidFill>
                <a:latin typeface="微软雅黑" panose="020B0503020204020204" pitchFamily="34" charset="-122"/>
                <a:ea typeface="微软雅黑" panose="020B0503020204020204" pitchFamily="34" charset="-122"/>
              </a:rPr>
              <a:t>双收汇通道</a:t>
            </a:r>
            <a:endParaRPr lang="en-US" altLang="zh-CN" sz="750" dirty="0">
              <a:solidFill>
                <a:srgbClr val="414042"/>
              </a:solidFill>
              <a:latin typeface="微软雅黑" panose="020B0503020204020204" pitchFamily="34" charset="-122"/>
              <a:ea typeface="微软雅黑" panose="020B0503020204020204" pitchFamily="34" charset="-122"/>
            </a:endParaRPr>
          </a:p>
          <a:p>
            <a:pPr algn="ctr" eaLnBrk="1">
              <a:lnSpc>
                <a:spcPct val="126000"/>
              </a:lnSpc>
              <a:spcBef>
                <a:spcPts val="550"/>
              </a:spcBef>
            </a:pPr>
            <a:r>
              <a:rPr lang="zh-CN" altLang="zh-CN" sz="750" dirty="0">
                <a:solidFill>
                  <a:srgbClr val="414042"/>
                </a:solidFill>
                <a:latin typeface="微软雅黑" panose="020B0503020204020204" pitchFamily="34" charset="-122"/>
                <a:ea typeface="微软雅黑" panose="020B0503020204020204" pitchFamily="34" charset="-122"/>
              </a:rPr>
              <a:t>时效快</a:t>
            </a:r>
            <a:endParaRPr lang="en-US" altLang="zh-CN" sz="750" dirty="0">
              <a:solidFill>
                <a:srgbClr val="414042"/>
              </a:solidFill>
              <a:latin typeface="微软雅黑" panose="020B0503020204020204" pitchFamily="34" charset="-122"/>
              <a:ea typeface="微软雅黑" panose="020B0503020204020204" pitchFamily="34" charset="-122"/>
            </a:endParaRPr>
          </a:p>
          <a:p>
            <a:pPr algn="ctr" eaLnBrk="1">
              <a:lnSpc>
                <a:spcPct val="126000"/>
              </a:lnSpc>
              <a:spcBef>
                <a:spcPts val="550"/>
              </a:spcBef>
            </a:pPr>
            <a:r>
              <a:rPr lang="zh-CN" altLang="zh-CN" sz="750" dirty="0">
                <a:solidFill>
                  <a:srgbClr val="414042"/>
                </a:solidFill>
                <a:latin typeface="微软雅黑" panose="020B0503020204020204" pitchFamily="34" charset="-122"/>
                <a:ea typeface="微软雅黑" panose="020B0503020204020204" pitchFamily="34" charset="-122"/>
              </a:rPr>
              <a:t>成本低</a:t>
            </a:r>
            <a:endParaRPr lang="en-US" altLang="zh-CN" sz="750" dirty="0">
              <a:solidFill>
                <a:srgbClr val="414042"/>
              </a:solidFill>
              <a:latin typeface="微软雅黑" panose="020B0503020204020204" pitchFamily="34" charset="-122"/>
              <a:ea typeface="微软雅黑" panose="020B0503020204020204" pitchFamily="34" charset="-122"/>
            </a:endParaRPr>
          </a:p>
          <a:p>
            <a:pPr algn="ctr" eaLnBrk="1">
              <a:lnSpc>
                <a:spcPct val="126000"/>
              </a:lnSpc>
              <a:spcBef>
                <a:spcPts val="550"/>
              </a:spcBef>
            </a:pPr>
            <a:endParaRPr lang="zh-CN" altLang="zh-CN" sz="750" dirty="0">
              <a:solidFill>
                <a:srgbClr val="414042"/>
              </a:solidFill>
              <a:latin typeface="微软雅黑" panose="020B0503020204020204" pitchFamily="34" charset="-122"/>
              <a:ea typeface="微软雅黑" panose="020B0503020204020204" pitchFamily="34" charset="-122"/>
            </a:endParaRPr>
          </a:p>
        </p:txBody>
      </p:sp>
      <p:sp>
        <p:nvSpPr>
          <p:cNvPr id="46097" name="object 86"/>
          <p:cNvSpPr/>
          <p:nvPr/>
        </p:nvSpPr>
        <p:spPr>
          <a:xfrm>
            <a:off x="5934075" y="2575322"/>
            <a:ext cx="34529" cy="61913"/>
          </a:xfrm>
          <a:custGeom>
            <a:avLst/>
            <a:gdLst/>
            <a:ahLst/>
            <a:cxnLst>
              <a:cxn ang="0">
                <a:pos x="3574838" y="0"/>
              </a:cxn>
              <a:cxn ang="0">
                <a:pos x="2059872" y="340146"/>
              </a:cxn>
              <a:cxn ang="0">
                <a:pos x="957992" y="991159"/>
              </a:cxn>
              <a:cxn ang="0">
                <a:pos x="270822" y="1954946"/>
              </a:cxn>
              <a:cxn ang="0">
                <a:pos x="0" y="3232912"/>
              </a:cxn>
              <a:cxn ang="0">
                <a:pos x="88242" y="4203608"/>
              </a:cxn>
              <a:cxn ang="0">
                <a:pos x="714201" y="5040296"/>
              </a:cxn>
              <a:cxn ang="0">
                <a:pos x="1876573" y="5742960"/>
              </a:cxn>
              <a:cxn ang="0">
                <a:pos x="3574838" y="6312008"/>
              </a:cxn>
              <a:cxn ang="0">
                <a:pos x="3574838" y="0"/>
              </a:cxn>
            </a:cxnLst>
            <a:pathLst>
              <a:path w="22225" h="40005">
                <a:moveTo>
                  <a:pt x="21844" y="0"/>
                </a:moveTo>
                <a:lnTo>
                  <a:pt x="12587" y="2135"/>
                </a:lnTo>
                <a:lnTo>
                  <a:pt x="5854" y="6222"/>
                </a:lnTo>
                <a:lnTo>
                  <a:pt x="1655" y="12272"/>
                </a:lnTo>
                <a:lnTo>
                  <a:pt x="0" y="20294"/>
                </a:lnTo>
                <a:lnTo>
                  <a:pt x="539" y="26388"/>
                </a:lnTo>
                <a:lnTo>
                  <a:pt x="4364" y="31640"/>
                </a:lnTo>
                <a:lnTo>
                  <a:pt x="11467" y="36051"/>
                </a:lnTo>
                <a:lnTo>
                  <a:pt x="21844" y="39623"/>
                </a:lnTo>
                <a:lnTo>
                  <a:pt x="21844" y="0"/>
                </a:lnTo>
                <a:close/>
              </a:path>
            </a:pathLst>
          </a:custGeom>
          <a:solidFill>
            <a:srgbClr val="F36D2D">
              <a:alpha val="100000"/>
            </a:srgbClr>
          </a:solidFill>
          <a:ln w="9525">
            <a:noFill/>
          </a:ln>
        </p:spPr>
        <p:txBody>
          <a:bodyPr/>
          <a:p>
            <a:endParaRPr lang="zh-CN" altLang="en-US" sz="1350"/>
          </a:p>
        </p:txBody>
      </p:sp>
      <p:sp>
        <p:nvSpPr>
          <p:cNvPr id="46098" name="object 87"/>
          <p:cNvSpPr/>
          <p:nvPr/>
        </p:nvSpPr>
        <p:spPr>
          <a:xfrm>
            <a:off x="5969794" y="2636044"/>
            <a:ext cx="34529" cy="59531"/>
          </a:xfrm>
          <a:custGeom>
            <a:avLst/>
            <a:gdLst/>
            <a:ahLst/>
            <a:cxnLst>
              <a:cxn ang="0">
                <a:pos x="0" y="0"/>
              </a:cxn>
              <a:cxn ang="0">
                <a:pos x="0" y="3038261"/>
              </a:cxn>
              <a:cxn ang="0">
                <a:pos x="796297" y="2871651"/>
              </a:cxn>
              <a:cxn ang="0">
                <a:pos x="1374022" y="2558037"/>
              </a:cxn>
              <a:cxn ang="0">
                <a:pos x="1732728" y="2096930"/>
              </a:cxn>
              <a:cxn ang="0">
                <a:pos x="1871822" y="1488018"/>
              </a:cxn>
              <a:cxn ang="0">
                <a:pos x="1796423" y="993800"/>
              </a:cxn>
              <a:cxn ang="0">
                <a:pos x="1458415" y="581184"/>
              </a:cxn>
              <a:cxn ang="0">
                <a:pos x="859190" y="249949"/>
              </a:cxn>
              <a:cxn ang="0">
                <a:pos x="0" y="0"/>
              </a:cxn>
            </a:cxnLst>
            <a:pathLst>
              <a:path w="24765" h="43180">
                <a:moveTo>
                  <a:pt x="0" y="0"/>
                </a:moveTo>
                <a:lnTo>
                  <a:pt x="0" y="42837"/>
                </a:lnTo>
                <a:lnTo>
                  <a:pt x="10378" y="40488"/>
                </a:lnTo>
                <a:lnTo>
                  <a:pt x="17908" y="36066"/>
                </a:lnTo>
                <a:lnTo>
                  <a:pt x="22583" y="29565"/>
                </a:lnTo>
                <a:lnTo>
                  <a:pt x="24396" y="20980"/>
                </a:lnTo>
                <a:lnTo>
                  <a:pt x="23413" y="14012"/>
                </a:lnTo>
                <a:lnTo>
                  <a:pt x="19008" y="8194"/>
                </a:lnTo>
                <a:lnTo>
                  <a:pt x="11198" y="3524"/>
                </a:lnTo>
                <a:lnTo>
                  <a:pt x="0" y="0"/>
                </a:lnTo>
                <a:close/>
              </a:path>
            </a:pathLst>
          </a:custGeom>
          <a:solidFill>
            <a:srgbClr val="F36D2D">
              <a:alpha val="100000"/>
            </a:srgbClr>
          </a:solidFill>
          <a:ln w="9525">
            <a:noFill/>
          </a:ln>
        </p:spPr>
        <p:txBody>
          <a:bodyPr/>
          <a:p>
            <a:endParaRPr lang="zh-CN" altLang="en-US" sz="1350"/>
          </a:p>
        </p:txBody>
      </p:sp>
      <p:sp>
        <p:nvSpPr>
          <p:cNvPr id="46099" name="object 88"/>
          <p:cNvSpPr/>
          <p:nvPr/>
        </p:nvSpPr>
        <p:spPr>
          <a:xfrm>
            <a:off x="5837635" y="2494360"/>
            <a:ext cx="332184" cy="332184"/>
          </a:xfrm>
          <a:custGeom>
            <a:avLst/>
            <a:gdLst/>
            <a:ahLst/>
            <a:cxnLst>
              <a:cxn ang="0">
                <a:pos x="2245808" y="167412"/>
              </a:cxn>
              <a:cxn ang="0">
                <a:pos x="633596" y="1344471"/>
              </a:cxn>
              <a:cxn ang="0">
                <a:pos x="0" y="3283886"/>
              </a:cxn>
              <a:cxn ang="0">
                <a:pos x="633596" y="5223297"/>
              </a:cxn>
              <a:cxn ang="0">
                <a:pos x="2245808" y="6400352"/>
              </a:cxn>
              <a:cxn ang="0">
                <a:pos x="4321534" y="6400352"/>
              </a:cxn>
              <a:cxn ang="0">
                <a:pos x="5933873" y="5223297"/>
              </a:cxn>
              <a:cxn ang="0">
                <a:pos x="3149566" y="5136155"/>
              </a:cxn>
              <a:cxn ang="0">
                <a:pos x="2726062" y="4901984"/>
              </a:cxn>
              <a:cxn ang="0">
                <a:pos x="2160773" y="4438514"/>
              </a:cxn>
              <a:cxn ang="0">
                <a:pos x="3149566" y="4050165"/>
              </a:cxn>
              <a:cxn ang="0">
                <a:pos x="3084928" y="3446544"/>
              </a:cxn>
              <a:cxn ang="0">
                <a:pos x="2630324" y="3309687"/>
              </a:cxn>
              <a:cxn ang="0">
                <a:pos x="2156892" y="2886211"/>
              </a:cxn>
              <a:cxn ang="0">
                <a:pos x="2193778" y="2226853"/>
              </a:cxn>
              <a:cxn ang="0">
                <a:pos x="2713310" y="1778974"/>
              </a:cxn>
              <a:cxn ang="0">
                <a:pos x="3149566" y="1416568"/>
              </a:cxn>
              <a:cxn ang="0">
                <a:pos x="5933873" y="1344471"/>
              </a:cxn>
              <a:cxn ang="0">
                <a:pos x="4321534" y="167412"/>
              </a:cxn>
              <a:cxn ang="0">
                <a:pos x="3487551" y="2123818"/>
              </a:cxn>
              <a:cxn ang="0">
                <a:pos x="3656399" y="3144569"/>
              </a:cxn>
              <a:cxn ang="0">
                <a:pos x="4119211" y="3297853"/>
              </a:cxn>
              <a:cxn ang="0">
                <a:pos x="4535187" y="3734677"/>
              </a:cxn>
              <a:cxn ang="0">
                <a:pos x="4500740" y="4426927"/>
              </a:cxn>
              <a:cxn ang="0">
                <a:pos x="3956576" y="4893948"/>
              </a:cxn>
              <a:cxn ang="0">
                <a:pos x="3487551" y="5136155"/>
              </a:cxn>
              <a:cxn ang="0">
                <a:pos x="6400087" y="4321826"/>
              </a:cxn>
              <a:cxn ang="0">
                <a:pos x="6440615" y="2497240"/>
              </a:cxn>
              <a:cxn ang="0">
                <a:pos x="3832934" y="2297984"/>
              </a:cxn>
              <a:cxn ang="0">
                <a:pos x="3487551" y="2123818"/>
              </a:cxn>
              <a:cxn ang="0">
                <a:pos x="2556250" y="4050165"/>
              </a:cxn>
              <a:cxn ang="0">
                <a:pos x="2773337" y="4387104"/>
              </a:cxn>
              <a:cxn ang="0">
                <a:pos x="3149566" y="4540480"/>
              </a:cxn>
              <a:cxn ang="0">
                <a:pos x="5971148" y="1416568"/>
              </a:cxn>
              <a:cxn ang="0">
                <a:pos x="3487551" y="1705850"/>
              </a:cxn>
              <a:cxn ang="0">
                <a:pos x="4115813" y="1946576"/>
              </a:cxn>
              <a:cxn ang="0">
                <a:pos x="4454269" y="2497240"/>
              </a:cxn>
              <a:cxn ang="0">
                <a:pos x="6400087" y="2245938"/>
              </a:cxn>
            </a:cxnLst>
            <a:pathLst>
              <a:path w="282575" h="282575">
                <a:moveTo>
                  <a:pt x="141274" y="0"/>
                </a:moveTo>
                <a:lnTo>
                  <a:pt x="96624" y="7203"/>
                </a:lnTo>
                <a:lnTo>
                  <a:pt x="57843" y="27260"/>
                </a:lnTo>
                <a:lnTo>
                  <a:pt x="27260" y="57845"/>
                </a:lnTo>
                <a:lnTo>
                  <a:pt x="7203" y="96630"/>
                </a:lnTo>
                <a:lnTo>
                  <a:pt x="0" y="141287"/>
                </a:lnTo>
                <a:lnTo>
                  <a:pt x="7203" y="185944"/>
                </a:lnTo>
                <a:lnTo>
                  <a:pt x="27260" y="224729"/>
                </a:lnTo>
                <a:lnTo>
                  <a:pt x="57843" y="255314"/>
                </a:lnTo>
                <a:lnTo>
                  <a:pt x="96624" y="275371"/>
                </a:lnTo>
                <a:lnTo>
                  <a:pt x="141274" y="282575"/>
                </a:lnTo>
                <a:lnTo>
                  <a:pt x="185931" y="275371"/>
                </a:lnTo>
                <a:lnTo>
                  <a:pt x="224716" y="255314"/>
                </a:lnTo>
                <a:lnTo>
                  <a:pt x="255301" y="224729"/>
                </a:lnTo>
                <a:lnTo>
                  <a:pt x="257240" y="220980"/>
                </a:lnTo>
                <a:lnTo>
                  <a:pt x="135508" y="220980"/>
                </a:lnTo>
                <a:lnTo>
                  <a:pt x="135508" y="214147"/>
                </a:lnTo>
                <a:lnTo>
                  <a:pt x="117287" y="210905"/>
                </a:lnTo>
                <a:lnTo>
                  <a:pt x="103106" y="203179"/>
                </a:lnTo>
                <a:lnTo>
                  <a:pt x="92966" y="190964"/>
                </a:lnTo>
                <a:lnTo>
                  <a:pt x="86867" y="174256"/>
                </a:lnTo>
                <a:lnTo>
                  <a:pt x="135508" y="174256"/>
                </a:lnTo>
                <a:lnTo>
                  <a:pt x="135508" y="148907"/>
                </a:lnTo>
                <a:lnTo>
                  <a:pt x="132727" y="148285"/>
                </a:lnTo>
                <a:lnTo>
                  <a:pt x="131559" y="148069"/>
                </a:lnTo>
                <a:lnTo>
                  <a:pt x="113168" y="142397"/>
                </a:lnTo>
                <a:lnTo>
                  <a:pt x="100249" y="134432"/>
                </a:lnTo>
                <a:lnTo>
                  <a:pt x="92799" y="124177"/>
                </a:lnTo>
                <a:lnTo>
                  <a:pt x="90817" y="111633"/>
                </a:lnTo>
                <a:lnTo>
                  <a:pt x="94386" y="95809"/>
                </a:lnTo>
                <a:lnTo>
                  <a:pt x="103028" y="84112"/>
                </a:lnTo>
                <a:lnTo>
                  <a:pt x="116738" y="76539"/>
                </a:lnTo>
                <a:lnTo>
                  <a:pt x="135508" y="73088"/>
                </a:lnTo>
                <a:lnTo>
                  <a:pt x="135508" y="60947"/>
                </a:lnTo>
                <a:lnTo>
                  <a:pt x="256905" y="60947"/>
                </a:lnTo>
                <a:lnTo>
                  <a:pt x="255301" y="57845"/>
                </a:lnTo>
                <a:lnTo>
                  <a:pt x="224716" y="27260"/>
                </a:lnTo>
                <a:lnTo>
                  <a:pt x="185931" y="7203"/>
                </a:lnTo>
                <a:lnTo>
                  <a:pt x="141274" y="0"/>
                </a:lnTo>
                <a:close/>
              </a:path>
              <a:path w="282575" h="282575">
                <a:moveTo>
                  <a:pt x="150050" y="91376"/>
                </a:moveTo>
                <a:lnTo>
                  <a:pt x="150050" y="133578"/>
                </a:lnTo>
                <a:lnTo>
                  <a:pt x="157314" y="135293"/>
                </a:lnTo>
                <a:lnTo>
                  <a:pt x="161086" y="136232"/>
                </a:lnTo>
                <a:lnTo>
                  <a:pt x="177226" y="141888"/>
                </a:lnTo>
                <a:lnTo>
                  <a:pt x="188572" y="150037"/>
                </a:lnTo>
                <a:lnTo>
                  <a:pt x="195123" y="160682"/>
                </a:lnTo>
                <a:lnTo>
                  <a:pt x="196875" y="173824"/>
                </a:lnTo>
                <a:lnTo>
                  <a:pt x="193641" y="190465"/>
                </a:lnTo>
                <a:lnTo>
                  <a:pt x="184759" y="202709"/>
                </a:lnTo>
                <a:lnTo>
                  <a:pt x="170229" y="210559"/>
                </a:lnTo>
                <a:lnTo>
                  <a:pt x="150050" y="214020"/>
                </a:lnTo>
                <a:lnTo>
                  <a:pt x="150050" y="220980"/>
                </a:lnTo>
                <a:lnTo>
                  <a:pt x="257240" y="220980"/>
                </a:lnTo>
                <a:lnTo>
                  <a:pt x="275359" y="185944"/>
                </a:lnTo>
                <a:lnTo>
                  <a:pt x="282562" y="141287"/>
                </a:lnTo>
                <a:lnTo>
                  <a:pt x="277103" y="107442"/>
                </a:lnTo>
                <a:lnTo>
                  <a:pt x="168198" y="107442"/>
                </a:lnTo>
                <a:lnTo>
                  <a:pt x="164909" y="98869"/>
                </a:lnTo>
                <a:lnTo>
                  <a:pt x="158851" y="93522"/>
                </a:lnTo>
                <a:lnTo>
                  <a:pt x="150050" y="91376"/>
                </a:lnTo>
                <a:close/>
              </a:path>
              <a:path w="282575" h="282575">
                <a:moveTo>
                  <a:pt x="135508" y="174256"/>
                </a:moveTo>
                <a:lnTo>
                  <a:pt x="109981" y="174256"/>
                </a:lnTo>
                <a:lnTo>
                  <a:pt x="113790" y="182494"/>
                </a:lnTo>
                <a:lnTo>
                  <a:pt x="119321" y="188752"/>
                </a:lnTo>
                <a:lnTo>
                  <a:pt x="126564" y="193035"/>
                </a:lnTo>
                <a:lnTo>
                  <a:pt x="135508" y="195351"/>
                </a:lnTo>
                <a:lnTo>
                  <a:pt x="135508" y="174256"/>
                </a:lnTo>
                <a:close/>
              </a:path>
              <a:path w="282575" h="282575">
                <a:moveTo>
                  <a:pt x="256905" y="60947"/>
                </a:moveTo>
                <a:lnTo>
                  <a:pt x="150050" y="60947"/>
                </a:lnTo>
                <a:lnTo>
                  <a:pt x="150050" y="73393"/>
                </a:lnTo>
                <a:lnTo>
                  <a:pt x="165127" y="76906"/>
                </a:lnTo>
                <a:lnTo>
                  <a:pt x="177080" y="83750"/>
                </a:lnTo>
                <a:lnTo>
                  <a:pt x="185917" y="93928"/>
                </a:lnTo>
                <a:lnTo>
                  <a:pt x="191642" y="107442"/>
                </a:lnTo>
                <a:lnTo>
                  <a:pt x="277103" y="107442"/>
                </a:lnTo>
                <a:lnTo>
                  <a:pt x="275359" y="96630"/>
                </a:lnTo>
                <a:lnTo>
                  <a:pt x="256905" y="60947"/>
                </a:lnTo>
                <a:close/>
              </a:path>
            </a:pathLst>
          </a:custGeom>
          <a:solidFill>
            <a:srgbClr val="F36D2D">
              <a:alpha val="100000"/>
            </a:srgbClr>
          </a:solidFill>
          <a:ln w="9525">
            <a:noFill/>
          </a:ln>
        </p:spPr>
        <p:txBody>
          <a:bodyPr/>
          <a:p>
            <a:endParaRPr lang="zh-CN" altLang="en-US" sz="1350"/>
          </a:p>
        </p:txBody>
      </p:sp>
      <p:sp>
        <p:nvSpPr>
          <p:cNvPr id="46100" name="object 137"/>
          <p:cNvSpPr/>
          <p:nvPr/>
        </p:nvSpPr>
        <p:spPr>
          <a:xfrm>
            <a:off x="2353866" y="2481263"/>
            <a:ext cx="310753" cy="363141"/>
          </a:xfrm>
          <a:prstGeom prst="rect">
            <a:avLst/>
          </a:prstGeom>
          <a:blipFill rotWithShape="1">
            <a:blip r:embed="rId4"/>
            <a:stretch>
              <a:fillRect/>
            </a:stretch>
          </a:blipFill>
          <a:ln w="9525">
            <a:noFill/>
          </a:ln>
        </p:spPr>
        <p:txBody>
          <a:bodyPr lIns="0" tIns="0" rIns="0" bIns="0"/>
          <a:p>
            <a:pPr eaLnBrk="1"/>
            <a:endParaRPr lang="zh-CN" altLang="zh-CN" sz="1350" dirty="0">
              <a:latin typeface="Helvetica"/>
            </a:endParaRPr>
          </a:p>
        </p:txBody>
      </p:sp>
      <p:sp>
        <p:nvSpPr>
          <p:cNvPr id="46101" name="object 54"/>
          <p:cNvSpPr/>
          <p:nvPr/>
        </p:nvSpPr>
        <p:spPr>
          <a:xfrm>
            <a:off x="951310" y="927497"/>
            <a:ext cx="304800" cy="310753"/>
          </a:xfrm>
          <a:prstGeom prst="rect">
            <a:avLst/>
          </a:prstGeom>
          <a:blipFill rotWithShape="1">
            <a:blip r:embed="rId5"/>
            <a:stretch>
              <a:fillRect/>
            </a:stretch>
          </a:blipFill>
          <a:ln w="9525">
            <a:noFill/>
          </a:ln>
        </p:spPr>
        <p:txBody>
          <a:bodyPr lIns="0" tIns="0" rIns="0" bIns="0"/>
          <a:p>
            <a:pPr eaLnBrk="1"/>
            <a:endParaRPr lang="zh-CN" altLang="zh-CN" sz="1350" dirty="0">
              <a:latin typeface="Helvetica"/>
            </a:endParaRPr>
          </a:p>
        </p:txBody>
      </p:sp>
      <p:sp>
        <p:nvSpPr>
          <p:cNvPr id="46102" name="object 55"/>
          <p:cNvSpPr txBox="1"/>
          <p:nvPr/>
        </p:nvSpPr>
        <p:spPr>
          <a:xfrm>
            <a:off x="951310" y="971550"/>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1</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交易</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4038600" y="2496741"/>
            <a:ext cx="444104" cy="2749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lIns="34288" tIns="34288" rIns="34288" bIns="34288">
            <a:spAutoFit/>
          </a:bodyPr>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defRPr/>
            </a:pPr>
            <a:r>
              <a:rPr kumimoji="0" lang="zh-CN" altLang="en-US" sz="1350" b="0" i="0" u="none" strike="noStrike" kern="1200" cap="none" spc="0" normalizeH="0" baseline="0" noProof="0" smtClean="0">
                <a:ln>
                  <a:noFill/>
                </a:ln>
                <a:solidFill>
                  <a:srgbClr val="ED6C33"/>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rPr>
              <a:t>保</a:t>
            </a:r>
            <a:endParaRPr kumimoji="0" lang="zh-CN" altLang="en-US" sz="1350" b="0" i="0" u="none" strike="noStrike" kern="1200" cap="none" spc="0" normalizeH="0" baseline="0" noProof="0" smtClean="0">
              <a:ln>
                <a:noFill/>
              </a:ln>
              <a:solidFill>
                <a:srgbClr val="ED6C33"/>
              </a:solidFill>
              <a:effectLst/>
              <a:uLnTx/>
              <a:uFillTx/>
              <a:latin typeface="微软雅黑" panose="020B0503020204020204" pitchFamily="34" charset="-122"/>
              <a:ea typeface="微软雅黑" panose="020B0503020204020204" pitchFamily="34" charset="-122"/>
              <a:cs typeface="Helvetica" pitchFamily="34" charset="0"/>
              <a:sym typeface="Helvetica"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文本框 99"/>
          <p:cNvSpPr txBox="1"/>
          <p:nvPr/>
        </p:nvSpPr>
        <p:spPr>
          <a:xfrm>
            <a:off x="112395" y="118745"/>
            <a:ext cx="6597015" cy="337185"/>
          </a:xfrm>
          <a:prstGeom prst="rect">
            <a:avLst/>
          </a:prstGeom>
          <a:noFill/>
          <a:ln w="12700">
            <a:noFill/>
          </a:ln>
        </p:spPr>
        <p:txBody>
          <a:bodyPr wrap="square" lIns="34289" rIns="34289">
            <a:spAutoFit/>
          </a:bodyPr>
          <a:p>
            <a:pPr marL="228600" indent="-228600" eaLnBrk="1"/>
            <a:r>
              <a:rPr lang="zh-CN" altLang="en-US" sz="1600" dirty="0">
                <a:solidFill>
                  <a:schemeClr val="bg1"/>
                </a:solidFill>
                <a:latin typeface="微软雅黑" panose="020B0503020204020204" pitchFamily="34" charset="-122"/>
                <a:ea typeface="微软雅黑" panose="020B0503020204020204" pitchFamily="34" charset="-122"/>
              </a:rPr>
              <a:t>数字化重构跨境贸易</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8131" name="矩形 7"/>
          <p:cNvSpPr/>
          <p:nvPr/>
        </p:nvSpPr>
        <p:spPr>
          <a:xfrm>
            <a:off x="1256110" y="921544"/>
            <a:ext cx="5216128" cy="662940"/>
          </a:xfrm>
          <a:prstGeom prst="rect">
            <a:avLst/>
          </a:prstGeom>
          <a:noFill/>
          <a:ln w="9525">
            <a:noFill/>
          </a:ln>
        </p:spPr>
        <p:txBody>
          <a:bodyPr lIns="0" tIns="76676" rIns="0" bIns="0">
            <a:spAutoFit/>
          </a:bodyPr>
          <a:p>
            <a:pPr marL="12700" indent="0" eaLnBrk="1">
              <a:lnSpc>
                <a:spcPct val="150000"/>
              </a:lnSpc>
              <a:spcBef>
                <a:spcPts val="800"/>
              </a:spcBef>
            </a:pPr>
            <a:r>
              <a:rPr lang="en-US" altLang="zh-CN" sz="1050" b="1" dirty="0">
                <a:solidFill>
                  <a:srgbClr val="414042"/>
                </a:solidFill>
                <a:latin typeface="微软雅黑" panose="020B0503020204020204" pitchFamily="34" charset="-122"/>
                <a:ea typeface="微软雅黑" panose="020B0503020204020204" pitchFamily="34" charset="-122"/>
              </a:rPr>
              <a:t>【Pay Later】</a:t>
            </a:r>
            <a:endParaRPr lang="en-US" altLang="zh-CN" sz="1050" b="1"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阿里巴巴国际站为买家提供的一种全新的金融赊销服务，即跨境贸易中的“花呗”。</a:t>
            </a:r>
            <a:endParaRPr lang="zh-CN" altLang="en-US" sz="1050" dirty="0">
              <a:solidFill>
                <a:srgbClr val="414042"/>
              </a:solidFill>
              <a:latin typeface="微软雅黑" panose="020B0503020204020204" pitchFamily="34" charset="-122"/>
              <a:ea typeface="微软雅黑" panose="020B0503020204020204" pitchFamily="34" charset="-122"/>
            </a:endParaRPr>
          </a:p>
        </p:txBody>
      </p:sp>
      <p:grpSp>
        <p:nvGrpSpPr>
          <p:cNvPr id="48132" name="组 2"/>
          <p:cNvGrpSpPr/>
          <p:nvPr/>
        </p:nvGrpSpPr>
        <p:grpSpPr>
          <a:xfrm>
            <a:off x="951310" y="1564481"/>
            <a:ext cx="7071122" cy="2191941"/>
            <a:chOff x="1268630" y="2086398"/>
            <a:chExt cx="9427712" cy="2921525"/>
          </a:xfrm>
        </p:grpSpPr>
        <p:sp>
          <p:nvSpPr>
            <p:cNvPr id="48143" name="object 8"/>
            <p:cNvSpPr/>
            <p:nvPr/>
          </p:nvSpPr>
          <p:spPr>
            <a:xfrm>
              <a:off x="8164797" y="2093496"/>
              <a:ext cx="2401803" cy="2894676"/>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48144" name="object 8"/>
            <p:cNvSpPr/>
            <p:nvPr/>
          </p:nvSpPr>
          <p:spPr>
            <a:xfrm>
              <a:off x="5960095" y="2113247"/>
              <a:ext cx="2401803" cy="2894676"/>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48145" name="object 8"/>
            <p:cNvSpPr/>
            <p:nvPr/>
          </p:nvSpPr>
          <p:spPr>
            <a:xfrm>
              <a:off x="3717598" y="2113247"/>
              <a:ext cx="2401803" cy="2894676"/>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48146" name="object 8"/>
            <p:cNvSpPr/>
            <p:nvPr/>
          </p:nvSpPr>
          <p:spPr>
            <a:xfrm>
              <a:off x="1472770" y="2086398"/>
              <a:ext cx="2401803" cy="2894676"/>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48147" name="矩形"/>
            <p:cNvSpPr/>
            <p:nvPr/>
          </p:nvSpPr>
          <p:spPr>
            <a:xfrm>
              <a:off x="1598773" y="2293291"/>
              <a:ext cx="2030129" cy="2440520"/>
            </a:xfrm>
            <a:prstGeom prst="rect">
              <a:avLst/>
            </a:prstGeom>
            <a:solidFill>
              <a:srgbClr val="ED6C33">
                <a:alpha val="61176"/>
              </a:srgbClr>
            </a:solidFill>
            <a:ln w="12700">
              <a:noFill/>
            </a:ln>
          </p:spPr>
          <p:txBody>
            <a:bodyPr lIns="22577" tIns="22577" rIns="22577" bIns="22577" anchor="ctr"/>
            <a:p>
              <a:pPr defTabSz="808355" eaLnBrk="1"/>
              <a:endParaRPr lang="zh-CN" altLang="zh-CN" sz="10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148" name="文本框 1"/>
            <p:cNvSpPr txBox="1"/>
            <p:nvPr/>
          </p:nvSpPr>
          <p:spPr>
            <a:xfrm>
              <a:off x="1844443" y="3351945"/>
              <a:ext cx="1567649" cy="675394"/>
            </a:xfrm>
            <a:prstGeom prst="rect">
              <a:avLst/>
            </a:prstGeom>
            <a:noFill/>
            <a:ln w="9525">
              <a:noFill/>
            </a:ln>
          </p:spPr>
          <p:txBody>
            <a:bodyPr>
              <a:spAutoFit/>
            </a:bodyPr>
            <a:p>
              <a:pPr algn="ctr" eaLnBrk="1"/>
              <a:r>
                <a:rPr lang="zh-CN" altLang="en-US" sz="1350" b="1" dirty="0">
                  <a:solidFill>
                    <a:schemeClr val="bg1"/>
                  </a:solidFill>
                  <a:latin typeface="微软雅黑" panose="020B0503020204020204" pitchFamily="34" charset="-122"/>
                  <a:ea typeface="微软雅黑" panose="020B0503020204020204" pitchFamily="34" charset="-122"/>
                </a:rPr>
                <a:t>最高授信额度</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sp>
          <p:nvSpPr>
            <p:cNvPr id="48149" name="支付买家体验"/>
            <p:cNvSpPr txBox="1"/>
            <p:nvPr/>
          </p:nvSpPr>
          <p:spPr>
            <a:xfrm>
              <a:off x="1268630" y="3910215"/>
              <a:ext cx="2719979" cy="258341"/>
            </a:xfrm>
            <a:prstGeom prst="rect">
              <a:avLst/>
            </a:prstGeom>
            <a:noFill/>
            <a:ln w="12700">
              <a:noFill/>
            </a:ln>
          </p:spPr>
          <p:txBody>
            <a:bodyPr lIns="16721" tIns="16721" rIns="16721" bIns="16721" anchor="ctr"/>
            <a:p>
              <a:pPr algn="ctr" defTabSz="265430" eaLnBrk="1">
                <a:lnSpc>
                  <a:spcPct val="110000"/>
                </a:lnSpc>
              </a:pPr>
              <a:r>
                <a:rPr lang="en-US" altLang="zh-CN" sz="1500" b="1" dirty="0">
                  <a:solidFill>
                    <a:schemeClr val="bg1"/>
                  </a:solidFill>
                  <a:latin typeface="微软雅黑" panose="020B0503020204020204" pitchFamily="34" charset="-122"/>
                  <a:ea typeface="微软雅黑" panose="020B0503020204020204" pitchFamily="34" charset="-122"/>
                </a:rPr>
                <a:t>$</a:t>
              </a:r>
              <a:r>
                <a:rPr lang="zh-CN" altLang="en-US" sz="1500" b="1" dirty="0">
                  <a:solidFill>
                    <a:schemeClr val="bg1"/>
                  </a:solidFill>
                  <a:latin typeface="微软雅黑" panose="020B0503020204020204" pitchFamily="34" charset="-122"/>
                  <a:ea typeface="微软雅黑" panose="020B0503020204020204" pitchFamily="34" charset="-122"/>
                </a:rPr>
                <a:t> </a:t>
              </a:r>
              <a:r>
                <a:rPr lang="en-US" altLang="zh-CN" sz="1500" b="1" dirty="0">
                  <a:solidFill>
                    <a:schemeClr val="bg1"/>
                  </a:solidFill>
                  <a:latin typeface="微软雅黑" panose="020B0503020204020204" pitchFamily="34" charset="-122"/>
                  <a:ea typeface="微软雅黑" panose="020B0503020204020204" pitchFamily="34" charset="-122"/>
                </a:rPr>
                <a:t>150,000</a:t>
              </a:r>
              <a:endParaRPr lang="zh-CN" altLang="zh-CN" sz="1500" b="1" dirty="0">
                <a:solidFill>
                  <a:schemeClr val="bg1"/>
                </a:solidFill>
                <a:latin typeface="微软雅黑" panose="020B0503020204020204" pitchFamily="34" charset="-122"/>
                <a:ea typeface="微软雅黑" panose="020B0503020204020204" pitchFamily="34" charset="-122"/>
              </a:endParaRPr>
            </a:p>
          </p:txBody>
        </p:sp>
        <p:pic>
          <p:nvPicPr>
            <p:cNvPr id="48150" name="图片 3" descr="图片 3"/>
            <p:cNvPicPr>
              <a:picLocks noChangeAspect="1"/>
            </p:cNvPicPr>
            <p:nvPr/>
          </p:nvPicPr>
          <p:blipFill>
            <a:blip r:embed="rId2"/>
            <a:stretch>
              <a:fillRect/>
            </a:stretch>
          </p:blipFill>
          <p:spPr>
            <a:xfrm>
              <a:off x="2354087" y="2573455"/>
              <a:ext cx="425173" cy="425173"/>
            </a:xfrm>
            <a:prstGeom prst="rect">
              <a:avLst/>
            </a:prstGeom>
            <a:noFill/>
            <a:ln w="12700">
              <a:noFill/>
            </a:ln>
          </p:spPr>
        </p:pic>
        <p:sp>
          <p:nvSpPr>
            <p:cNvPr id="48151" name="矩形"/>
            <p:cNvSpPr/>
            <p:nvPr/>
          </p:nvSpPr>
          <p:spPr>
            <a:xfrm>
              <a:off x="3874573" y="2297515"/>
              <a:ext cx="2030129" cy="2441223"/>
            </a:xfrm>
            <a:prstGeom prst="rect">
              <a:avLst/>
            </a:prstGeom>
            <a:solidFill>
              <a:srgbClr val="ED6C33">
                <a:alpha val="61176"/>
              </a:srgbClr>
            </a:solidFill>
            <a:ln w="12700">
              <a:noFill/>
            </a:ln>
          </p:spPr>
          <p:txBody>
            <a:bodyPr lIns="22577" tIns="22577" rIns="22577" bIns="22577" anchor="ctr"/>
            <a:p>
              <a:pPr defTabSz="808355" eaLnBrk="1"/>
              <a:endParaRPr lang="zh-CN" altLang="zh-CN" sz="10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152" name="文本框 1"/>
            <p:cNvSpPr txBox="1"/>
            <p:nvPr/>
          </p:nvSpPr>
          <p:spPr>
            <a:xfrm>
              <a:off x="4120244" y="3356168"/>
              <a:ext cx="1567649" cy="675394"/>
            </a:xfrm>
            <a:prstGeom prst="rect">
              <a:avLst/>
            </a:prstGeom>
            <a:noFill/>
            <a:ln w="9525">
              <a:noFill/>
            </a:ln>
          </p:spPr>
          <p:txBody>
            <a:bodyPr>
              <a:spAutoFit/>
            </a:bodyPr>
            <a:p>
              <a:pPr algn="ctr" eaLnBrk="1"/>
              <a:r>
                <a:rPr lang="zh-CN" altLang="en-US" sz="1350" b="1" dirty="0">
                  <a:solidFill>
                    <a:schemeClr val="bg1"/>
                  </a:solidFill>
                  <a:latin typeface="微软雅黑" panose="020B0503020204020204" pitchFamily="34" charset="-122"/>
                  <a:ea typeface="微软雅黑" panose="020B0503020204020204" pitchFamily="34" charset="-122"/>
                </a:rPr>
                <a:t>平均授信时间</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sp>
          <p:nvSpPr>
            <p:cNvPr id="48153" name="支付买家体验"/>
            <p:cNvSpPr txBox="1"/>
            <p:nvPr/>
          </p:nvSpPr>
          <p:spPr>
            <a:xfrm>
              <a:off x="3544430" y="3915142"/>
              <a:ext cx="2719979" cy="258342"/>
            </a:xfrm>
            <a:prstGeom prst="rect">
              <a:avLst/>
            </a:prstGeom>
            <a:noFill/>
            <a:ln w="12700">
              <a:noFill/>
            </a:ln>
          </p:spPr>
          <p:txBody>
            <a:bodyPr lIns="16721" tIns="16721" rIns="16721" bIns="16721" anchor="ctr"/>
            <a:p>
              <a:pPr algn="ctr" defTabSz="265430" eaLnBrk="1">
                <a:lnSpc>
                  <a:spcPct val="110000"/>
                </a:lnSpc>
              </a:pPr>
              <a:r>
                <a:rPr lang="en-US" altLang="zh-CN" sz="1500" b="1" dirty="0">
                  <a:solidFill>
                    <a:schemeClr val="bg1"/>
                  </a:solidFill>
                  <a:latin typeface="微软雅黑" panose="020B0503020204020204" pitchFamily="34" charset="-122"/>
                  <a:ea typeface="微软雅黑" panose="020B0503020204020204" pitchFamily="34" charset="-122"/>
                </a:rPr>
                <a:t>10</a:t>
              </a:r>
              <a:r>
                <a:rPr lang="zh-CN" altLang="en-US" sz="1500" b="1" dirty="0">
                  <a:solidFill>
                    <a:schemeClr val="bg1"/>
                  </a:solidFill>
                  <a:latin typeface="微软雅黑" panose="020B0503020204020204" pitchFamily="34" charset="-122"/>
                  <a:ea typeface="微软雅黑" panose="020B0503020204020204" pitchFamily="34" charset="-122"/>
                </a:rPr>
                <a:t>分钟</a:t>
              </a:r>
              <a:endParaRPr lang="zh-CN" altLang="zh-CN" sz="1500" b="1" dirty="0">
                <a:solidFill>
                  <a:schemeClr val="bg1"/>
                </a:solidFill>
                <a:latin typeface="微软雅黑" panose="020B0503020204020204" pitchFamily="34" charset="-122"/>
                <a:ea typeface="微软雅黑" panose="020B0503020204020204" pitchFamily="34" charset="-122"/>
              </a:endParaRPr>
            </a:p>
          </p:txBody>
        </p:sp>
        <p:pic>
          <p:nvPicPr>
            <p:cNvPr id="48154" name="图片 2" descr="图片 2"/>
            <p:cNvPicPr>
              <a:picLocks noChangeAspect="1"/>
            </p:cNvPicPr>
            <p:nvPr/>
          </p:nvPicPr>
          <p:blipFill>
            <a:blip r:embed="rId3"/>
            <a:stretch>
              <a:fillRect/>
            </a:stretch>
          </p:blipFill>
          <p:spPr>
            <a:xfrm>
              <a:off x="4648190" y="2608651"/>
              <a:ext cx="391384" cy="391384"/>
            </a:xfrm>
            <a:prstGeom prst="rect">
              <a:avLst/>
            </a:prstGeom>
            <a:noFill/>
            <a:ln w="12700">
              <a:noFill/>
            </a:ln>
          </p:spPr>
        </p:pic>
        <p:sp>
          <p:nvSpPr>
            <p:cNvPr id="48155" name="矩形"/>
            <p:cNvSpPr/>
            <p:nvPr/>
          </p:nvSpPr>
          <p:spPr>
            <a:xfrm>
              <a:off x="6090539" y="2301738"/>
              <a:ext cx="2030129" cy="2441223"/>
            </a:xfrm>
            <a:prstGeom prst="rect">
              <a:avLst/>
            </a:prstGeom>
            <a:solidFill>
              <a:srgbClr val="ED6C33">
                <a:alpha val="61176"/>
              </a:srgbClr>
            </a:solidFill>
            <a:ln w="12700">
              <a:noFill/>
            </a:ln>
          </p:spPr>
          <p:txBody>
            <a:bodyPr lIns="22577" tIns="22577" rIns="22577" bIns="22577" anchor="ctr"/>
            <a:p>
              <a:pPr defTabSz="808355" eaLnBrk="1"/>
              <a:endParaRPr lang="zh-CN" altLang="zh-CN" sz="10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156" name="文本框 1"/>
            <p:cNvSpPr txBox="1"/>
            <p:nvPr/>
          </p:nvSpPr>
          <p:spPr>
            <a:xfrm>
              <a:off x="6336210" y="3360392"/>
              <a:ext cx="1567649" cy="675394"/>
            </a:xfrm>
            <a:prstGeom prst="rect">
              <a:avLst/>
            </a:prstGeom>
            <a:noFill/>
            <a:ln w="9525">
              <a:noFill/>
            </a:ln>
          </p:spPr>
          <p:txBody>
            <a:bodyPr>
              <a:spAutoFit/>
            </a:bodyPr>
            <a:p>
              <a:pPr algn="ctr" eaLnBrk="1"/>
              <a:r>
                <a:rPr lang="zh-CN" altLang="en-US" sz="1350" b="1" dirty="0">
                  <a:solidFill>
                    <a:schemeClr val="bg1"/>
                  </a:solidFill>
                  <a:latin typeface="微软雅黑" panose="020B0503020204020204" pitchFamily="34" charset="-122"/>
                  <a:ea typeface="微软雅黑" panose="020B0503020204020204" pitchFamily="34" charset="-122"/>
                </a:rPr>
                <a:t>最低首月费用</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sp>
          <p:nvSpPr>
            <p:cNvPr id="48157" name="支付买家体验"/>
            <p:cNvSpPr txBox="1"/>
            <p:nvPr/>
          </p:nvSpPr>
          <p:spPr>
            <a:xfrm>
              <a:off x="5760397" y="3919366"/>
              <a:ext cx="2719979" cy="258342"/>
            </a:xfrm>
            <a:prstGeom prst="rect">
              <a:avLst/>
            </a:prstGeom>
            <a:noFill/>
            <a:ln w="12700">
              <a:noFill/>
            </a:ln>
          </p:spPr>
          <p:txBody>
            <a:bodyPr lIns="16721" tIns="16721" rIns="16721" bIns="16721" anchor="ctr"/>
            <a:p>
              <a:pPr algn="ctr" defTabSz="265430" eaLnBrk="1">
                <a:lnSpc>
                  <a:spcPct val="110000"/>
                </a:lnSpc>
              </a:pPr>
              <a:r>
                <a:rPr lang="en-US" altLang="zh-CN" sz="1500" b="1" dirty="0">
                  <a:solidFill>
                    <a:schemeClr val="bg1"/>
                  </a:solidFill>
                  <a:latin typeface="微软雅黑" panose="020B0503020204020204" pitchFamily="34" charset="-122"/>
                  <a:ea typeface="微软雅黑" panose="020B0503020204020204" pitchFamily="34" charset="-122"/>
                </a:rPr>
                <a:t>1.25%</a:t>
              </a:r>
              <a:endParaRPr lang="zh-CN" altLang="zh-CN" sz="1500" b="1" dirty="0">
                <a:solidFill>
                  <a:schemeClr val="bg1"/>
                </a:solidFill>
                <a:latin typeface="微软雅黑" panose="020B0503020204020204" pitchFamily="34" charset="-122"/>
                <a:ea typeface="微软雅黑" panose="020B0503020204020204" pitchFamily="34" charset="-122"/>
              </a:endParaRPr>
            </a:p>
          </p:txBody>
        </p:sp>
        <p:pic>
          <p:nvPicPr>
            <p:cNvPr id="48158" name="图像" descr="图像"/>
            <p:cNvPicPr>
              <a:picLocks noChangeAspect="1"/>
            </p:cNvPicPr>
            <p:nvPr/>
          </p:nvPicPr>
          <p:blipFill>
            <a:blip r:embed="rId4"/>
            <a:stretch>
              <a:fillRect/>
            </a:stretch>
          </p:blipFill>
          <p:spPr>
            <a:xfrm>
              <a:off x="6901464" y="2519956"/>
              <a:ext cx="345629" cy="501901"/>
            </a:xfrm>
            <a:prstGeom prst="rect">
              <a:avLst/>
            </a:prstGeom>
            <a:noFill/>
            <a:ln w="12700">
              <a:noFill/>
            </a:ln>
          </p:spPr>
        </p:pic>
        <p:sp>
          <p:nvSpPr>
            <p:cNvPr id="48159" name="矩形"/>
            <p:cNvSpPr/>
            <p:nvPr/>
          </p:nvSpPr>
          <p:spPr>
            <a:xfrm>
              <a:off x="8306505" y="2306666"/>
              <a:ext cx="2030129" cy="2440519"/>
            </a:xfrm>
            <a:prstGeom prst="rect">
              <a:avLst/>
            </a:prstGeom>
            <a:solidFill>
              <a:srgbClr val="ED6C33">
                <a:alpha val="61176"/>
              </a:srgbClr>
            </a:solidFill>
            <a:ln w="12700">
              <a:noFill/>
            </a:ln>
          </p:spPr>
          <p:txBody>
            <a:bodyPr lIns="22577" tIns="22577" rIns="22577" bIns="22577" anchor="ctr"/>
            <a:p>
              <a:pPr defTabSz="808355" eaLnBrk="1"/>
              <a:endParaRPr lang="zh-CN" altLang="zh-CN" sz="105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160" name="文本框 1"/>
            <p:cNvSpPr txBox="1"/>
            <p:nvPr/>
          </p:nvSpPr>
          <p:spPr>
            <a:xfrm>
              <a:off x="8552176" y="3365319"/>
              <a:ext cx="1567649" cy="675394"/>
            </a:xfrm>
            <a:prstGeom prst="rect">
              <a:avLst/>
            </a:prstGeom>
            <a:noFill/>
            <a:ln w="9525">
              <a:noFill/>
            </a:ln>
          </p:spPr>
          <p:txBody>
            <a:bodyPr>
              <a:spAutoFit/>
            </a:bodyPr>
            <a:p>
              <a:pPr algn="ctr" eaLnBrk="1"/>
              <a:r>
                <a:rPr lang="zh-CN" altLang="en-US" sz="1350" b="1" dirty="0">
                  <a:solidFill>
                    <a:schemeClr val="bg1"/>
                  </a:solidFill>
                  <a:latin typeface="微软雅黑" panose="020B0503020204020204" pitchFamily="34" charset="-122"/>
                  <a:ea typeface="微软雅黑" panose="020B0503020204020204" pitchFamily="34" charset="-122"/>
                </a:rPr>
                <a:t>最长还款期限</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sp>
          <p:nvSpPr>
            <p:cNvPr id="48161" name="支付买家体验"/>
            <p:cNvSpPr txBox="1"/>
            <p:nvPr/>
          </p:nvSpPr>
          <p:spPr>
            <a:xfrm>
              <a:off x="7976363" y="3923589"/>
              <a:ext cx="2719979" cy="258342"/>
            </a:xfrm>
            <a:prstGeom prst="rect">
              <a:avLst/>
            </a:prstGeom>
            <a:noFill/>
            <a:ln w="12700">
              <a:noFill/>
            </a:ln>
          </p:spPr>
          <p:txBody>
            <a:bodyPr lIns="16721" tIns="16721" rIns="16721" bIns="16721" anchor="ctr"/>
            <a:p>
              <a:pPr algn="ctr" defTabSz="265430" eaLnBrk="1">
                <a:lnSpc>
                  <a:spcPct val="110000"/>
                </a:lnSpc>
              </a:pPr>
              <a:r>
                <a:rPr lang="en-US" altLang="zh-CN" sz="1500" b="1" dirty="0">
                  <a:solidFill>
                    <a:schemeClr val="bg1"/>
                  </a:solidFill>
                  <a:latin typeface="微软雅黑" panose="020B0503020204020204" pitchFamily="34" charset="-122"/>
                  <a:ea typeface="微软雅黑" panose="020B0503020204020204" pitchFamily="34" charset="-122"/>
                </a:rPr>
                <a:t>6</a:t>
              </a:r>
              <a:r>
                <a:rPr lang="zh-CN" altLang="en-US" sz="1500" b="1" dirty="0">
                  <a:solidFill>
                    <a:schemeClr val="bg1"/>
                  </a:solidFill>
                  <a:latin typeface="微软雅黑" panose="020B0503020204020204" pitchFamily="34" charset="-122"/>
                  <a:ea typeface="微软雅黑" panose="020B0503020204020204" pitchFamily="34" charset="-122"/>
                </a:rPr>
                <a:t>个月</a:t>
              </a:r>
              <a:endParaRPr lang="zh-CN" altLang="zh-CN" sz="1500" b="1" dirty="0">
                <a:solidFill>
                  <a:schemeClr val="bg1"/>
                </a:solidFill>
                <a:latin typeface="微软雅黑" panose="020B0503020204020204" pitchFamily="34" charset="-122"/>
                <a:ea typeface="微软雅黑" panose="020B0503020204020204" pitchFamily="34" charset="-122"/>
              </a:endParaRPr>
            </a:p>
          </p:txBody>
        </p:sp>
        <p:pic>
          <p:nvPicPr>
            <p:cNvPr id="48162" name="图片 1" descr="图片 1"/>
            <p:cNvPicPr>
              <a:picLocks noChangeAspect="1"/>
            </p:cNvPicPr>
            <p:nvPr/>
          </p:nvPicPr>
          <p:blipFill>
            <a:blip r:embed="rId5"/>
            <a:stretch>
              <a:fillRect/>
            </a:stretch>
          </p:blipFill>
          <p:spPr>
            <a:xfrm>
              <a:off x="9079418" y="2597388"/>
              <a:ext cx="420245" cy="420245"/>
            </a:xfrm>
            <a:prstGeom prst="rect">
              <a:avLst/>
            </a:prstGeom>
            <a:noFill/>
            <a:ln w="12700">
              <a:noFill/>
            </a:ln>
          </p:spPr>
        </p:pic>
      </p:grpSp>
      <p:sp>
        <p:nvSpPr>
          <p:cNvPr id="48133" name="文本框 1"/>
          <p:cNvSpPr txBox="1"/>
          <p:nvPr/>
        </p:nvSpPr>
        <p:spPr>
          <a:xfrm>
            <a:off x="1246585" y="3895725"/>
            <a:ext cx="1176338" cy="252730"/>
          </a:xfrm>
          <a:prstGeom prst="rect">
            <a:avLst/>
          </a:prstGeom>
          <a:noFill/>
          <a:ln w="9525">
            <a:noFill/>
          </a:ln>
        </p:spPr>
        <p:txBody>
          <a:bodyPr>
            <a:spAutoFit/>
          </a:bodyPr>
          <a:p>
            <a:pPr algn="ctr" eaLnBrk="1"/>
            <a:r>
              <a:rPr lang="zh-CN" altLang="en-US" sz="1050" b="1" dirty="0">
                <a:solidFill>
                  <a:srgbClr val="FF0000"/>
                </a:solidFill>
                <a:latin typeface="微软雅黑" panose="020B0503020204020204" pitchFamily="34" charset="-122"/>
                <a:ea typeface="微软雅黑" panose="020B0503020204020204" pitchFamily="34" charset="-122"/>
              </a:rPr>
              <a:t>增加订单交易额</a:t>
            </a:r>
            <a:endParaRPr lang="zh-CN" altLang="en-US" sz="1050" b="1" dirty="0">
              <a:solidFill>
                <a:srgbClr val="FF0000"/>
              </a:solidFill>
              <a:latin typeface="微软雅黑" panose="020B0503020204020204" pitchFamily="34" charset="-122"/>
              <a:ea typeface="微软雅黑" panose="020B0503020204020204" pitchFamily="34" charset="-122"/>
            </a:endParaRPr>
          </a:p>
        </p:txBody>
      </p:sp>
      <p:sp>
        <p:nvSpPr>
          <p:cNvPr id="48134" name="文本框 1"/>
          <p:cNvSpPr txBox="1"/>
          <p:nvPr/>
        </p:nvSpPr>
        <p:spPr>
          <a:xfrm>
            <a:off x="2953941" y="3895725"/>
            <a:ext cx="1176338" cy="252730"/>
          </a:xfrm>
          <a:prstGeom prst="rect">
            <a:avLst/>
          </a:prstGeom>
          <a:noFill/>
          <a:ln w="9525">
            <a:noFill/>
          </a:ln>
        </p:spPr>
        <p:txBody>
          <a:bodyPr>
            <a:spAutoFit/>
          </a:bodyPr>
          <a:p>
            <a:pPr algn="ctr" eaLnBrk="1"/>
            <a:r>
              <a:rPr lang="zh-CN" altLang="en-US" sz="1050" b="1" dirty="0">
                <a:solidFill>
                  <a:srgbClr val="FF0000"/>
                </a:solidFill>
                <a:latin typeface="微软雅黑" panose="020B0503020204020204" pitchFamily="34" charset="-122"/>
                <a:ea typeface="微软雅黑" panose="020B0503020204020204" pitchFamily="34" charset="-122"/>
              </a:rPr>
              <a:t>加速订单交易</a:t>
            </a:r>
            <a:endParaRPr lang="zh-CN" altLang="en-US" sz="1050" b="1" dirty="0">
              <a:solidFill>
                <a:srgbClr val="FF0000"/>
              </a:solidFill>
              <a:latin typeface="微软雅黑" panose="020B0503020204020204" pitchFamily="34" charset="-122"/>
              <a:ea typeface="微软雅黑" panose="020B0503020204020204" pitchFamily="34" charset="-122"/>
            </a:endParaRPr>
          </a:p>
        </p:txBody>
      </p:sp>
      <p:sp>
        <p:nvSpPr>
          <p:cNvPr id="48135" name="文本框 1"/>
          <p:cNvSpPr txBox="1"/>
          <p:nvPr/>
        </p:nvSpPr>
        <p:spPr>
          <a:xfrm>
            <a:off x="4680347" y="3895725"/>
            <a:ext cx="1176338" cy="252730"/>
          </a:xfrm>
          <a:prstGeom prst="rect">
            <a:avLst/>
          </a:prstGeom>
          <a:noFill/>
          <a:ln w="9525">
            <a:noFill/>
          </a:ln>
        </p:spPr>
        <p:txBody>
          <a:bodyPr>
            <a:spAutoFit/>
          </a:bodyPr>
          <a:p>
            <a:pPr algn="ctr" eaLnBrk="1"/>
            <a:r>
              <a:rPr lang="zh-CN" altLang="en-US" sz="1050" b="1" dirty="0">
                <a:solidFill>
                  <a:srgbClr val="FF0000"/>
                </a:solidFill>
                <a:latin typeface="微软雅黑" panose="020B0503020204020204" pitchFamily="34" charset="-122"/>
                <a:ea typeface="微软雅黑" panose="020B0503020204020204" pitchFamily="34" charset="-122"/>
              </a:rPr>
              <a:t>激活存量买家</a:t>
            </a:r>
            <a:endParaRPr lang="zh-CN" altLang="en-US" sz="1050" b="1" dirty="0">
              <a:solidFill>
                <a:srgbClr val="FF0000"/>
              </a:solidFill>
              <a:latin typeface="微软雅黑" panose="020B0503020204020204" pitchFamily="34" charset="-122"/>
              <a:ea typeface="微软雅黑" panose="020B0503020204020204" pitchFamily="34" charset="-122"/>
            </a:endParaRPr>
          </a:p>
        </p:txBody>
      </p:sp>
      <p:sp>
        <p:nvSpPr>
          <p:cNvPr id="48136" name="文本框 1"/>
          <p:cNvSpPr txBox="1"/>
          <p:nvPr/>
        </p:nvSpPr>
        <p:spPr>
          <a:xfrm>
            <a:off x="6325791" y="3895725"/>
            <a:ext cx="1175147" cy="252730"/>
          </a:xfrm>
          <a:prstGeom prst="rect">
            <a:avLst/>
          </a:prstGeom>
          <a:noFill/>
          <a:ln w="9525">
            <a:noFill/>
          </a:ln>
        </p:spPr>
        <p:txBody>
          <a:bodyPr>
            <a:spAutoFit/>
          </a:bodyPr>
          <a:p>
            <a:pPr algn="ctr" eaLnBrk="1"/>
            <a:r>
              <a:rPr lang="zh-CN" altLang="en-US" sz="1050" b="1" dirty="0">
                <a:solidFill>
                  <a:srgbClr val="FF0000"/>
                </a:solidFill>
                <a:latin typeface="微软雅黑" panose="020B0503020204020204" pitchFamily="34" charset="-122"/>
                <a:ea typeface="微软雅黑" panose="020B0503020204020204" pitchFamily="34" charset="-122"/>
              </a:rPr>
              <a:t>收款快速安全</a:t>
            </a:r>
            <a:endParaRPr lang="zh-CN" altLang="en-US" sz="1050" b="1" dirty="0">
              <a:solidFill>
                <a:srgbClr val="FF0000"/>
              </a:solidFill>
              <a:latin typeface="微软雅黑" panose="020B0503020204020204" pitchFamily="34" charset="-122"/>
              <a:ea typeface="微软雅黑" panose="020B0503020204020204" pitchFamily="34" charset="-122"/>
            </a:endParaRPr>
          </a:p>
        </p:txBody>
      </p:sp>
      <p:sp>
        <p:nvSpPr>
          <p:cNvPr id="48137" name="Shape 609" descr="形状"/>
          <p:cNvSpPr/>
          <p:nvPr/>
        </p:nvSpPr>
        <p:spPr>
          <a:xfrm rot="-5400000" flipH="1">
            <a:off x="2321719" y="3926681"/>
            <a:ext cx="267891" cy="132160"/>
          </a:xfrm>
          <a:custGeom>
            <a:avLst/>
            <a:gdLst/>
            <a:ahLst/>
            <a:cxnLst>
              <a:cxn ang="0">
                <a:pos x="2147483646" y="2147483646"/>
              </a:cxn>
              <a:cxn ang="5898240">
                <a:pos x="2147483646" y="2147483646"/>
              </a:cxn>
              <a:cxn ang="11796480">
                <a:pos x="2147483646" y="2147483646"/>
              </a:cxn>
              <a:cxn ang="17694720">
                <a:pos x="2147483646" y="2147483646"/>
              </a:cxn>
            </a:cxnLst>
            <a:pathLst>
              <a:path w="21600" h="21600">
                <a:moveTo>
                  <a:pt x="7549" y="0"/>
                </a:moveTo>
                <a:lnTo>
                  <a:pt x="7633" y="6700"/>
                </a:lnTo>
                <a:lnTo>
                  <a:pt x="21600" y="6700"/>
                </a:lnTo>
                <a:lnTo>
                  <a:pt x="21600" y="15398"/>
                </a:lnTo>
                <a:lnTo>
                  <a:pt x="7694" y="15398"/>
                </a:lnTo>
                <a:lnTo>
                  <a:pt x="7779" y="21600"/>
                </a:lnTo>
                <a:lnTo>
                  <a:pt x="0" y="11204"/>
                </a:lnTo>
                <a:lnTo>
                  <a:pt x="7549" y="0"/>
                </a:lnTo>
                <a:close/>
              </a:path>
            </a:pathLst>
          </a:custGeom>
          <a:solidFill>
            <a:srgbClr val="ED6C33">
              <a:alpha val="100000"/>
            </a:srgbClr>
          </a:solidFill>
          <a:ln w="9525">
            <a:noFill/>
          </a:ln>
        </p:spPr>
        <p:txBody>
          <a:bodyPr/>
          <a:p>
            <a:endParaRPr lang="zh-CN" altLang="en-US" sz="1350"/>
          </a:p>
        </p:txBody>
      </p:sp>
      <p:sp>
        <p:nvSpPr>
          <p:cNvPr id="48138" name="Shape 609" descr="形状"/>
          <p:cNvSpPr/>
          <p:nvPr/>
        </p:nvSpPr>
        <p:spPr>
          <a:xfrm rot="-5400000" flipH="1">
            <a:off x="4024313" y="3910013"/>
            <a:ext cx="267891" cy="133350"/>
          </a:xfrm>
          <a:custGeom>
            <a:avLst/>
            <a:gdLst/>
            <a:ahLst/>
            <a:cxnLst>
              <a:cxn ang="0">
                <a:pos x="2147483646" y="2147483646"/>
              </a:cxn>
              <a:cxn ang="5898240">
                <a:pos x="2147483646" y="2147483646"/>
              </a:cxn>
              <a:cxn ang="11796480">
                <a:pos x="2147483646" y="2147483646"/>
              </a:cxn>
              <a:cxn ang="17694720">
                <a:pos x="2147483646" y="2147483646"/>
              </a:cxn>
            </a:cxnLst>
            <a:pathLst>
              <a:path w="21600" h="21600">
                <a:moveTo>
                  <a:pt x="7549" y="0"/>
                </a:moveTo>
                <a:lnTo>
                  <a:pt x="7633" y="6700"/>
                </a:lnTo>
                <a:lnTo>
                  <a:pt x="21600" y="6700"/>
                </a:lnTo>
                <a:lnTo>
                  <a:pt x="21600" y="15398"/>
                </a:lnTo>
                <a:lnTo>
                  <a:pt x="7694" y="15398"/>
                </a:lnTo>
                <a:lnTo>
                  <a:pt x="7779" y="21600"/>
                </a:lnTo>
                <a:lnTo>
                  <a:pt x="0" y="11204"/>
                </a:lnTo>
                <a:lnTo>
                  <a:pt x="7549" y="0"/>
                </a:lnTo>
                <a:close/>
              </a:path>
            </a:pathLst>
          </a:custGeom>
          <a:solidFill>
            <a:srgbClr val="ED6C33">
              <a:alpha val="100000"/>
            </a:srgbClr>
          </a:solidFill>
          <a:ln w="9525">
            <a:noFill/>
          </a:ln>
        </p:spPr>
        <p:txBody>
          <a:bodyPr/>
          <a:p>
            <a:endParaRPr lang="zh-CN" altLang="en-US" sz="1350"/>
          </a:p>
        </p:txBody>
      </p:sp>
      <p:sp>
        <p:nvSpPr>
          <p:cNvPr id="48139" name="Shape 609" descr="形状"/>
          <p:cNvSpPr/>
          <p:nvPr/>
        </p:nvSpPr>
        <p:spPr>
          <a:xfrm rot="-5400000" flipH="1">
            <a:off x="5788819" y="3926681"/>
            <a:ext cx="267891" cy="132160"/>
          </a:xfrm>
          <a:custGeom>
            <a:avLst/>
            <a:gdLst/>
            <a:ahLst/>
            <a:cxnLst>
              <a:cxn ang="0">
                <a:pos x="2147483646" y="2147483646"/>
              </a:cxn>
              <a:cxn ang="5898240">
                <a:pos x="2147483646" y="2147483646"/>
              </a:cxn>
              <a:cxn ang="11796480">
                <a:pos x="2147483646" y="2147483646"/>
              </a:cxn>
              <a:cxn ang="17694720">
                <a:pos x="2147483646" y="2147483646"/>
              </a:cxn>
            </a:cxnLst>
            <a:pathLst>
              <a:path w="21600" h="21600">
                <a:moveTo>
                  <a:pt x="7549" y="0"/>
                </a:moveTo>
                <a:lnTo>
                  <a:pt x="7633" y="6700"/>
                </a:lnTo>
                <a:lnTo>
                  <a:pt x="21600" y="6700"/>
                </a:lnTo>
                <a:lnTo>
                  <a:pt x="21600" y="15398"/>
                </a:lnTo>
                <a:lnTo>
                  <a:pt x="7694" y="15398"/>
                </a:lnTo>
                <a:lnTo>
                  <a:pt x="7779" y="21600"/>
                </a:lnTo>
                <a:lnTo>
                  <a:pt x="0" y="11204"/>
                </a:lnTo>
                <a:lnTo>
                  <a:pt x="7549" y="0"/>
                </a:lnTo>
                <a:close/>
              </a:path>
            </a:pathLst>
          </a:custGeom>
          <a:solidFill>
            <a:srgbClr val="ED6C33">
              <a:alpha val="100000"/>
            </a:srgbClr>
          </a:solidFill>
          <a:ln w="9525">
            <a:noFill/>
          </a:ln>
        </p:spPr>
        <p:txBody>
          <a:bodyPr/>
          <a:p>
            <a:endParaRPr lang="zh-CN" altLang="en-US" sz="1350"/>
          </a:p>
        </p:txBody>
      </p:sp>
      <p:sp>
        <p:nvSpPr>
          <p:cNvPr id="48140" name="Shape 609" descr="形状"/>
          <p:cNvSpPr/>
          <p:nvPr/>
        </p:nvSpPr>
        <p:spPr>
          <a:xfrm rot="-5400000" flipH="1">
            <a:off x="7419975" y="3910013"/>
            <a:ext cx="267891" cy="133350"/>
          </a:xfrm>
          <a:custGeom>
            <a:avLst/>
            <a:gdLst/>
            <a:ahLst/>
            <a:cxnLst>
              <a:cxn ang="0">
                <a:pos x="2147483646" y="2147483646"/>
              </a:cxn>
              <a:cxn ang="5898240">
                <a:pos x="2147483646" y="2147483646"/>
              </a:cxn>
              <a:cxn ang="11796480">
                <a:pos x="2147483646" y="2147483646"/>
              </a:cxn>
              <a:cxn ang="17694720">
                <a:pos x="2147483646" y="2147483646"/>
              </a:cxn>
            </a:cxnLst>
            <a:pathLst>
              <a:path w="21600" h="21600">
                <a:moveTo>
                  <a:pt x="7549" y="0"/>
                </a:moveTo>
                <a:lnTo>
                  <a:pt x="7633" y="6700"/>
                </a:lnTo>
                <a:lnTo>
                  <a:pt x="21600" y="6700"/>
                </a:lnTo>
                <a:lnTo>
                  <a:pt x="21600" y="15398"/>
                </a:lnTo>
                <a:lnTo>
                  <a:pt x="7694" y="15398"/>
                </a:lnTo>
                <a:lnTo>
                  <a:pt x="7779" y="21600"/>
                </a:lnTo>
                <a:lnTo>
                  <a:pt x="0" y="11204"/>
                </a:lnTo>
                <a:lnTo>
                  <a:pt x="7549" y="0"/>
                </a:lnTo>
                <a:close/>
              </a:path>
            </a:pathLst>
          </a:custGeom>
          <a:solidFill>
            <a:srgbClr val="ED6C33">
              <a:alpha val="100000"/>
            </a:srgbClr>
          </a:solidFill>
          <a:ln w="9525">
            <a:noFill/>
          </a:ln>
        </p:spPr>
        <p:txBody>
          <a:bodyPr/>
          <a:p>
            <a:endParaRPr lang="zh-CN" altLang="en-US" sz="1350"/>
          </a:p>
        </p:txBody>
      </p:sp>
      <p:sp>
        <p:nvSpPr>
          <p:cNvPr id="48141" name="object 54"/>
          <p:cNvSpPr/>
          <p:nvPr/>
        </p:nvSpPr>
        <p:spPr>
          <a:xfrm>
            <a:off x="951310" y="575072"/>
            <a:ext cx="304800" cy="309563"/>
          </a:xfrm>
          <a:prstGeom prst="rect">
            <a:avLst/>
          </a:prstGeom>
          <a:blipFill rotWithShape="1">
            <a:blip r:embed="rId6"/>
            <a:stretch>
              <a:fillRect/>
            </a:stretch>
          </a:blipFill>
          <a:ln w="9525">
            <a:noFill/>
          </a:ln>
        </p:spPr>
        <p:txBody>
          <a:bodyPr lIns="0" tIns="0" rIns="0" bIns="0"/>
          <a:p>
            <a:pPr eaLnBrk="1"/>
            <a:endParaRPr lang="zh-CN" altLang="zh-CN" sz="1350" dirty="0">
              <a:latin typeface="Helvetica"/>
            </a:endParaRPr>
          </a:p>
        </p:txBody>
      </p:sp>
      <p:sp>
        <p:nvSpPr>
          <p:cNvPr id="48142" name="object 55"/>
          <p:cNvSpPr txBox="1"/>
          <p:nvPr/>
        </p:nvSpPr>
        <p:spPr>
          <a:xfrm>
            <a:off x="951310" y="619125"/>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1</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交易</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文本框 99"/>
          <p:cNvSpPr txBox="1"/>
          <p:nvPr/>
        </p:nvSpPr>
        <p:spPr>
          <a:xfrm>
            <a:off x="139065" y="119380"/>
            <a:ext cx="6821170" cy="337185"/>
          </a:xfrm>
          <a:prstGeom prst="rect">
            <a:avLst/>
          </a:prstGeom>
          <a:noFill/>
          <a:ln w="12700">
            <a:noFill/>
          </a:ln>
        </p:spPr>
        <p:txBody>
          <a:bodyPr wrap="square" lIns="34289" rIns="34289">
            <a:spAutoFit/>
          </a:bodyPr>
          <a:p>
            <a:pPr marL="228600" indent="-228600" eaLnBrk="1"/>
            <a:r>
              <a:rPr lang="zh-CN" altLang="en-US" sz="1600" dirty="0">
                <a:solidFill>
                  <a:schemeClr val="bg1"/>
                </a:solidFill>
                <a:latin typeface="微软雅黑" panose="020B0503020204020204" pitchFamily="34" charset="-122"/>
                <a:ea typeface="微软雅黑" panose="020B0503020204020204" pitchFamily="34" charset="-122"/>
              </a:rPr>
              <a:t>数字化重构跨境贸易</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50179" name="组 50"/>
          <p:cNvGrpSpPr/>
          <p:nvPr/>
        </p:nvGrpSpPr>
        <p:grpSpPr>
          <a:xfrm>
            <a:off x="1216819" y="1712119"/>
            <a:ext cx="6527006" cy="2564606"/>
            <a:chOff x="1621722" y="2282476"/>
            <a:chExt cx="8703324" cy="3420492"/>
          </a:xfrm>
        </p:grpSpPr>
        <p:sp>
          <p:nvSpPr>
            <p:cNvPr id="50183" name="object 8"/>
            <p:cNvSpPr/>
            <p:nvPr/>
          </p:nvSpPr>
          <p:spPr>
            <a:xfrm>
              <a:off x="1621722" y="2282476"/>
              <a:ext cx="2274500" cy="3420492"/>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50184" name="object 9"/>
            <p:cNvSpPr/>
            <p:nvPr/>
          </p:nvSpPr>
          <p:spPr>
            <a:xfrm>
              <a:off x="1721801" y="2394963"/>
              <a:ext cx="1981034" cy="3088272"/>
            </a:xfrm>
            <a:custGeom>
              <a:avLst/>
              <a:gdLst/>
              <a:ahLst/>
              <a:cxnLst>
                <a:cxn ang="0">
                  <a:pos x="11208906" y="37553286"/>
                </a:cxn>
                <a:cxn ang="0">
                  <a:pos x="0" y="37553286"/>
                </a:cxn>
                <a:cxn ang="0">
                  <a:pos x="0" y="0"/>
                </a:cxn>
                <a:cxn ang="0">
                  <a:pos x="11208906" y="0"/>
                </a:cxn>
                <a:cxn ang="0">
                  <a:pos x="11208906" y="37553286"/>
                </a:cxn>
              </a:cxnLst>
              <a:pathLst>
                <a:path w="1483995" h="2036445">
                  <a:moveTo>
                    <a:pt x="1483702" y="2035860"/>
                  </a:moveTo>
                  <a:lnTo>
                    <a:pt x="0" y="2035860"/>
                  </a:lnTo>
                  <a:lnTo>
                    <a:pt x="0" y="0"/>
                  </a:lnTo>
                  <a:lnTo>
                    <a:pt x="1483702" y="0"/>
                  </a:lnTo>
                  <a:lnTo>
                    <a:pt x="1483702" y="2035860"/>
                  </a:lnTo>
                  <a:close/>
                </a:path>
              </a:pathLst>
            </a:custGeom>
            <a:solidFill>
              <a:srgbClr val="F1F2F2">
                <a:alpha val="100000"/>
              </a:srgbClr>
            </a:solidFill>
            <a:ln w="9525">
              <a:noFill/>
            </a:ln>
          </p:spPr>
          <p:txBody>
            <a:bodyPr/>
            <a:p>
              <a:endParaRPr lang="zh-CN" altLang="en-US" sz="1350"/>
            </a:p>
          </p:txBody>
        </p:sp>
        <p:sp>
          <p:nvSpPr>
            <p:cNvPr id="50185" name="object 10"/>
            <p:cNvSpPr/>
            <p:nvPr/>
          </p:nvSpPr>
          <p:spPr>
            <a:xfrm>
              <a:off x="3766021" y="2282476"/>
              <a:ext cx="2274500" cy="3420492"/>
            </a:xfrm>
            <a:prstGeom prst="rect">
              <a:avLst/>
            </a:prstGeom>
            <a:blipFill rotWithShape="1">
              <a:blip r:embed="rId2"/>
              <a:stretch>
                <a:fillRect/>
              </a:stretch>
            </a:blipFill>
            <a:ln w="9525">
              <a:noFill/>
            </a:ln>
          </p:spPr>
          <p:txBody>
            <a:bodyPr lIns="0" tIns="0" rIns="0" bIns="0"/>
            <a:p>
              <a:pPr eaLnBrk="1"/>
              <a:endParaRPr lang="zh-CN" altLang="zh-CN" sz="1350" dirty="0">
                <a:latin typeface="Helvetica"/>
              </a:endParaRPr>
            </a:p>
          </p:txBody>
        </p:sp>
        <p:sp>
          <p:nvSpPr>
            <p:cNvPr id="50186" name="object 11"/>
            <p:cNvSpPr/>
            <p:nvPr/>
          </p:nvSpPr>
          <p:spPr>
            <a:xfrm>
              <a:off x="3864945" y="2394963"/>
              <a:ext cx="1981034" cy="3088272"/>
            </a:xfrm>
            <a:custGeom>
              <a:avLst/>
              <a:gdLst/>
              <a:ahLst/>
              <a:cxnLst>
                <a:cxn ang="0">
                  <a:pos x="11208906" y="37553286"/>
                </a:cxn>
                <a:cxn ang="0">
                  <a:pos x="0" y="37553286"/>
                </a:cxn>
                <a:cxn ang="0">
                  <a:pos x="0" y="0"/>
                </a:cxn>
                <a:cxn ang="0">
                  <a:pos x="11208906" y="0"/>
                </a:cxn>
                <a:cxn ang="0">
                  <a:pos x="11208906" y="37553286"/>
                </a:cxn>
              </a:cxnLst>
              <a:pathLst>
                <a:path w="1483995" h="2036445">
                  <a:moveTo>
                    <a:pt x="1483702" y="2035860"/>
                  </a:moveTo>
                  <a:lnTo>
                    <a:pt x="0" y="2035860"/>
                  </a:lnTo>
                  <a:lnTo>
                    <a:pt x="0" y="0"/>
                  </a:lnTo>
                  <a:lnTo>
                    <a:pt x="1483702" y="0"/>
                  </a:lnTo>
                  <a:lnTo>
                    <a:pt x="1483702" y="2035860"/>
                  </a:lnTo>
                  <a:close/>
                </a:path>
              </a:pathLst>
            </a:custGeom>
            <a:solidFill>
              <a:srgbClr val="F1F2F2">
                <a:alpha val="100000"/>
              </a:srgbClr>
            </a:solidFill>
            <a:ln w="9525">
              <a:noFill/>
            </a:ln>
          </p:spPr>
          <p:txBody>
            <a:bodyPr/>
            <a:p>
              <a:endParaRPr lang="zh-CN" altLang="en-US" sz="1350"/>
            </a:p>
          </p:txBody>
        </p:sp>
        <p:sp>
          <p:nvSpPr>
            <p:cNvPr id="50187" name="object 12"/>
            <p:cNvSpPr/>
            <p:nvPr/>
          </p:nvSpPr>
          <p:spPr>
            <a:xfrm>
              <a:off x="5910317" y="2282476"/>
              <a:ext cx="2274500" cy="3420492"/>
            </a:xfrm>
            <a:prstGeom prst="rect">
              <a:avLst/>
            </a:prstGeom>
            <a:blipFill rotWithShape="1">
              <a:blip r:embed="rId3"/>
              <a:stretch>
                <a:fillRect/>
              </a:stretch>
            </a:blipFill>
            <a:ln w="9525">
              <a:noFill/>
            </a:ln>
          </p:spPr>
          <p:txBody>
            <a:bodyPr lIns="0" tIns="0" rIns="0" bIns="0"/>
            <a:p>
              <a:pPr eaLnBrk="1"/>
              <a:endParaRPr lang="zh-CN" altLang="zh-CN" sz="1350" dirty="0">
                <a:latin typeface="Helvetica"/>
              </a:endParaRPr>
            </a:p>
          </p:txBody>
        </p:sp>
        <p:sp>
          <p:nvSpPr>
            <p:cNvPr id="50188" name="object 13"/>
            <p:cNvSpPr/>
            <p:nvPr/>
          </p:nvSpPr>
          <p:spPr>
            <a:xfrm>
              <a:off x="6008089" y="2394963"/>
              <a:ext cx="1981034" cy="3088272"/>
            </a:xfrm>
            <a:custGeom>
              <a:avLst/>
              <a:gdLst/>
              <a:ahLst/>
              <a:cxnLst>
                <a:cxn ang="0">
                  <a:pos x="11208906" y="37553286"/>
                </a:cxn>
                <a:cxn ang="0">
                  <a:pos x="0" y="37553286"/>
                </a:cxn>
                <a:cxn ang="0">
                  <a:pos x="0" y="0"/>
                </a:cxn>
                <a:cxn ang="0">
                  <a:pos x="11208906" y="0"/>
                </a:cxn>
                <a:cxn ang="0">
                  <a:pos x="11208906" y="37553286"/>
                </a:cxn>
              </a:cxnLst>
              <a:pathLst>
                <a:path w="1483995" h="2036445">
                  <a:moveTo>
                    <a:pt x="1483702" y="2035860"/>
                  </a:moveTo>
                  <a:lnTo>
                    <a:pt x="0" y="2035860"/>
                  </a:lnTo>
                  <a:lnTo>
                    <a:pt x="0" y="0"/>
                  </a:lnTo>
                  <a:lnTo>
                    <a:pt x="1483702" y="0"/>
                  </a:lnTo>
                  <a:lnTo>
                    <a:pt x="1483702" y="2035860"/>
                  </a:lnTo>
                  <a:close/>
                </a:path>
              </a:pathLst>
            </a:custGeom>
            <a:solidFill>
              <a:srgbClr val="F1F2F2">
                <a:alpha val="100000"/>
              </a:srgbClr>
            </a:solidFill>
            <a:ln w="9525">
              <a:noFill/>
            </a:ln>
          </p:spPr>
          <p:txBody>
            <a:bodyPr/>
            <a:p>
              <a:endParaRPr lang="zh-CN" altLang="en-US" sz="1350"/>
            </a:p>
          </p:txBody>
        </p:sp>
        <p:sp>
          <p:nvSpPr>
            <p:cNvPr id="50189" name="object 16"/>
            <p:cNvSpPr/>
            <p:nvPr/>
          </p:nvSpPr>
          <p:spPr>
            <a:xfrm>
              <a:off x="8054615" y="2282476"/>
              <a:ext cx="2270431" cy="3420492"/>
            </a:xfrm>
            <a:prstGeom prst="rect">
              <a:avLst/>
            </a:prstGeom>
            <a:blipFill rotWithShape="1">
              <a:blip r:embed="rId4"/>
              <a:stretch>
                <a:fillRect/>
              </a:stretch>
            </a:blipFill>
            <a:ln w="9525">
              <a:noFill/>
            </a:ln>
          </p:spPr>
          <p:txBody>
            <a:bodyPr lIns="0" tIns="0" rIns="0" bIns="0"/>
            <a:p>
              <a:pPr eaLnBrk="1"/>
              <a:endParaRPr lang="zh-CN" altLang="zh-CN" sz="1350" dirty="0">
                <a:latin typeface="Helvetica"/>
              </a:endParaRPr>
            </a:p>
          </p:txBody>
        </p:sp>
        <p:sp>
          <p:nvSpPr>
            <p:cNvPr id="50190" name="object 17"/>
            <p:cNvSpPr/>
            <p:nvPr/>
          </p:nvSpPr>
          <p:spPr>
            <a:xfrm>
              <a:off x="8151234" y="2394963"/>
              <a:ext cx="1981034" cy="3088272"/>
            </a:xfrm>
            <a:custGeom>
              <a:avLst/>
              <a:gdLst/>
              <a:ahLst/>
              <a:cxnLst>
                <a:cxn ang="0">
                  <a:pos x="11208906" y="37553286"/>
                </a:cxn>
                <a:cxn ang="0">
                  <a:pos x="0" y="37553286"/>
                </a:cxn>
                <a:cxn ang="0">
                  <a:pos x="0" y="0"/>
                </a:cxn>
                <a:cxn ang="0">
                  <a:pos x="11208906" y="0"/>
                </a:cxn>
                <a:cxn ang="0">
                  <a:pos x="11208906" y="37553286"/>
                </a:cxn>
              </a:cxnLst>
              <a:pathLst>
                <a:path w="1483995" h="2036445">
                  <a:moveTo>
                    <a:pt x="1483702" y="2035860"/>
                  </a:moveTo>
                  <a:lnTo>
                    <a:pt x="0" y="2035860"/>
                  </a:lnTo>
                  <a:lnTo>
                    <a:pt x="0" y="0"/>
                  </a:lnTo>
                  <a:lnTo>
                    <a:pt x="1483702" y="0"/>
                  </a:lnTo>
                  <a:lnTo>
                    <a:pt x="1483702" y="2035860"/>
                  </a:lnTo>
                  <a:close/>
                </a:path>
              </a:pathLst>
            </a:custGeom>
            <a:solidFill>
              <a:srgbClr val="F1F2F2">
                <a:alpha val="100000"/>
              </a:srgbClr>
            </a:solidFill>
            <a:ln w="9525">
              <a:noFill/>
            </a:ln>
          </p:spPr>
          <p:txBody>
            <a:bodyPr/>
            <a:p>
              <a:endParaRPr lang="zh-CN" altLang="en-US" sz="1350"/>
            </a:p>
          </p:txBody>
        </p:sp>
        <p:sp>
          <p:nvSpPr>
            <p:cNvPr id="50191" name="object 18"/>
            <p:cNvSpPr/>
            <p:nvPr/>
          </p:nvSpPr>
          <p:spPr>
            <a:xfrm>
              <a:off x="2499535" y="2668952"/>
              <a:ext cx="418755" cy="475711"/>
            </a:xfrm>
            <a:custGeom>
              <a:avLst/>
              <a:gdLst/>
              <a:ahLst/>
              <a:cxnLst>
                <a:cxn ang="0">
                  <a:pos x="60456" y="1978354"/>
                </a:cxn>
                <a:cxn ang="0">
                  <a:pos x="810192" y="5634545"/>
                </a:cxn>
                <a:cxn ang="0">
                  <a:pos x="825382" y="5331696"/>
                </a:cxn>
                <a:cxn ang="0">
                  <a:pos x="121177" y="2755197"/>
                </a:cxn>
                <a:cxn ang="0">
                  <a:pos x="362185" y="2414566"/>
                </a:cxn>
                <a:cxn ang="0">
                  <a:pos x="1331896" y="2068098"/>
                </a:cxn>
                <a:cxn ang="0">
                  <a:pos x="1030341" y="1750434"/>
                </a:cxn>
                <a:cxn ang="0">
                  <a:pos x="1189995" y="1173191"/>
                </a:cxn>
                <a:cxn ang="0">
                  <a:pos x="1184046" y="710994"/>
                </a:cxn>
                <a:cxn ang="0">
                  <a:pos x="1282773" y="308052"/>
                </a:cxn>
                <a:cxn ang="0">
                  <a:pos x="1089442" y="4883530"/>
                </a:cxn>
                <a:cxn ang="0">
                  <a:pos x="1678132" y="5482550"/>
                </a:cxn>
                <a:cxn ang="0">
                  <a:pos x="1284598" y="4984716"/>
                </a:cxn>
                <a:cxn ang="0">
                  <a:pos x="2184456" y="3759503"/>
                </a:cxn>
                <a:cxn ang="0">
                  <a:pos x="1708712" y="5443884"/>
                </a:cxn>
                <a:cxn ang="0">
                  <a:pos x="1384485" y="4626829"/>
                </a:cxn>
                <a:cxn ang="0">
                  <a:pos x="1089442" y="4869224"/>
                </a:cxn>
                <a:cxn ang="0">
                  <a:pos x="1018443" y="4667052"/>
                </a:cxn>
                <a:cxn ang="0">
                  <a:pos x="900246" y="3757410"/>
                </a:cxn>
                <a:cxn ang="0">
                  <a:pos x="930078" y="4436962"/>
                </a:cxn>
                <a:cxn ang="0">
                  <a:pos x="1384485" y="4626829"/>
                </a:cxn>
                <a:cxn ang="0">
                  <a:pos x="1467947" y="4132935"/>
                </a:cxn>
                <a:cxn ang="0">
                  <a:pos x="1141027" y="3757410"/>
                </a:cxn>
                <a:cxn ang="0">
                  <a:pos x="2328981" y="3483073"/>
                </a:cxn>
                <a:cxn ang="0">
                  <a:pos x="1926938" y="3829546"/>
                </a:cxn>
                <a:cxn ang="0">
                  <a:pos x="2110191" y="4075068"/>
                </a:cxn>
                <a:cxn ang="0">
                  <a:pos x="2310670" y="3759503"/>
                </a:cxn>
                <a:cxn ang="0">
                  <a:pos x="2110191" y="3901702"/>
                </a:cxn>
                <a:cxn ang="0">
                  <a:pos x="2110267" y="3901702"/>
                </a:cxn>
                <a:cxn ang="0">
                  <a:pos x="362185" y="2414566"/>
                </a:cxn>
                <a:cxn ang="0">
                  <a:pos x="580941" y="3150873"/>
                </a:cxn>
                <a:cxn ang="0">
                  <a:pos x="681494" y="3526427"/>
                </a:cxn>
                <a:cxn ang="0">
                  <a:pos x="1141027" y="3757410"/>
                </a:cxn>
                <a:cxn ang="0">
                  <a:pos x="818497" y="3266601"/>
                </a:cxn>
                <a:cxn ang="0">
                  <a:pos x="835193" y="2992291"/>
                </a:cxn>
                <a:cxn ang="0">
                  <a:pos x="917992" y="2631275"/>
                </a:cxn>
                <a:cxn ang="0">
                  <a:pos x="1216100" y="2414566"/>
                </a:cxn>
                <a:cxn ang="0">
                  <a:pos x="1867842" y="2414566"/>
                </a:cxn>
                <a:cxn ang="0">
                  <a:pos x="1779093" y="2818937"/>
                </a:cxn>
                <a:cxn ang="0">
                  <a:pos x="1808640" y="3367582"/>
                </a:cxn>
                <a:cxn ang="0">
                  <a:pos x="2328981" y="3483073"/>
                </a:cxn>
                <a:cxn ang="0">
                  <a:pos x="835193" y="3165407"/>
                </a:cxn>
                <a:cxn ang="0">
                  <a:pos x="1053943" y="2660094"/>
                </a:cxn>
                <a:cxn ang="0">
                  <a:pos x="1211004" y="3021103"/>
                </a:cxn>
                <a:cxn ang="0">
                  <a:pos x="846993" y="2818937"/>
                </a:cxn>
                <a:cxn ang="0">
                  <a:pos x="208387" y="2559124"/>
                </a:cxn>
                <a:cxn ang="0">
                  <a:pos x="1213594" y="2443627"/>
                </a:cxn>
                <a:cxn ang="0">
                  <a:pos x="1932893" y="2024770"/>
                </a:cxn>
                <a:cxn ang="0">
                  <a:pos x="2323229" y="2212636"/>
                </a:cxn>
                <a:cxn ang="0">
                  <a:pos x="2187143" y="2082612"/>
                </a:cxn>
                <a:cxn ang="0">
                  <a:pos x="1861669" y="894723"/>
                </a:cxn>
                <a:cxn ang="0">
                  <a:pos x="2139410" y="1184789"/>
                </a:cxn>
                <a:cxn ang="0">
                  <a:pos x="1237297" y="1851633"/>
                </a:cxn>
                <a:cxn ang="0">
                  <a:pos x="1373249" y="1909498"/>
                </a:cxn>
              </a:cxnLst>
              <a:pathLst>
                <a:path w="313690" h="313689">
                  <a:moveTo>
                    <a:pt x="156730" y="0"/>
                  </a:moveTo>
                  <a:lnTo>
                    <a:pt x="107244" y="8003"/>
                  </a:lnTo>
                  <a:lnTo>
                    <a:pt x="64226" y="30280"/>
                  </a:lnTo>
                  <a:lnTo>
                    <a:pt x="30279" y="64229"/>
                  </a:lnTo>
                  <a:lnTo>
                    <a:pt x="8003" y="107250"/>
                  </a:lnTo>
                  <a:lnTo>
                    <a:pt x="0" y="156743"/>
                  </a:lnTo>
                  <a:lnTo>
                    <a:pt x="8003" y="206223"/>
                  </a:lnTo>
                  <a:lnTo>
                    <a:pt x="30279" y="249237"/>
                  </a:lnTo>
                  <a:lnTo>
                    <a:pt x="64226" y="283182"/>
                  </a:lnTo>
                  <a:lnTo>
                    <a:pt x="107244" y="305458"/>
                  </a:lnTo>
                  <a:lnTo>
                    <a:pt x="156730" y="313461"/>
                  </a:lnTo>
                  <a:lnTo>
                    <a:pt x="206218" y="305458"/>
                  </a:lnTo>
                  <a:lnTo>
                    <a:pt x="222132" y="297218"/>
                  </a:lnTo>
                  <a:lnTo>
                    <a:pt x="152476" y="297218"/>
                  </a:lnTo>
                  <a:lnTo>
                    <a:pt x="109255" y="289040"/>
                  </a:lnTo>
                  <a:lnTo>
                    <a:pt x="71790" y="268710"/>
                  </a:lnTo>
                  <a:lnTo>
                    <a:pt x="42291" y="238423"/>
                  </a:lnTo>
                  <a:lnTo>
                    <a:pt x="22971" y="200369"/>
                  </a:lnTo>
                  <a:lnTo>
                    <a:pt x="16163" y="157518"/>
                  </a:lnTo>
                  <a:lnTo>
                    <a:pt x="16040" y="149364"/>
                  </a:lnTo>
                  <a:lnTo>
                    <a:pt x="16727" y="142646"/>
                  </a:lnTo>
                  <a:lnTo>
                    <a:pt x="16824" y="141858"/>
                  </a:lnTo>
                  <a:lnTo>
                    <a:pt x="17881" y="135089"/>
                  </a:lnTo>
                  <a:lnTo>
                    <a:pt x="42346" y="135089"/>
                  </a:lnTo>
                  <a:lnTo>
                    <a:pt x="47942" y="130898"/>
                  </a:lnTo>
                  <a:lnTo>
                    <a:pt x="160974" y="130898"/>
                  </a:lnTo>
                  <a:lnTo>
                    <a:pt x="159169" y="124650"/>
                  </a:lnTo>
                  <a:lnTo>
                    <a:pt x="165341" y="122300"/>
                  </a:lnTo>
                  <a:lnTo>
                    <a:pt x="171602" y="114465"/>
                  </a:lnTo>
                  <a:lnTo>
                    <a:pt x="176301" y="112115"/>
                  </a:lnTo>
                  <a:lnTo>
                    <a:pt x="179045" y="109766"/>
                  </a:lnTo>
                  <a:lnTo>
                    <a:pt x="150469" y="109766"/>
                  </a:lnTo>
                  <a:lnTo>
                    <a:pt x="143433" y="108991"/>
                  </a:lnTo>
                  <a:lnTo>
                    <a:pt x="136385" y="103517"/>
                  </a:lnTo>
                  <a:lnTo>
                    <a:pt x="136385" y="94894"/>
                  </a:lnTo>
                  <a:lnTo>
                    <a:pt x="149682" y="90208"/>
                  </a:lnTo>
                  <a:lnTo>
                    <a:pt x="156730" y="83159"/>
                  </a:lnTo>
                  <a:lnTo>
                    <a:pt x="156730" y="76212"/>
                  </a:lnTo>
                  <a:lnTo>
                    <a:pt x="155956" y="72986"/>
                  </a:lnTo>
                  <a:lnTo>
                    <a:pt x="157518" y="63601"/>
                  </a:lnTo>
                  <a:lnTo>
                    <a:pt x="161429" y="56553"/>
                  </a:lnTo>
                  <a:lnTo>
                    <a:pt x="172389" y="52641"/>
                  </a:lnTo>
                  <a:lnTo>
                    <a:pt x="168465" y="44805"/>
                  </a:lnTo>
                  <a:lnTo>
                    <a:pt x="164566" y="40106"/>
                  </a:lnTo>
                  <a:lnTo>
                    <a:pt x="156730" y="38544"/>
                  </a:lnTo>
                  <a:lnTo>
                    <a:pt x="156730" y="31495"/>
                  </a:lnTo>
                  <a:lnTo>
                    <a:pt x="164566" y="26809"/>
                  </a:lnTo>
                  <a:lnTo>
                    <a:pt x="167513" y="22745"/>
                  </a:lnTo>
                  <a:lnTo>
                    <a:pt x="169011" y="19507"/>
                  </a:lnTo>
                  <a:lnTo>
                    <a:pt x="169799" y="16700"/>
                  </a:lnTo>
                  <a:lnTo>
                    <a:pt x="223014" y="16700"/>
                  </a:lnTo>
                  <a:lnTo>
                    <a:pt x="206218" y="8003"/>
                  </a:lnTo>
                  <a:lnTo>
                    <a:pt x="156730" y="0"/>
                  </a:lnTo>
                  <a:close/>
                </a:path>
                <a:path w="313690" h="313689">
                  <a:moveTo>
                    <a:pt x="139547" y="258534"/>
                  </a:moveTo>
                  <a:lnTo>
                    <a:pt x="144208" y="264744"/>
                  </a:lnTo>
                  <a:lnTo>
                    <a:pt x="144995" y="265531"/>
                  </a:lnTo>
                  <a:lnTo>
                    <a:pt x="148120" y="274142"/>
                  </a:lnTo>
                  <a:lnTo>
                    <a:pt x="152476" y="285102"/>
                  </a:lnTo>
                  <a:lnTo>
                    <a:pt x="152476" y="297218"/>
                  </a:lnTo>
                  <a:lnTo>
                    <a:pt x="222132" y="297218"/>
                  </a:lnTo>
                  <a:lnTo>
                    <a:pt x="226179" y="295122"/>
                  </a:lnTo>
                  <a:lnTo>
                    <a:pt x="181368" y="295122"/>
                  </a:lnTo>
                  <a:lnTo>
                    <a:pt x="180213" y="285876"/>
                  </a:lnTo>
                  <a:lnTo>
                    <a:pt x="171602" y="278193"/>
                  </a:lnTo>
                  <a:lnTo>
                    <a:pt x="170040" y="270230"/>
                  </a:lnTo>
                  <a:lnTo>
                    <a:pt x="172815" y="263969"/>
                  </a:lnTo>
                  <a:lnTo>
                    <a:pt x="144208" y="263969"/>
                  </a:lnTo>
                  <a:lnTo>
                    <a:pt x="139547" y="258534"/>
                  </a:lnTo>
                  <a:close/>
                </a:path>
                <a:path w="313690" h="313689">
                  <a:moveTo>
                    <a:pt x="305860" y="203809"/>
                  </a:moveTo>
                  <a:lnTo>
                    <a:pt x="289153" y="203809"/>
                  </a:lnTo>
                  <a:lnTo>
                    <a:pt x="272292" y="236633"/>
                  </a:lnTo>
                  <a:lnTo>
                    <a:pt x="247772" y="263734"/>
                  </a:lnTo>
                  <a:lnTo>
                    <a:pt x="216996" y="283701"/>
                  </a:lnTo>
                  <a:lnTo>
                    <a:pt x="181368" y="295122"/>
                  </a:lnTo>
                  <a:lnTo>
                    <a:pt x="226179" y="295122"/>
                  </a:lnTo>
                  <a:lnTo>
                    <a:pt x="249239" y="283182"/>
                  </a:lnTo>
                  <a:lnTo>
                    <a:pt x="283190" y="249237"/>
                  </a:lnTo>
                  <a:lnTo>
                    <a:pt x="305469" y="206223"/>
                  </a:lnTo>
                  <a:lnTo>
                    <a:pt x="305860" y="203809"/>
                  </a:lnTo>
                  <a:close/>
                </a:path>
                <a:path w="313690" h="313689">
                  <a:moveTo>
                    <a:pt x="183262" y="250828"/>
                  </a:moveTo>
                  <a:lnTo>
                    <a:pt x="131962" y="250828"/>
                  </a:lnTo>
                  <a:lnTo>
                    <a:pt x="134810" y="253009"/>
                  </a:lnTo>
                  <a:lnTo>
                    <a:pt x="141084" y="258483"/>
                  </a:lnTo>
                  <a:lnTo>
                    <a:pt x="139509" y="258483"/>
                  </a:lnTo>
                  <a:lnTo>
                    <a:pt x="144208" y="263969"/>
                  </a:lnTo>
                  <a:lnTo>
                    <a:pt x="172815" y="263969"/>
                  </a:lnTo>
                  <a:lnTo>
                    <a:pt x="173164" y="263182"/>
                  </a:lnTo>
                  <a:lnTo>
                    <a:pt x="181000" y="255358"/>
                  </a:lnTo>
                  <a:lnTo>
                    <a:pt x="183262" y="250828"/>
                  </a:lnTo>
                  <a:close/>
                </a:path>
                <a:path w="313690" h="313689">
                  <a:moveTo>
                    <a:pt x="134810" y="253009"/>
                  </a:moveTo>
                  <a:lnTo>
                    <a:pt x="139547" y="258534"/>
                  </a:lnTo>
                  <a:lnTo>
                    <a:pt x="141084" y="258483"/>
                  </a:lnTo>
                  <a:lnTo>
                    <a:pt x="134810" y="253009"/>
                  </a:lnTo>
                  <a:close/>
                </a:path>
                <a:path w="313690" h="313689">
                  <a:moveTo>
                    <a:pt x="151036" y="203695"/>
                  </a:moveTo>
                  <a:lnTo>
                    <a:pt x="119164" y="203695"/>
                  </a:lnTo>
                  <a:lnTo>
                    <a:pt x="119164" y="213093"/>
                  </a:lnTo>
                  <a:lnTo>
                    <a:pt x="117602" y="222478"/>
                  </a:lnTo>
                  <a:lnTo>
                    <a:pt x="117602" y="235000"/>
                  </a:lnTo>
                  <a:lnTo>
                    <a:pt x="119951" y="235000"/>
                  </a:lnTo>
                  <a:lnTo>
                    <a:pt x="123113" y="240535"/>
                  </a:lnTo>
                  <a:lnTo>
                    <a:pt x="128549" y="247522"/>
                  </a:lnTo>
                  <a:lnTo>
                    <a:pt x="130961" y="250582"/>
                  </a:lnTo>
                  <a:lnTo>
                    <a:pt x="131389" y="250851"/>
                  </a:lnTo>
                  <a:lnTo>
                    <a:pt x="131962" y="250828"/>
                  </a:lnTo>
                  <a:lnTo>
                    <a:pt x="183262" y="250828"/>
                  </a:lnTo>
                  <a:lnTo>
                    <a:pt x="186474" y="244398"/>
                  </a:lnTo>
                  <a:lnTo>
                    <a:pt x="191947" y="241261"/>
                  </a:lnTo>
                  <a:lnTo>
                    <a:pt x="194310" y="238137"/>
                  </a:lnTo>
                  <a:lnTo>
                    <a:pt x="196646" y="235000"/>
                  </a:lnTo>
                  <a:lnTo>
                    <a:pt x="194310" y="224053"/>
                  </a:lnTo>
                  <a:lnTo>
                    <a:pt x="181000" y="224053"/>
                  </a:lnTo>
                  <a:lnTo>
                    <a:pt x="176520" y="220916"/>
                  </a:lnTo>
                  <a:lnTo>
                    <a:pt x="168465" y="220916"/>
                  </a:lnTo>
                  <a:lnTo>
                    <a:pt x="156730" y="209168"/>
                  </a:lnTo>
                  <a:lnTo>
                    <a:pt x="151036" y="203695"/>
                  </a:lnTo>
                  <a:close/>
                </a:path>
                <a:path w="313690" h="313689">
                  <a:moveTo>
                    <a:pt x="173164" y="218566"/>
                  </a:moveTo>
                  <a:lnTo>
                    <a:pt x="168465" y="220916"/>
                  </a:lnTo>
                  <a:lnTo>
                    <a:pt x="176520" y="220916"/>
                  </a:lnTo>
                  <a:lnTo>
                    <a:pt x="173164" y="218566"/>
                  </a:lnTo>
                  <a:close/>
                </a:path>
                <a:path w="313690" h="313689">
                  <a:moveTo>
                    <a:pt x="308284" y="188823"/>
                  </a:moveTo>
                  <a:lnTo>
                    <a:pt x="245668" y="188823"/>
                  </a:lnTo>
                  <a:lnTo>
                    <a:pt x="248805" y="194309"/>
                  </a:lnTo>
                  <a:lnTo>
                    <a:pt x="251929" y="199783"/>
                  </a:lnTo>
                  <a:lnTo>
                    <a:pt x="253504" y="201345"/>
                  </a:lnTo>
                  <a:lnTo>
                    <a:pt x="255066" y="207606"/>
                  </a:lnTo>
                  <a:lnTo>
                    <a:pt x="256628" y="213093"/>
                  </a:lnTo>
                  <a:lnTo>
                    <a:pt x="256628" y="213880"/>
                  </a:lnTo>
                  <a:lnTo>
                    <a:pt x="258191" y="220129"/>
                  </a:lnTo>
                  <a:lnTo>
                    <a:pt x="275412" y="220129"/>
                  </a:lnTo>
                  <a:lnTo>
                    <a:pt x="279323" y="220916"/>
                  </a:lnTo>
                  <a:lnTo>
                    <a:pt x="279323" y="217004"/>
                  </a:lnTo>
                  <a:lnTo>
                    <a:pt x="276199" y="217004"/>
                  </a:lnTo>
                  <a:lnTo>
                    <a:pt x="282460" y="206044"/>
                  </a:lnTo>
                  <a:lnTo>
                    <a:pt x="289153" y="203809"/>
                  </a:lnTo>
                  <a:lnTo>
                    <a:pt x="305860" y="203809"/>
                  </a:lnTo>
                  <a:lnTo>
                    <a:pt x="308284" y="188823"/>
                  </a:lnTo>
                  <a:close/>
                </a:path>
                <a:path w="313690" h="313689">
                  <a:moveTo>
                    <a:pt x="279323" y="211518"/>
                  </a:moveTo>
                  <a:lnTo>
                    <a:pt x="276199" y="217004"/>
                  </a:lnTo>
                  <a:lnTo>
                    <a:pt x="279323" y="211535"/>
                  </a:lnTo>
                  <a:lnTo>
                    <a:pt x="279323" y="211518"/>
                  </a:lnTo>
                  <a:close/>
                </a:path>
                <a:path w="313690" h="313689">
                  <a:moveTo>
                    <a:pt x="279323" y="211535"/>
                  </a:moveTo>
                  <a:lnTo>
                    <a:pt x="276199" y="217004"/>
                  </a:lnTo>
                  <a:lnTo>
                    <a:pt x="279323" y="217004"/>
                  </a:lnTo>
                  <a:lnTo>
                    <a:pt x="279323" y="211535"/>
                  </a:lnTo>
                  <a:close/>
                </a:path>
                <a:path w="313690" h="313689">
                  <a:moveTo>
                    <a:pt x="279333" y="211518"/>
                  </a:moveTo>
                  <a:close/>
                </a:path>
                <a:path w="313690" h="313689">
                  <a:moveTo>
                    <a:pt x="253504" y="202133"/>
                  </a:moveTo>
                  <a:lnTo>
                    <a:pt x="255064" y="207606"/>
                  </a:lnTo>
                  <a:lnTo>
                    <a:pt x="253504" y="202133"/>
                  </a:lnTo>
                  <a:close/>
                </a:path>
                <a:path w="313690" h="313689">
                  <a:moveTo>
                    <a:pt x="160974" y="130898"/>
                  </a:moveTo>
                  <a:lnTo>
                    <a:pt x="47942" y="130898"/>
                  </a:lnTo>
                  <a:lnTo>
                    <a:pt x="54978" y="133248"/>
                  </a:lnTo>
                  <a:lnTo>
                    <a:pt x="62814" y="139522"/>
                  </a:lnTo>
                  <a:lnTo>
                    <a:pt x="68287" y="150469"/>
                  </a:lnTo>
                  <a:lnTo>
                    <a:pt x="69850" y="155168"/>
                  </a:lnTo>
                  <a:lnTo>
                    <a:pt x="76898" y="170814"/>
                  </a:lnTo>
                  <a:lnTo>
                    <a:pt x="74549" y="174739"/>
                  </a:lnTo>
                  <a:lnTo>
                    <a:pt x="79248" y="179438"/>
                  </a:lnTo>
                  <a:lnTo>
                    <a:pt x="76898" y="187261"/>
                  </a:lnTo>
                  <a:lnTo>
                    <a:pt x="85509" y="190385"/>
                  </a:lnTo>
                  <a:lnTo>
                    <a:pt x="90208" y="191173"/>
                  </a:lnTo>
                  <a:lnTo>
                    <a:pt x="97243" y="194309"/>
                  </a:lnTo>
                  <a:lnTo>
                    <a:pt x="101942" y="202133"/>
                  </a:lnTo>
                  <a:lnTo>
                    <a:pt x="109601" y="206044"/>
                  </a:lnTo>
                  <a:lnTo>
                    <a:pt x="119164" y="203695"/>
                  </a:lnTo>
                  <a:lnTo>
                    <a:pt x="151036" y="203695"/>
                  </a:lnTo>
                  <a:lnTo>
                    <a:pt x="136385" y="189610"/>
                  </a:lnTo>
                  <a:lnTo>
                    <a:pt x="127774" y="186474"/>
                  </a:lnTo>
                  <a:lnTo>
                    <a:pt x="114465" y="186474"/>
                  </a:lnTo>
                  <a:lnTo>
                    <a:pt x="112115" y="181787"/>
                  </a:lnTo>
                  <a:lnTo>
                    <a:pt x="108343" y="177088"/>
                  </a:lnTo>
                  <a:lnTo>
                    <a:pt x="111328" y="175526"/>
                  </a:lnTo>
                  <a:lnTo>
                    <a:pt x="109766" y="167690"/>
                  </a:lnTo>
                  <a:lnTo>
                    <a:pt x="111535" y="167690"/>
                  </a:lnTo>
                  <a:lnTo>
                    <a:pt x="112115" y="165379"/>
                  </a:lnTo>
                  <a:lnTo>
                    <a:pt x="110553" y="162217"/>
                  </a:lnTo>
                  <a:lnTo>
                    <a:pt x="112115" y="152819"/>
                  </a:lnTo>
                  <a:lnTo>
                    <a:pt x="113212" y="152819"/>
                  </a:lnTo>
                  <a:lnTo>
                    <a:pt x="114465" y="149694"/>
                  </a:lnTo>
                  <a:lnTo>
                    <a:pt x="118376" y="147345"/>
                  </a:lnTo>
                  <a:lnTo>
                    <a:pt x="121513" y="142646"/>
                  </a:lnTo>
                  <a:lnTo>
                    <a:pt x="123863" y="137947"/>
                  </a:lnTo>
                  <a:lnTo>
                    <a:pt x="160642" y="137947"/>
                  </a:lnTo>
                  <a:lnTo>
                    <a:pt x="160642" y="132473"/>
                  </a:lnTo>
                  <a:lnTo>
                    <a:pt x="161429" y="132471"/>
                  </a:lnTo>
                  <a:lnTo>
                    <a:pt x="160974" y="130898"/>
                  </a:lnTo>
                  <a:close/>
                </a:path>
                <a:path w="313690" h="313689">
                  <a:moveTo>
                    <a:pt x="248794" y="194294"/>
                  </a:moveTo>
                  <a:close/>
                </a:path>
                <a:path w="313690" h="313689">
                  <a:moveTo>
                    <a:pt x="307523" y="119951"/>
                  </a:moveTo>
                  <a:lnTo>
                    <a:pt x="258191" y="119951"/>
                  </a:lnTo>
                  <a:lnTo>
                    <a:pt x="251929" y="130898"/>
                  </a:lnTo>
                  <a:lnTo>
                    <a:pt x="247243" y="130898"/>
                  </a:lnTo>
                  <a:lnTo>
                    <a:pt x="242544" y="138734"/>
                  </a:lnTo>
                  <a:lnTo>
                    <a:pt x="242544" y="141084"/>
                  </a:lnTo>
                  <a:lnTo>
                    <a:pt x="237845" y="145783"/>
                  </a:lnTo>
                  <a:lnTo>
                    <a:pt x="236283" y="152819"/>
                  </a:lnTo>
                  <a:lnTo>
                    <a:pt x="235496" y="152819"/>
                  </a:lnTo>
                  <a:lnTo>
                    <a:pt x="233934" y="160654"/>
                  </a:lnTo>
                  <a:lnTo>
                    <a:pt x="233934" y="166128"/>
                  </a:lnTo>
                  <a:lnTo>
                    <a:pt x="234851" y="169440"/>
                  </a:lnTo>
                  <a:lnTo>
                    <a:pt x="234923" y="170197"/>
                  </a:lnTo>
                  <a:lnTo>
                    <a:pt x="239407" y="182562"/>
                  </a:lnTo>
                  <a:lnTo>
                    <a:pt x="243319" y="186474"/>
                  </a:lnTo>
                  <a:lnTo>
                    <a:pt x="246456" y="191173"/>
                  </a:lnTo>
                  <a:lnTo>
                    <a:pt x="248794" y="194294"/>
                  </a:lnTo>
                  <a:lnTo>
                    <a:pt x="245668" y="188823"/>
                  </a:lnTo>
                  <a:lnTo>
                    <a:pt x="308284" y="188823"/>
                  </a:lnTo>
                  <a:lnTo>
                    <a:pt x="313474" y="156743"/>
                  </a:lnTo>
                  <a:lnTo>
                    <a:pt x="307523" y="119951"/>
                  </a:lnTo>
                  <a:close/>
                </a:path>
                <a:path w="313690" h="313689">
                  <a:moveTo>
                    <a:pt x="111535" y="167690"/>
                  </a:moveTo>
                  <a:lnTo>
                    <a:pt x="109766" y="167690"/>
                  </a:lnTo>
                  <a:lnTo>
                    <a:pt x="110553" y="171602"/>
                  </a:lnTo>
                  <a:lnTo>
                    <a:pt x="111535" y="167690"/>
                  </a:lnTo>
                  <a:close/>
                </a:path>
                <a:path w="313690" h="313689">
                  <a:moveTo>
                    <a:pt x="160642" y="137947"/>
                  </a:moveTo>
                  <a:lnTo>
                    <a:pt x="123863" y="137947"/>
                  </a:lnTo>
                  <a:lnTo>
                    <a:pt x="131686" y="141858"/>
                  </a:lnTo>
                  <a:lnTo>
                    <a:pt x="139509" y="144208"/>
                  </a:lnTo>
                  <a:lnTo>
                    <a:pt x="145770" y="152819"/>
                  </a:lnTo>
                  <a:lnTo>
                    <a:pt x="150469" y="160654"/>
                  </a:lnTo>
                  <a:lnTo>
                    <a:pt x="151257" y="164566"/>
                  </a:lnTo>
                  <a:lnTo>
                    <a:pt x="155956" y="170814"/>
                  </a:lnTo>
                  <a:lnTo>
                    <a:pt x="160299" y="163779"/>
                  </a:lnTo>
                  <a:lnTo>
                    <a:pt x="160382" y="149364"/>
                  </a:lnTo>
                  <a:lnTo>
                    <a:pt x="160539" y="145783"/>
                  </a:lnTo>
                  <a:lnTo>
                    <a:pt x="160642" y="137947"/>
                  </a:lnTo>
                  <a:close/>
                </a:path>
                <a:path w="313690" h="313689">
                  <a:moveTo>
                    <a:pt x="113212" y="152819"/>
                  </a:moveTo>
                  <a:lnTo>
                    <a:pt x="112115" y="152819"/>
                  </a:lnTo>
                  <a:lnTo>
                    <a:pt x="111339" y="157491"/>
                  </a:lnTo>
                  <a:lnTo>
                    <a:pt x="113212" y="152819"/>
                  </a:lnTo>
                  <a:close/>
                </a:path>
                <a:path w="313690" h="313689">
                  <a:moveTo>
                    <a:pt x="42346" y="135089"/>
                  </a:moveTo>
                  <a:lnTo>
                    <a:pt x="17881" y="135089"/>
                  </a:lnTo>
                  <a:lnTo>
                    <a:pt x="27584" y="138734"/>
                  </a:lnTo>
                  <a:lnTo>
                    <a:pt x="36195" y="138734"/>
                  </a:lnTo>
                  <a:lnTo>
                    <a:pt x="41668" y="135597"/>
                  </a:lnTo>
                  <a:lnTo>
                    <a:pt x="42346" y="135089"/>
                  </a:lnTo>
                  <a:close/>
                </a:path>
                <a:path w="313690" h="313689">
                  <a:moveTo>
                    <a:pt x="161428" y="132473"/>
                  </a:moveTo>
                  <a:lnTo>
                    <a:pt x="160642" y="132473"/>
                  </a:lnTo>
                  <a:lnTo>
                    <a:pt x="160642" y="137947"/>
                  </a:lnTo>
                  <a:lnTo>
                    <a:pt x="161428" y="132473"/>
                  </a:lnTo>
                  <a:close/>
                </a:path>
                <a:path w="313690" h="313689">
                  <a:moveTo>
                    <a:pt x="269151" y="102730"/>
                  </a:moveTo>
                  <a:lnTo>
                    <a:pt x="258978" y="105867"/>
                  </a:lnTo>
                  <a:lnTo>
                    <a:pt x="255854" y="109766"/>
                  </a:lnTo>
                  <a:lnTo>
                    <a:pt x="254387" y="115595"/>
                  </a:lnTo>
                  <a:lnTo>
                    <a:pt x="254286" y="119951"/>
                  </a:lnTo>
                  <a:lnTo>
                    <a:pt x="255065" y="125416"/>
                  </a:lnTo>
                  <a:lnTo>
                    <a:pt x="258191" y="119951"/>
                  </a:lnTo>
                  <a:lnTo>
                    <a:pt x="307523" y="119951"/>
                  </a:lnTo>
                  <a:lnTo>
                    <a:pt x="307036" y="116941"/>
                  </a:lnTo>
                  <a:lnTo>
                    <a:pt x="291604" y="116941"/>
                  </a:lnTo>
                  <a:lnTo>
                    <a:pt x="290893" y="115595"/>
                  </a:lnTo>
                  <a:lnTo>
                    <a:pt x="290283" y="114274"/>
                  </a:lnTo>
                  <a:lnTo>
                    <a:pt x="289509" y="112902"/>
                  </a:lnTo>
                  <a:lnTo>
                    <a:pt x="269151" y="102730"/>
                  </a:lnTo>
                  <a:close/>
                </a:path>
                <a:path w="313690" h="313689">
                  <a:moveTo>
                    <a:pt x="223014" y="16700"/>
                  </a:moveTo>
                  <a:lnTo>
                    <a:pt x="169799" y="16700"/>
                  </a:lnTo>
                  <a:lnTo>
                    <a:pt x="211030" y="27005"/>
                  </a:lnTo>
                  <a:lnTo>
                    <a:pt x="246427" y="48504"/>
                  </a:lnTo>
                  <a:lnTo>
                    <a:pt x="273962" y="79161"/>
                  </a:lnTo>
                  <a:lnTo>
                    <a:pt x="291604" y="116941"/>
                  </a:lnTo>
                  <a:lnTo>
                    <a:pt x="307036" y="116941"/>
                  </a:lnTo>
                  <a:lnTo>
                    <a:pt x="305469" y="107250"/>
                  </a:lnTo>
                  <a:lnTo>
                    <a:pt x="283190" y="64229"/>
                  </a:lnTo>
                  <a:lnTo>
                    <a:pt x="249239" y="30280"/>
                  </a:lnTo>
                  <a:lnTo>
                    <a:pt x="223014" y="16700"/>
                  </a:lnTo>
                  <a:close/>
                </a:path>
                <a:path w="313690" h="313689">
                  <a:moveTo>
                    <a:pt x="178650" y="98818"/>
                  </a:moveTo>
                  <a:lnTo>
                    <a:pt x="172389" y="98818"/>
                  </a:lnTo>
                  <a:lnTo>
                    <a:pt x="163779" y="100380"/>
                  </a:lnTo>
                  <a:lnTo>
                    <a:pt x="156730" y="108991"/>
                  </a:lnTo>
                  <a:lnTo>
                    <a:pt x="150469" y="109766"/>
                  </a:lnTo>
                  <a:lnTo>
                    <a:pt x="179045" y="109766"/>
                  </a:lnTo>
                  <a:lnTo>
                    <a:pt x="181774" y="107429"/>
                  </a:lnTo>
                  <a:lnTo>
                    <a:pt x="181775" y="103517"/>
                  </a:lnTo>
                  <a:lnTo>
                    <a:pt x="178650" y="98818"/>
                  </a:lnTo>
                  <a:close/>
                </a:path>
              </a:pathLst>
            </a:custGeom>
            <a:solidFill>
              <a:srgbClr val="F36D2D">
                <a:alpha val="100000"/>
              </a:srgbClr>
            </a:solidFill>
            <a:ln w="9525">
              <a:noFill/>
            </a:ln>
          </p:spPr>
          <p:txBody>
            <a:bodyPr/>
            <a:p>
              <a:endParaRPr lang="zh-CN" altLang="en-US" sz="1350"/>
            </a:p>
          </p:txBody>
        </p:sp>
        <p:sp>
          <p:nvSpPr>
            <p:cNvPr id="50192" name="object 19"/>
            <p:cNvSpPr/>
            <p:nvPr/>
          </p:nvSpPr>
          <p:spPr>
            <a:xfrm>
              <a:off x="4672307" y="2713079"/>
              <a:ext cx="350071" cy="409091"/>
            </a:xfrm>
            <a:prstGeom prst="rect">
              <a:avLst/>
            </a:prstGeom>
            <a:blipFill rotWithShape="1">
              <a:blip r:embed="rId5"/>
              <a:stretch>
                <a:fillRect/>
              </a:stretch>
            </a:blipFill>
            <a:ln w="9525">
              <a:noFill/>
            </a:ln>
          </p:spPr>
          <p:txBody>
            <a:bodyPr lIns="0" tIns="0" rIns="0" bIns="0"/>
            <a:p>
              <a:pPr eaLnBrk="1"/>
              <a:endParaRPr lang="zh-CN" altLang="zh-CN" sz="1350" dirty="0">
                <a:latin typeface="Helvetica"/>
              </a:endParaRPr>
            </a:p>
          </p:txBody>
        </p:sp>
        <p:sp>
          <p:nvSpPr>
            <p:cNvPr id="50193" name="object 20"/>
            <p:cNvSpPr/>
            <p:nvPr/>
          </p:nvSpPr>
          <p:spPr>
            <a:xfrm>
              <a:off x="6867467" y="2719180"/>
              <a:ext cx="280866" cy="468030"/>
            </a:xfrm>
            <a:prstGeom prst="rect">
              <a:avLst/>
            </a:prstGeom>
            <a:blipFill rotWithShape="1">
              <a:blip r:embed="rId6"/>
              <a:stretch>
                <a:fillRect/>
              </a:stretch>
            </a:blipFill>
            <a:ln w="9525">
              <a:noFill/>
            </a:ln>
          </p:spPr>
          <p:txBody>
            <a:bodyPr lIns="0" tIns="0" rIns="0" bIns="0"/>
            <a:p>
              <a:pPr eaLnBrk="1"/>
              <a:endParaRPr lang="zh-CN" altLang="zh-CN" sz="1350" dirty="0">
                <a:latin typeface="Helvetica"/>
              </a:endParaRPr>
            </a:p>
          </p:txBody>
        </p:sp>
        <p:sp>
          <p:nvSpPr>
            <p:cNvPr id="50194" name="object 21"/>
            <p:cNvSpPr/>
            <p:nvPr/>
          </p:nvSpPr>
          <p:spPr>
            <a:xfrm>
              <a:off x="8992031" y="3051890"/>
              <a:ext cx="324916" cy="135317"/>
            </a:xfrm>
            <a:prstGeom prst="rect">
              <a:avLst/>
            </a:prstGeom>
            <a:blipFill rotWithShape="1">
              <a:blip r:embed="rId7"/>
              <a:stretch>
                <a:fillRect/>
              </a:stretch>
            </a:blipFill>
            <a:ln w="9525">
              <a:noFill/>
            </a:ln>
          </p:spPr>
          <p:txBody>
            <a:bodyPr lIns="0" tIns="0" rIns="0" bIns="0"/>
            <a:p>
              <a:pPr eaLnBrk="1"/>
              <a:endParaRPr lang="zh-CN" altLang="zh-CN" sz="1350" dirty="0">
                <a:latin typeface="Helvetica"/>
              </a:endParaRPr>
            </a:p>
          </p:txBody>
        </p:sp>
        <p:sp>
          <p:nvSpPr>
            <p:cNvPr id="50195" name="object 22"/>
            <p:cNvSpPr/>
            <p:nvPr/>
          </p:nvSpPr>
          <p:spPr>
            <a:xfrm>
              <a:off x="9026419" y="2901368"/>
              <a:ext cx="252609" cy="30815"/>
            </a:xfrm>
            <a:custGeom>
              <a:avLst/>
              <a:gdLst/>
              <a:ahLst/>
              <a:cxnLst>
                <a:cxn ang="0">
                  <a:pos x="1395259" y="0"/>
                </a:cxn>
                <a:cxn ang="0">
                  <a:pos x="33672" y="0"/>
                </a:cxn>
                <a:cxn ang="0">
                  <a:pos x="0" y="82231"/>
                </a:cxn>
                <a:cxn ang="0">
                  <a:pos x="0" y="284702"/>
                </a:cxn>
                <a:cxn ang="0">
                  <a:pos x="33672" y="366947"/>
                </a:cxn>
                <a:cxn ang="0">
                  <a:pos x="154281" y="367181"/>
                </a:cxn>
                <a:cxn ang="0">
                  <a:pos x="1395259" y="366947"/>
                </a:cxn>
                <a:cxn ang="0">
                  <a:pos x="1428940" y="284702"/>
                </a:cxn>
                <a:cxn ang="0">
                  <a:pos x="1428940" y="82231"/>
                </a:cxn>
                <a:cxn ang="0">
                  <a:pos x="1395259" y="0"/>
                </a:cxn>
              </a:cxnLst>
              <a:pathLst>
                <a:path w="189229" h="20319">
                  <a:moveTo>
                    <a:pt x="184683" y="0"/>
                  </a:moveTo>
                  <a:lnTo>
                    <a:pt x="4457" y="0"/>
                  </a:lnTo>
                  <a:lnTo>
                    <a:pt x="0" y="4457"/>
                  </a:lnTo>
                  <a:lnTo>
                    <a:pt x="0" y="15430"/>
                  </a:lnTo>
                  <a:lnTo>
                    <a:pt x="4457" y="19888"/>
                  </a:lnTo>
                  <a:lnTo>
                    <a:pt x="20421" y="19900"/>
                  </a:lnTo>
                  <a:lnTo>
                    <a:pt x="184683" y="19888"/>
                  </a:lnTo>
                  <a:lnTo>
                    <a:pt x="189141" y="15430"/>
                  </a:lnTo>
                  <a:lnTo>
                    <a:pt x="189141" y="4457"/>
                  </a:lnTo>
                  <a:lnTo>
                    <a:pt x="184683" y="0"/>
                  </a:lnTo>
                  <a:close/>
                </a:path>
              </a:pathLst>
            </a:custGeom>
            <a:solidFill>
              <a:srgbClr val="F36D2D">
                <a:alpha val="100000"/>
              </a:srgbClr>
            </a:solidFill>
            <a:ln w="9525">
              <a:noFill/>
            </a:ln>
          </p:spPr>
          <p:txBody>
            <a:bodyPr/>
            <a:p>
              <a:endParaRPr lang="zh-CN" altLang="en-US" sz="1350"/>
            </a:p>
          </p:txBody>
        </p:sp>
        <p:sp>
          <p:nvSpPr>
            <p:cNvPr id="50196" name="object 23"/>
            <p:cNvSpPr/>
            <p:nvPr/>
          </p:nvSpPr>
          <p:spPr>
            <a:xfrm>
              <a:off x="8963342" y="2787650"/>
              <a:ext cx="382305" cy="235930"/>
            </a:xfrm>
            <a:custGeom>
              <a:avLst/>
              <a:gdLst/>
              <a:ahLst/>
              <a:cxnLst>
                <a:cxn ang="0">
                  <a:pos x="476203" y="0"/>
                </a:cxn>
                <a:cxn ang="0">
                  <a:pos x="40328" y="1352401"/>
                </a:cxn>
                <a:cxn ang="0">
                  <a:pos x="9275" y="2072873"/>
                </a:cxn>
                <a:cxn ang="0">
                  <a:pos x="169850" y="2672482"/>
                </a:cxn>
                <a:cxn ang="0">
                  <a:pos x="483865" y="2863129"/>
                </a:cxn>
                <a:cxn ang="0">
                  <a:pos x="748049" y="2500731"/>
                </a:cxn>
                <a:cxn ang="0">
                  <a:pos x="288056" y="2422303"/>
                </a:cxn>
                <a:cxn ang="0">
                  <a:pos x="158383" y="2037158"/>
                </a:cxn>
                <a:cxn ang="0">
                  <a:pos x="170328" y="1539575"/>
                </a:cxn>
                <a:cxn ang="0">
                  <a:pos x="425828" y="367073"/>
                </a:cxn>
                <a:cxn ang="0">
                  <a:pos x="1897283" y="232140"/>
                </a:cxn>
                <a:cxn ang="0">
                  <a:pos x="1766216" y="27984"/>
                </a:cxn>
                <a:cxn ang="0">
                  <a:pos x="1663171" y="2473600"/>
                </a:cxn>
                <a:cxn ang="0">
                  <a:pos x="1527374" y="2736139"/>
                </a:cxn>
                <a:cxn ang="0">
                  <a:pos x="1841118" y="2845068"/>
                </a:cxn>
                <a:cxn ang="0">
                  <a:pos x="2059982" y="2500731"/>
                </a:cxn>
                <a:cxn ang="0">
                  <a:pos x="1681479" y="2491858"/>
                </a:cxn>
                <a:cxn ang="0">
                  <a:pos x="1402455" y="2473600"/>
                </a:cxn>
                <a:cxn ang="0">
                  <a:pos x="940577" y="2753538"/>
                </a:cxn>
                <a:cxn ang="0">
                  <a:pos x="1081754" y="2854215"/>
                </a:cxn>
                <a:cxn ang="0">
                  <a:pos x="1222941" y="2753538"/>
                </a:cxn>
                <a:cxn ang="0">
                  <a:pos x="784089" y="2097370"/>
                </a:cxn>
                <a:cxn ang="0">
                  <a:pos x="674138" y="2144684"/>
                </a:cxn>
                <a:cxn ang="0">
                  <a:pos x="573104" y="2400943"/>
                </a:cxn>
                <a:cxn ang="0">
                  <a:pos x="383768" y="2500731"/>
                </a:cxn>
                <a:cxn ang="0">
                  <a:pos x="760964" y="2473600"/>
                </a:cxn>
                <a:cxn ang="0">
                  <a:pos x="1651557" y="2461998"/>
                </a:cxn>
                <a:cxn ang="0">
                  <a:pos x="1033507" y="2445225"/>
                </a:cxn>
                <a:cxn ang="0">
                  <a:pos x="809802" y="2114473"/>
                </a:cxn>
                <a:cxn ang="0">
                  <a:pos x="1933459" y="367073"/>
                </a:cxn>
                <a:cxn ang="0">
                  <a:pos x="1783447" y="438304"/>
                </a:cxn>
                <a:cxn ang="0">
                  <a:pos x="2018565" y="1789240"/>
                </a:cxn>
                <a:cxn ang="0">
                  <a:pos x="1956183" y="2256942"/>
                </a:cxn>
                <a:cxn ang="0">
                  <a:pos x="1779747" y="2500731"/>
                </a:cxn>
                <a:cxn ang="0">
                  <a:pos x="2097017" y="2404816"/>
                </a:cxn>
                <a:cxn ang="0">
                  <a:pos x="2163504" y="1710728"/>
                </a:cxn>
                <a:cxn ang="0">
                  <a:pos x="1940996" y="395195"/>
                </a:cxn>
                <a:cxn ang="0">
                  <a:pos x="1447449" y="2097370"/>
                </a:cxn>
                <a:cxn ang="0">
                  <a:pos x="1353710" y="2114473"/>
                </a:cxn>
                <a:cxn ang="0">
                  <a:pos x="1130011" y="2445225"/>
                </a:cxn>
                <a:cxn ang="0">
                  <a:pos x="1651557" y="2461998"/>
                </a:cxn>
                <a:cxn ang="0">
                  <a:pos x="1516338" y="2233254"/>
                </a:cxn>
                <a:cxn ang="0">
                  <a:pos x="1447449" y="2097370"/>
                </a:cxn>
              </a:cxnLst>
              <a:pathLst>
                <a:path w="286385" h="155575">
                  <a:moveTo>
                    <a:pt x="223346" y="0"/>
                  </a:moveTo>
                  <a:lnTo>
                    <a:pt x="63034" y="0"/>
                  </a:lnTo>
                  <a:lnTo>
                    <a:pt x="52590" y="1517"/>
                  </a:lnTo>
                  <a:lnTo>
                    <a:pt x="5338" y="73317"/>
                  </a:lnTo>
                  <a:lnTo>
                    <a:pt x="0" y="92742"/>
                  </a:lnTo>
                  <a:lnTo>
                    <a:pt x="1228" y="112375"/>
                  </a:lnTo>
                  <a:lnTo>
                    <a:pt x="8797" y="130370"/>
                  </a:lnTo>
                  <a:lnTo>
                    <a:pt x="22483" y="144881"/>
                  </a:lnTo>
                  <a:lnTo>
                    <a:pt x="42675" y="154237"/>
                  </a:lnTo>
                  <a:lnTo>
                    <a:pt x="64048" y="155216"/>
                  </a:lnTo>
                  <a:lnTo>
                    <a:pt x="84199" y="148332"/>
                  </a:lnTo>
                  <a:lnTo>
                    <a:pt x="99018" y="135570"/>
                  </a:lnTo>
                  <a:lnTo>
                    <a:pt x="50798" y="135570"/>
                  </a:lnTo>
                  <a:lnTo>
                    <a:pt x="38129" y="131318"/>
                  </a:lnTo>
                  <a:lnTo>
                    <a:pt x="27436" y="122354"/>
                  </a:lnTo>
                  <a:lnTo>
                    <a:pt x="20965" y="110439"/>
                  </a:lnTo>
                  <a:lnTo>
                    <a:pt x="19180" y="96999"/>
                  </a:lnTo>
                  <a:lnTo>
                    <a:pt x="22546" y="83464"/>
                  </a:lnTo>
                  <a:lnTo>
                    <a:pt x="50308" y="23761"/>
                  </a:lnTo>
                  <a:lnTo>
                    <a:pt x="56366" y="19900"/>
                  </a:lnTo>
                  <a:lnTo>
                    <a:pt x="255927" y="19900"/>
                  </a:lnTo>
                  <a:lnTo>
                    <a:pt x="251139" y="12585"/>
                  </a:lnTo>
                  <a:lnTo>
                    <a:pt x="243240" y="5830"/>
                  </a:lnTo>
                  <a:lnTo>
                    <a:pt x="233790" y="1517"/>
                  </a:lnTo>
                  <a:lnTo>
                    <a:pt x="223346" y="0"/>
                  </a:lnTo>
                  <a:close/>
                </a:path>
                <a:path w="286385" h="155575">
                  <a:moveTo>
                    <a:pt x="220150" y="134099"/>
                  </a:moveTo>
                  <a:lnTo>
                    <a:pt x="185640" y="134099"/>
                  </a:lnTo>
                  <a:lnTo>
                    <a:pt x="202175" y="148332"/>
                  </a:lnTo>
                  <a:lnTo>
                    <a:pt x="222330" y="155216"/>
                  </a:lnTo>
                  <a:lnTo>
                    <a:pt x="243704" y="154237"/>
                  </a:lnTo>
                  <a:lnTo>
                    <a:pt x="263897" y="144881"/>
                  </a:lnTo>
                  <a:lnTo>
                    <a:pt x="272675" y="135570"/>
                  </a:lnTo>
                  <a:lnTo>
                    <a:pt x="235581" y="135570"/>
                  </a:lnTo>
                  <a:lnTo>
                    <a:pt x="222573" y="135089"/>
                  </a:lnTo>
                  <a:lnTo>
                    <a:pt x="220150" y="134099"/>
                  </a:lnTo>
                  <a:close/>
                </a:path>
                <a:path w="286385" h="155575">
                  <a:moveTo>
                    <a:pt x="185640" y="134099"/>
                  </a:moveTo>
                  <a:lnTo>
                    <a:pt x="100727" y="134099"/>
                  </a:lnTo>
                  <a:lnTo>
                    <a:pt x="124502" y="149275"/>
                  </a:lnTo>
                  <a:lnTo>
                    <a:pt x="133546" y="153369"/>
                  </a:lnTo>
                  <a:lnTo>
                    <a:pt x="143190" y="154733"/>
                  </a:lnTo>
                  <a:lnTo>
                    <a:pt x="152834" y="153369"/>
                  </a:lnTo>
                  <a:lnTo>
                    <a:pt x="161878" y="149275"/>
                  </a:lnTo>
                  <a:lnTo>
                    <a:pt x="185640" y="134099"/>
                  </a:lnTo>
                  <a:close/>
                </a:path>
                <a:path w="286385" h="155575">
                  <a:moveTo>
                    <a:pt x="103788" y="113703"/>
                  </a:moveTo>
                  <a:lnTo>
                    <a:pt x="94784" y="113703"/>
                  </a:lnTo>
                  <a:lnTo>
                    <a:pt x="89234" y="116268"/>
                  </a:lnTo>
                  <a:lnTo>
                    <a:pt x="85665" y="121069"/>
                  </a:lnTo>
                  <a:lnTo>
                    <a:pt x="75861" y="130160"/>
                  </a:lnTo>
                  <a:lnTo>
                    <a:pt x="63807" y="135089"/>
                  </a:lnTo>
                  <a:lnTo>
                    <a:pt x="50798" y="135570"/>
                  </a:lnTo>
                  <a:lnTo>
                    <a:pt x="99018" y="135570"/>
                  </a:lnTo>
                  <a:lnTo>
                    <a:pt x="100727" y="134099"/>
                  </a:lnTo>
                  <a:lnTo>
                    <a:pt x="220150" y="134099"/>
                  </a:lnTo>
                  <a:lnTo>
                    <a:pt x="218613" y="133470"/>
                  </a:lnTo>
                  <a:lnTo>
                    <a:pt x="143190" y="133470"/>
                  </a:lnTo>
                  <a:lnTo>
                    <a:pt x="136803" y="132561"/>
                  </a:lnTo>
                  <a:lnTo>
                    <a:pt x="130814" y="129832"/>
                  </a:lnTo>
                  <a:lnTo>
                    <a:pt x="107192" y="114630"/>
                  </a:lnTo>
                  <a:lnTo>
                    <a:pt x="103788" y="113703"/>
                  </a:lnTo>
                  <a:close/>
                </a:path>
                <a:path w="286385" h="155575">
                  <a:moveTo>
                    <a:pt x="255927" y="19900"/>
                  </a:moveTo>
                  <a:lnTo>
                    <a:pt x="230013" y="19900"/>
                  </a:lnTo>
                  <a:lnTo>
                    <a:pt x="236071" y="23761"/>
                  </a:lnTo>
                  <a:lnTo>
                    <a:pt x="263833" y="83464"/>
                  </a:lnTo>
                  <a:lnTo>
                    <a:pt x="267192" y="96999"/>
                  </a:lnTo>
                  <a:lnTo>
                    <a:pt x="265405" y="110439"/>
                  </a:lnTo>
                  <a:lnTo>
                    <a:pt x="258936" y="122354"/>
                  </a:lnTo>
                  <a:lnTo>
                    <a:pt x="248251" y="131318"/>
                  </a:lnTo>
                  <a:lnTo>
                    <a:pt x="235581" y="135570"/>
                  </a:lnTo>
                  <a:lnTo>
                    <a:pt x="272675" y="135570"/>
                  </a:lnTo>
                  <a:lnTo>
                    <a:pt x="277577" y="130370"/>
                  </a:lnTo>
                  <a:lnTo>
                    <a:pt x="285147" y="112375"/>
                  </a:lnTo>
                  <a:lnTo>
                    <a:pt x="286378" y="92742"/>
                  </a:lnTo>
                  <a:lnTo>
                    <a:pt x="281042" y="73317"/>
                  </a:lnTo>
                  <a:lnTo>
                    <a:pt x="256925" y="21424"/>
                  </a:lnTo>
                  <a:lnTo>
                    <a:pt x="255927" y="19900"/>
                  </a:lnTo>
                  <a:close/>
                </a:path>
                <a:path w="286385" h="155575">
                  <a:moveTo>
                    <a:pt x="191596" y="113703"/>
                  </a:moveTo>
                  <a:lnTo>
                    <a:pt x="182592" y="113703"/>
                  </a:lnTo>
                  <a:lnTo>
                    <a:pt x="179188" y="114630"/>
                  </a:lnTo>
                  <a:lnTo>
                    <a:pt x="155566" y="129832"/>
                  </a:lnTo>
                  <a:lnTo>
                    <a:pt x="149577" y="132561"/>
                  </a:lnTo>
                  <a:lnTo>
                    <a:pt x="143190" y="133470"/>
                  </a:lnTo>
                  <a:lnTo>
                    <a:pt x="218613" y="133470"/>
                  </a:lnTo>
                  <a:lnTo>
                    <a:pt x="210519" y="130160"/>
                  </a:lnTo>
                  <a:lnTo>
                    <a:pt x="200714" y="121069"/>
                  </a:lnTo>
                  <a:lnTo>
                    <a:pt x="197146" y="116268"/>
                  </a:lnTo>
                  <a:lnTo>
                    <a:pt x="191596" y="113703"/>
                  </a:lnTo>
                  <a:close/>
                </a:path>
              </a:pathLst>
            </a:custGeom>
            <a:solidFill>
              <a:srgbClr val="F36D2D">
                <a:alpha val="100000"/>
              </a:srgbClr>
            </a:solidFill>
            <a:ln w="9525">
              <a:noFill/>
            </a:ln>
          </p:spPr>
          <p:txBody>
            <a:bodyPr/>
            <a:p>
              <a:endParaRPr lang="zh-CN" altLang="en-US" sz="1350"/>
            </a:p>
          </p:txBody>
        </p:sp>
        <p:sp>
          <p:nvSpPr>
            <p:cNvPr id="50197" name="object 24"/>
            <p:cNvSpPr txBox="1"/>
            <p:nvPr/>
          </p:nvSpPr>
          <p:spPr>
            <a:xfrm>
              <a:off x="1721742" y="3449636"/>
              <a:ext cx="2005162" cy="291340"/>
            </a:xfrm>
            <a:prstGeom prst="rect">
              <a:avLst/>
            </a:prstGeom>
            <a:noFill/>
            <a:ln w="9525">
              <a:noFill/>
            </a:ln>
          </p:spPr>
          <p:txBody>
            <a:bodyPr lIns="0" tIns="10953" rIns="0" bIns="0">
              <a:spAutoFit/>
            </a:bodyPr>
            <a:p>
              <a:pPr marL="287655" indent="0" eaLnBrk="1">
                <a:spcBef>
                  <a:spcPts val="115"/>
                </a:spcBef>
              </a:pPr>
              <a:r>
                <a:rPr lang="zh-CN" altLang="zh-CN" sz="1350" dirty="0">
                  <a:solidFill>
                    <a:srgbClr val="F36D2D"/>
                  </a:solidFill>
                  <a:latin typeface="微软雅黑" panose="020B0503020204020204" pitchFamily="34" charset="-122"/>
                  <a:ea typeface="微软雅黑" panose="020B0503020204020204" pitchFamily="34" charset="-122"/>
                </a:rPr>
                <a:t>支付方式本地化</a:t>
              </a:r>
              <a:endParaRPr lang="zh-CN" altLang="zh-CN" sz="1350" dirty="0">
                <a:latin typeface="微软雅黑" panose="020B0503020204020204" pitchFamily="34" charset="-122"/>
                <a:ea typeface="微软雅黑" panose="020B0503020204020204" pitchFamily="34" charset="-122"/>
              </a:endParaRPr>
            </a:p>
          </p:txBody>
        </p:sp>
        <p:sp>
          <p:nvSpPr>
            <p:cNvPr id="50198" name="object 25"/>
            <p:cNvSpPr txBox="1"/>
            <p:nvPr/>
          </p:nvSpPr>
          <p:spPr>
            <a:xfrm>
              <a:off x="1791598" y="3965726"/>
              <a:ext cx="1841637" cy="1033241"/>
            </a:xfrm>
            <a:prstGeom prst="rect">
              <a:avLst/>
            </a:prstGeom>
            <a:solidFill>
              <a:srgbClr val="F1F2F2"/>
            </a:solidFill>
            <a:ln w="9525" cap="flat" cmpd="sng">
              <a:solidFill>
                <a:srgbClr val="DCDDDE"/>
              </a:solidFill>
              <a:prstDash val="solid"/>
              <a:miter/>
              <a:headEnd type="none" w="med" len="med"/>
              <a:tailEnd type="none" w="med" len="med"/>
            </a:ln>
          </p:spPr>
          <p:txBody>
            <a:bodyPr lIns="0" tIns="2857" rIns="0" bIns="0">
              <a:spAutoFit/>
            </a:bodyPr>
            <a:p>
              <a:pPr algn="ctr" eaLnBrk="1">
                <a:spcBef>
                  <a:spcPts val="25"/>
                </a:spcBef>
              </a:pPr>
              <a:endParaRPr lang="zh-CN" altLang="zh-CN" sz="750" dirty="0">
                <a:latin typeface="微软雅黑" panose="020B0503020204020204" pitchFamily="34" charset="-122"/>
                <a:ea typeface="微软雅黑" panose="020B0503020204020204" pitchFamily="34" charset="-122"/>
              </a:endParaRPr>
            </a:p>
            <a:p>
              <a:pPr algn="ctr" eaLnBrk="1"/>
              <a:r>
                <a:rPr lang="zh-CN" altLang="zh-CN" sz="750" dirty="0">
                  <a:solidFill>
                    <a:srgbClr val="414042"/>
                  </a:solidFill>
                  <a:latin typeface="微软雅黑" panose="020B0503020204020204" pitchFamily="34" charset="-122"/>
                  <a:ea typeface="微软雅黑" panose="020B0503020204020204" pitchFamily="34" charset="-122"/>
                </a:rPr>
                <a:t>欧美发达国家开通本地 TT</a:t>
              </a:r>
              <a:endParaRPr lang="zh-CN" altLang="zh-CN" sz="750" dirty="0">
                <a:latin typeface="微软雅黑" panose="020B0503020204020204" pitchFamily="34" charset="-122"/>
                <a:ea typeface="微软雅黑" panose="020B0503020204020204" pitchFamily="34" charset="-122"/>
              </a:endParaRPr>
            </a:p>
            <a:p>
              <a:pPr algn="ctr" eaLnBrk="1">
                <a:lnSpc>
                  <a:spcPct val="168000"/>
                </a:lnSpc>
              </a:pPr>
              <a:r>
                <a:rPr lang="zh-CN" altLang="zh-CN" sz="750" dirty="0">
                  <a:solidFill>
                    <a:srgbClr val="414042"/>
                  </a:solidFill>
                  <a:latin typeface="微软雅黑" panose="020B0503020204020204" pitchFamily="34" charset="-122"/>
                  <a:ea typeface="微软雅黑" panose="020B0503020204020204" pitchFamily="34" charset="-122"/>
                </a:rPr>
                <a:t>T+1 即可到账 费用低至 1 美金</a:t>
              </a:r>
              <a:endParaRPr lang="en-US" altLang="zh-CN" sz="600" dirty="0">
                <a:latin typeface="微软雅黑" panose="020B0503020204020204" pitchFamily="34" charset="-122"/>
                <a:ea typeface="微软雅黑" panose="020B0503020204020204" pitchFamily="34" charset="-122"/>
              </a:endParaRPr>
            </a:p>
            <a:p>
              <a:pPr algn="ctr" eaLnBrk="1">
                <a:lnSpc>
                  <a:spcPct val="168000"/>
                </a:lnSpc>
              </a:pPr>
              <a:endParaRPr lang="en-US" altLang="zh-CN" sz="600" dirty="0">
                <a:solidFill>
                  <a:srgbClr val="414042"/>
                </a:solidFill>
                <a:latin typeface="微软雅黑" panose="020B0503020204020204" pitchFamily="34" charset="-122"/>
                <a:ea typeface="微软雅黑" panose="020B0503020204020204" pitchFamily="34" charset="-122"/>
              </a:endParaRPr>
            </a:p>
            <a:p>
              <a:pPr algn="ctr" eaLnBrk="1">
                <a:lnSpc>
                  <a:spcPct val="168000"/>
                </a:lnSpc>
              </a:pPr>
              <a:endParaRPr lang="en-US" altLang="zh-CN" sz="750" dirty="0">
                <a:solidFill>
                  <a:srgbClr val="414042"/>
                </a:solidFill>
                <a:latin typeface="微软雅黑" panose="020B0503020204020204" pitchFamily="34" charset="-122"/>
                <a:ea typeface="微软雅黑" panose="020B0503020204020204" pitchFamily="34" charset="-122"/>
              </a:endParaRPr>
            </a:p>
          </p:txBody>
        </p:sp>
        <p:sp>
          <p:nvSpPr>
            <p:cNvPr id="50199" name="object 26"/>
            <p:cNvSpPr txBox="1"/>
            <p:nvPr/>
          </p:nvSpPr>
          <p:spPr>
            <a:xfrm>
              <a:off x="3763420" y="3449636"/>
              <a:ext cx="2082955" cy="291340"/>
            </a:xfrm>
            <a:prstGeom prst="rect">
              <a:avLst/>
            </a:prstGeom>
            <a:noFill/>
            <a:ln w="9525">
              <a:noFill/>
            </a:ln>
          </p:spPr>
          <p:txBody>
            <a:bodyPr lIns="0" tIns="10953" rIns="0" bIns="0">
              <a:spAutoFit/>
            </a:bodyPr>
            <a:p>
              <a:pPr marL="282575" indent="0" eaLnBrk="1">
                <a:spcBef>
                  <a:spcPts val="115"/>
                </a:spcBef>
              </a:pPr>
              <a:r>
                <a:rPr lang="zh-CN" altLang="zh-CN" sz="1350" dirty="0">
                  <a:solidFill>
                    <a:srgbClr val="F36D2D"/>
                  </a:solidFill>
                  <a:latin typeface="微软雅黑" panose="020B0503020204020204" pitchFamily="34" charset="-122"/>
                  <a:ea typeface="微软雅黑" panose="020B0503020204020204" pitchFamily="34" charset="-122"/>
                </a:rPr>
                <a:t>支付结构多元化</a:t>
              </a:r>
              <a:endParaRPr lang="zh-CN" altLang="zh-CN" sz="1350" dirty="0">
                <a:latin typeface="微软雅黑" panose="020B0503020204020204" pitchFamily="34" charset="-122"/>
                <a:ea typeface="微软雅黑" panose="020B0503020204020204" pitchFamily="34" charset="-122"/>
              </a:endParaRPr>
            </a:p>
          </p:txBody>
        </p:sp>
        <p:sp>
          <p:nvSpPr>
            <p:cNvPr id="50200" name="object 27"/>
            <p:cNvSpPr txBox="1"/>
            <p:nvPr/>
          </p:nvSpPr>
          <p:spPr>
            <a:xfrm>
              <a:off x="3934882" y="3965726"/>
              <a:ext cx="1840049" cy="1020537"/>
            </a:xfrm>
            <a:prstGeom prst="rect">
              <a:avLst/>
            </a:prstGeom>
            <a:solidFill>
              <a:srgbClr val="F1F2F2"/>
            </a:solidFill>
            <a:ln w="9525" cap="flat" cmpd="sng">
              <a:solidFill>
                <a:srgbClr val="DCDDDE"/>
              </a:solidFill>
              <a:prstDash val="solid"/>
              <a:miter/>
              <a:headEnd type="none" w="med" len="med"/>
              <a:tailEnd type="none" w="med" len="med"/>
            </a:ln>
          </p:spPr>
          <p:txBody>
            <a:bodyPr lIns="0" tIns="3810" rIns="0" bIns="0">
              <a:spAutoFit/>
            </a:bodyPr>
            <a:p>
              <a:pPr marL="123825" indent="0" eaLnBrk="1">
                <a:lnSpc>
                  <a:spcPct val="189000"/>
                </a:lnSpc>
                <a:spcBef>
                  <a:spcPts val="4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五大主流支付方式全覆盖</a:t>
              </a:r>
              <a:endParaRPr lang="en-US" altLang="zh-CN" sz="750" dirty="0">
                <a:solidFill>
                  <a:srgbClr val="414042"/>
                </a:solidFill>
                <a:latin typeface="微软雅黑" panose="020B0503020204020204" pitchFamily="34" charset="-122"/>
                <a:ea typeface="微软雅黑" panose="020B0503020204020204" pitchFamily="34" charset="-122"/>
              </a:endParaRPr>
            </a:p>
            <a:p>
              <a:pPr marL="123825" indent="0" eaLnBrk="1">
                <a:lnSpc>
                  <a:spcPct val="189000"/>
                </a:lnSpc>
                <a:spcBef>
                  <a:spcPts val="4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信用卡、TT、ECHECK-</a:t>
              </a:r>
              <a:endParaRPr lang="zh-CN" altLang="zh-CN" sz="750" dirty="0">
                <a:latin typeface="微软雅黑" panose="020B0503020204020204" pitchFamily="34" charset="-122"/>
                <a:ea typeface="微软雅黑" panose="020B0503020204020204" pitchFamily="34" charset="-122"/>
              </a:endParaRPr>
            </a:p>
            <a:p>
              <a:pPr marL="123825" indent="0" eaLnBrk="1">
                <a:spcBef>
                  <a:spcPts val="5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ING、西联、PAY LATER</a:t>
              </a:r>
              <a:endParaRPr lang="zh-CN" altLang="zh-CN" sz="750" dirty="0">
                <a:latin typeface="微软雅黑" panose="020B0503020204020204" pitchFamily="34" charset="-122"/>
                <a:ea typeface="微软雅黑" panose="020B0503020204020204" pitchFamily="34" charset="-122"/>
              </a:endParaRPr>
            </a:p>
            <a:p>
              <a:pPr marL="123825" indent="0" eaLnBrk="1">
                <a:spcBef>
                  <a:spcPts val="65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多种收付汇渠道</a:t>
              </a:r>
              <a:endParaRPr lang="zh-CN" altLang="zh-CN" sz="750" dirty="0">
                <a:latin typeface="微软雅黑" panose="020B0503020204020204" pitchFamily="34" charset="-122"/>
                <a:ea typeface="微软雅黑" panose="020B0503020204020204" pitchFamily="34" charset="-122"/>
              </a:endParaRPr>
            </a:p>
          </p:txBody>
        </p:sp>
        <p:sp>
          <p:nvSpPr>
            <p:cNvPr id="50201" name="object 28"/>
            <p:cNvSpPr txBox="1"/>
            <p:nvPr/>
          </p:nvSpPr>
          <p:spPr>
            <a:xfrm>
              <a:off x="6008312" y="3449636"/>
              <a:ext cx="1981348" cy="291340"/>
            </a:xfrm>
            <a:prstGeom prst="rect">
              <a:avLst/>
            </a:prstGeom>
            <a:noFill/>
            <a:ln w="9525">
              <a:noFill/>
            </a:ln>
          </p:spPr>
          <p:txBody>
            <a:bodyPr lIns="0" tIns="10953" rIns="0" bIns="0">
              <a:spAutoFit/>
            </a:bodyPr>
            <a:p>
              <a:pPr marL="425450" indent="0" eaLnBrk="1">
                <a:spcBef>
                  <a:spcPts val="115"/>
                </a:spcBef>
              </a:pPr>
              <a:r>
                <a:rPr lang="zh-CN" altLang="zh-CN" sz="1350" dirty="0">
                  <a:solidFill>
                    <a:srgbClr val="F36D2D"/>
                  </a:solidFill>
                  <a:latin typeface="微软雅黑" panose="020B0503020204020204" pitchFamily="34" charset="-122"/>
                  <a:ea typeface="微软雅黑" panose="020B0503020204020204" pitchFamily="34" charset="-122"/>
                </a:rPr>
                <a:t>双结汇通道</a:t>
              </a:r>
              <a:endParaRPr lang="zh-CN" altLang="zh-CN" sz="1350" dirty="0">
                <a:latin typeface="微软雅黑" panose="020B0503020204020204" pitchFamily="34" charset="-122"/>
                <a:ea typeface="微软雅黑" panose="020B0503020204020204" pitchFamily="34" charset="-122"/>
              </a:endParaRPr>
            </a:p>
          </p:txBody>
        </p:sp>
        <p:sp>
          <p:nvSpPr>
            <p:cNvPr id="50202" name="object 29"/>
            <p:cNvSpPr txBox="1"/>
            <p:nvPr/>
          </p:nvSpPr>
          <p:spPr>
            <a:xfrm>
              <a:off x="6078167" y="3965726"/>
              <a:ext cx="1781906" cy="1083209"/>
            </a:xfrm>
            <a:prstGeom prst="rect">
              <a:avLst/>
            </a:prstGeom>
            <a:solidFill>
              <a:srgbClr val="F1F2F2"/>
            </a:solidFill>
            <a:ln w="9525" cap="flat" cmpd="sng">
              <a:solidFill>
                <a:srgbClr val="DCDDDE"/>
              </a:solidFill>
              <a:prstDash val="solid"/>
              <a:miter/>
              <a:headEnd type="none" w="med" len="med"/>
              <a:tailEnd type="none" w="med" len="med"/>
            </a:ln>
          </p:spPr>
          <p:txBody>
            <a:bodyPr lIns="0" tIns="22860" rIns="0" bIns="0">
              <a:spAutoFit/>
            </a:bodyPr>
            <a:p>
              <a:pPr marL="274955" indent="4445" eaLnBrk="1">
                <a:lnSpc>
                  <a:spcPct val="168000"/>
                </a:lnSpc>
                <a:spcBef>
                  <a:spcPts val="24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公司 + 个人双通道</a:t>
              </a:r>
              <a:endParaRPr lang="en-US" altLang="zh-CN" sz="750" dirty="0">
                <a:solidFill>
                  <a:srgbClr val="414042"/>
                </a:solidFill>
                <a:latin typeface="微软雅黑" panose="020B0503020204020204" pitchFamily="34" charset="-122"/>
                <a:ea typeface="微软雅黑" panose="020B0503020204020204" pitchFamily="34" charset="-122"/>
              </a:endParaRPr>
            </a:p>
            <a:p>
              <a:pPr marL="274955" indent="4445" eaLnBrk="1">
                <a:lnSpc>
                  <a:spcPct val="168000"/>
                </a:lnSpc>
                <a:spcBef>
                  <a:spcPts val="24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随时随地 灵活结算</a:t>
              </a:r>
              <a:endParaRPr lang="en-US" altLang="zh-CN" sz="750" dirty="0">
                <a:solidFill>
                  <a:srgbClr val="414042"/>
                </a:solidFill>
                <a:latin typeface="微软雅黑" panose="020B0503020204020204" pitchFamily="34" charset="-122"/>
                <a:ea typeface="微软雅黑" panose="020B0503020204020204" pitchFamily="34" charset="-122"/>
              </a:endParaRPr>
            </a:p>
            <a:p>
              <a:pPr marL="274955" indent="4445" eaLnBrk="1">
                <a:lnSpc>
                  <a:spcPct val="168000"/>
                </a:lnSpc>
                <a:spcBef>
                  <a:spcPts val="24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统一定价 无忧结汇</a:t>
              </a:r>
              <a:endParaRPr lang="en-US" altLang="zh-CN" sz="750" dirty="0">
                <a:solidFill>
                  <a:srgbClr val="414042"/>
                </a:solidFill>
                <a:latin typeface="微软雅黑" panose="020B0503020204020204" pitchFamily="34" charset="-122"/>
                <a:ea typeface="微软雅黑" panose="020B0503020204020204" pitchFamily="34" charset="-122"/>
              </a:endParaRPr>
            </a:p>
            <a:p>
              <a:pPr marL="274955" indent="4445" eaLnBrk="1">
                <a:lnSpc>
                  <a:spcPct val="168000"/>
                </a:lnSpc>
                <a:spcBef>
                  <a:spcPts val="240"/>
                </a:spcBef>
              </a:pPr>
              <a:endParaRPr lang="zh-CN" altLang="zh-CN" sz="450" dirty="0">
                <a:latin typeface="微软雅黑" panose="020B0503020204020204" pitchFamily="34" charset="-122"/>
                <a:ea typeface="微软雅黑" panose="020B0503020204020204" pitchFamily="34" charset="-122"/>
              </a:endParaRPr>
            </a:p>
          </p:txBody>
        </p:sp>
        <p:sp>
          <p:nvSpPr>
            <p:cNvPr id="50203" name="object 30"/>
            <p:cNvSpPr txBox="1"/>
            <p:nvPr/>
          </p:nvSpPr>
          <p:spPr>
            <a:xfrm>
              <a:off x="8151597" y="3449636"/>
              <a:ext cx="1981348" cy="291340"/>
            </a:xfrm>
            <a:prstGeom prst="rect">
              <a:avLst/>
            </a:prstGeom>
            <a:noFill/>
            <a:ln w="9525">
              <a:noFill/>
            </a:ln>
          </p:spPr>
          <p:txBody>
            <a:bodyPr lIns="0" tIns="10953" rIns="0" bIns="0">
              <a:spAutoFit/>
            </a:bodyPr>
            <a:p>
              <a:pPr marL="492125" indent="0" eaLnBrk="1">
                <a:spcBef>
                  <a:spcPts val="115"/>
                </a:spcBef>
              </a:pPr>
              <a:r>
                <a:rPr lang="zh-CN" altLang="zh-CN" sz="1350" dirty="0">
                  <a:solidFill>
                    <a:srgbClr val="F36D2D"/>
                  </a:solidFill>
                  <a:latin typeface="微软雅黑" panose="020B0503020204020204" pitchFamily="34" charset="-122"/>
                  <a:ea typeface="微软雅黑" panose="020B0503020204020204" pitchFamily="34" charset="-122"/>
                </a:rPr>
                <a:t>极速到账</a:t>
              </a:r>
              <a:endParaRPr lang="zh-CN" altLang="zh-CN" sz="1350" dirty="0">
                <a:latin typeface="微软雅黑" panose="020B0503020204020204" pitchFamily="34" charset="-122"/>
                <a:ea typeface="微软雅黑" panose="020B0503020204020204" pitchFamily="34" charset="-122"/>
              </a:endParaRPr>
            </a:p>
          </p:txBody>
        </p:sp>
        <p:sp>
          <p:nvSpPr>
            <p:cNvPr id="50204" name="object 31"/>
            <p:cNvSpPr txBox="1"/>
            <p:nvPr/>
          </p:nvSpPr>
          <p:spPr>
            <a:xfrm>
              <a:off x="8221452" y="3965726"/>
              <a:ext cx="1840049" cy="1083209"/>
            </a:xfrm>
            <a:prstGeom prst="rect">
              <a:avLst/>
            </a:prstGeom>
            <a:solidFill>
              <a:srgbClr val="F1F2F2"/>
            </a:solidFill>
            <a:ln w="9525" cap="flat" cmpd="sng">
              <a:solidFill>
                <a:srgbClr val="DCDDDE"/>
              </a:solidFill>
              <a:prstDash val="solid"/>
              <a:miter/>
              <a:headEnd type="none" w="med" len="med"/>
              <a:tailEnd type="none" w="med" len="med"/>
            </a:ln>
          </p:spPr>
          <p:txBody>
            <a:bodyPr lIns="0" tIns="22860" rIns="0" bIns="0">
              <a:spAutoFit/>
            </a:bodyPr>
            <a:p>
              <a:pPr marL="100330" indent="0" eaLnBrk="1">
                <a:lnSpc>
                  <a:spcPct val="168000"/>
                </a:lnSpc>
                <a:spcBef>
                  <a:spcPts val="24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本地 TT 最快 T 以内到账</a:t>
              </a:r>
              <a:endParaRPr lang="en-US" altLang="zh-CN" sz="750" dirty="0">
                <a:solidFill>
                  <a:srgbClr val="414042"/>
                </a:solidFill>
                <a:latin typeface="微软雅黑" panose="020B0503020204020204" pitchFamily="34" charset="-122"/>
                <a:ea typeface="微软雅黑" panose="020B0503020204020204" pitchFamily="34" charset="-122"/>
              </a:endParaRPr>
            </a:p>
            <a:p>
              <a:pPr marL="100330" indent="0" eaLnBrk="1">
                <a:lnSpc>
                  <a:spcPct val="168000"/>
                </a:lnSpc>
                <a:spcBef>
                  <a:spcPts val="24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信用卡支付 30 分钟内到账</a:t>
              </a:r>
              <a:endParaRPr lang="en-US" altLang="zh-CN" sz="750" dirty="0">
                <a:solidFill>
                  <a:srgbClr val="414042"/>
                </a:solidFill>
                <a:latin typeface="微软雅黑" panose="020B0503020204020204" pitchFamily="34" charset="-122"/>
                <a:ea typeface="微软雅黑" panose="020B0503020204020204" pitchFamily="34" charset="-122"/>
              </a:endParaRPr>
            </a:p>
            <a:p>
              <a:pPr marL="100330" indent="0" eaLnBrk="1">
                <a:lnSpc>
                  <a:spcPct val="168000"/>
                </a:lnSpc>
                <a:spcBef>
                  <a:spcPts val="240"/>
                </a:spcBef>
              </a:pPr>
              <a:r>
                <a:rPr lang="zh-CN" altLang="en-US" sz="750" dirty="0">
                  <a:solidFill>
                    <a:srgbClr val="414042"/>
                  </a:solidFill>
                  <a:latin typeface="微软雅黑" panose="020B0503020204020204" pitchFamily="34" charset="-122"/>
                  <a:ea typeface="微软雅黑" panose="020B0503020204020204" pitchFamily="34" charset="-122"/>
                </a:rPr>
                <a:t>      </a:t>
              </a:r>
              <a:r>
                <a:rPr lang="zh-CN" altLang="zh-CN" sz="750" dirty="0">
                  <a:solidFill>
                    <a:srgbClr val="414042"/>
                  </a:solidFill>
                  <a:latin typeface="微软雅黑" panose="020B0503020204020204" pitchFamily="34" charset="-122"/>
                  <a:ea typeface="微软雅黑" panose="020B0503020204020204" pitchFamily="34" charset="-122"/>
                </a:rPr>
                <a:t>时效提升 成功率提高</a:t>
              </a:r>
              <a:endParaRPr lang="en-US" altLang="zh-CN" sz="750" dirty="0">
                <a:solidFill>
                  <a:srgbClr val="414042"/>
                </a:solidFill>
                <a:latin typeface="微软雅黑" panose="020B0503020204020204" pitchFamily="34" charset="-122"/>
                <a:ea typeface="微软雅黑" panose="020B0503020204020204" pitchFamily="34" charset="-122"/>
              </a:endParaRPr>
            </a:p>
            <a:p>
              <a:pPr marL="100330" indent="0" eaLnBrk="1">
                <a:lnSpc>
                  <a:spcPct val="168000"/>
                </a:lnSpc>
                <a:spcBef>
                  <a:spcPts val="240"/>
                </a:spcBef>
              </a:pPr>
              <a:endParaRPr lang="zh-CN" altLang="zh-CN" sz="450" dirty="0">
                <a:latin typeface="微软雅黑" panose="020B0503020204020204" pitchFamily="34" charset="-122"/>
                <a:ea typeface="微软雅黑" panose="020B0503020204020204" pitchFamily="34" charset="-122"/>
              </a:endParaRPr>
            </a:p>
          </p:txBody>
        </p:sp>
      </p:grpSp>
      <p:sp>
        <p:nvSpPr>
          <p:cNvPr id="50180" name="object 32"/>
          <p:cNvSpPr txBox="1"/>
          <p:nvPr/>
        </p:nvSpPr>
        <p:spPr>
          <a:xfrm>
            <a:off x="1254919" y="909638"/>
            <a:ext cx="6559154" cy="662940"/>
          </a:xfrm>
          <a:prstGeom prst="rect">
            <a:avLst/>
          </a:prstGeom>
          <a:noFill/>
          <a:ln w="9525">
            <a:noFill/>
          </a:ln>
        </p:spPr>
        <p:txBody>
          <a:bodyPr lIns="0" tIns="76676" rIns="0" bIns="0">
            <a:spAutoFit/>
          </a:bodyPr>
          <a:p>
            <a:pPr marL="12700" indent="0" eaLnBrk="1">
              <a:lnSpc>
                <a:spcPct val="150000"/>
              </a:lnSpc>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【B2B 支付】</a:t>
            </a:r>
            <a:endParaRPr lang="zh-CN" altLang="zh-CN" sz="1050" b="1"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zh-CN" sz="1050" dirty="0">
                <a:solidFill>
                  <a:srgbClr val="414042"/>
                </a:solidFill>
                <a:latin typeface="微软雅黑" panose="020B0503020204020204" pitchFamily="34" charset="-122"/>
                <a:ea typeface="微软雅黑" panose="020B0503020204020204" pitchFamily="34" charset="-122"/>
              </a:rPr>
              <a:t>阿里巴巴跨境支付和结算网络，具有资金安全、低成本和高时效三大特点，支付确定性高，客户体验好。</a:t>
            </a:r>
            <a:endParaRPr lang="zh-CN" altLang="zh-CN" sz="1050" dirty="0">
              <a:solidFill>
                <a:srgbClr val="414042"/>
              </a:solidFill>
              <a:latin typeface="微软雅黑" panose="020B0503020204020204" pitchFamily="34" charset="-122"/>
              <a:ea typeface="微软雅黑" panose="020B0503020204020204" pitchFamily="34" charset="-122"/>
            </a:endParaRPr>
          </a:p>
        </p:txBody>
      </p:sp>
      <p:sp>
        <p:nvSpPr>
          <p:cNvPr id="50181" name="object 54"/>
          <p:cNvSpPr/>
          <p:nvPr/>
        </p:nvSpPr>
        <p:spPr>
          <a:xfrm>
            <a:off x="951310" y="564356"/>
            <a:ext cx="304800" cy="310754"/>
          </a:xfrm>
          <a:prstGeom prst="rect">
            <a:avLst/>
          </a:prstGeom>
          <a:blipFill rotWithShape="1">
            <a:blip r:embed="rId8"/>
            <a:stretch>
              <a:fillRect/>
            </a:stretch>
          </a:blipFill>
          <a:ln w="9525">
            <a:noFill/>
          </a:ln>
        </p:spPr>
        <p:txBody>
          <a:bodyPr lIns="0" tIns="0" rIns="0" bIns="0"/>
          <a:p>
            <a:pPr eaLnBrk="1"/>
            <a:endParaRPr lang="zh-CN" altLang="zh-CN" sz="1350" dirty="0">
              <a:latin typeface="Helvetica"/>
            </a:endParaRPr>
          </a:p>
        </p:txBody>
      </p:sp>
      <p:sp>
        <p:nvSpPr>
          <p:cNvPr id="50182" name="object 55"/>
          <p:cNvSpPr txBox="1"/>
          <p:nvPr/>
        </p:nvSpPr>
        <p:spPr>
          <a:xfrm>
            <a:off x="951310" y="609600"/>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2</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流通</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文本框 99"/>
          <p:cNvSpPr txBox="1"/>
          <p:nvPr/>
        </p:nvSpPr>
        <p:spPr>
          <a:xfrm>
            <a:off x="140970" y="165735"/>
            <a:ext cx="6719570" cy="337185"/>
          </a:xfrm>
          <a:prstGeom prst="rect">
            <a:avLst/>
          </a:prstGeom>
          <a:noFill/>
          <a:ln w="12700">
            <a:noFill/>
          </a:ln>
        </p:spPr>
        <p:txBody>
          <a:bodyPr wrap="square" lIns="34289" rIns="34289">
            <a:spAutoFit/>
          </a:bodyPr>
          <a:p>
            <a:pPr marL="228600" indent="-228600" eaLnBrk="1"/>
            <a:r>
              <a:rPr lang="zh-CN" altLang="en-US" sz="1600" dirty="0">
                <a:solidFill>
                  <a:schemeClr val="bg1"/>
                </a:solidFill>
                <a:latin typeface="微软雅黑" panose="020B0503020204020204" pitchFamily="34" charset="-122"/>
                <a:ea typeface="微软雅黑" panose="020B0503020204020204" pitchFamily="34" charset="-122"/>
              </a:rPr>
              <a:t>数字化重构跨境贸易</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51203" name="object 91"/>
          <p:cNvSpPr txBox="1"/>
          <p:nvPr/>
        </p:nvSpPr>
        <p:spPr>
          <a:xfrm>
            <a:off x="1210866" y="962025"/>
            <a:ext cx="6786563" cy="905510"/>
          </a:xfrm>
          <a:prstGeom prst="rect">
            <a:avLst/>
          </a:prstGeom>
          <a:noFill/>
          <a:ln w="9525">
            <a:noFill/>
          </a:ln>
        </p:spPr>
        <p:txBody>
          <a:bodyPr lIns="0" tIns="76676" rIns="0" bIns="0">
            <a:spAutoFit/>
          </a:bodyPr>
          <a:p>
            <a:pPr marL="12700" indent="0" eaLnBrk="1">
              <a:lnSpc>
                <a:spcPct val="150000"/>
              </a:lnSpc>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【全球物流】</a:t>
            </a:r>
            <a:endParaRPr lang="zh-CN" altLang="zh-CN" sz="1050" b="1"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zh-CN" sz="1050" dirty="0">
                <a:solidFill>
                  <a:srgbClr val="414042"/>
                </a:solidFill>
                <a:latin typeface="微软雅黑" panose="020B0503020204020204" pitchFamily="34" charset="-122"/>
                <a:ea typeface="微软雅黑" panose="020B0503020204020204" pitchFamily="34" charset="-122"/>
              </a:rPr>
              <a:t> Alibaba.com（阿里巴巴国际站）联合菜鸟网络打造的货物运输平台，为全球跨境贸易提供端到端、可视化的供应链履约服务</a:t>
            </a:r>
            <a:r>
              <a:rPr lang="zh-CN" altLang="zh-CN" sz="1050" b="1" dirty="0">
                <a:solidFill>
                  <a:srgbClr val="414042"/>
                </a:solidFill>
                <a:latin typeface="微软雅黑" panose="020B0503020204020204" pitchFamily="34" charset="-122"/>
                <a:ea typeface="微软雅黑" panose="020B0503020204020204" pitchFamily="34" charset="-122"/>
              </a:rPr>
              <a:t>。</a:t>
            </a:r>
            <a:endParaRPr lang="zh-CN" altLang="zh-CN" sz="1050" b="1" dirty="0">
              <a:solidFill>
                <a:srgbClr val="414042"/>
              </a:solidFill>
              <a:latin typeface="微软雅黑" panose="020B0503020204020204" pitchFamily="34" charset="-122"/>
              <a:ea typeface="微软雅黑" panose="020B0503020204020204" pitchFamily="34" charset="-122"/>
            </a:endParaRPr>
          </a:p>
        </p:txBody>
      </p:sp>
      <p:sp>
        <p:nvSpPr>
          <p:cNvPr id="51204" name="object 95"/>
          <p:cNvSpPr/>
          <p:nvPr/>
        </p:nvSpPr>
        <p:spPr>
          <a:xfrm>
            <a:off x="1103710" y="2010966"/>
            <a:ext cx="1706165" cy="2556272"/>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51205" name="object 96"/>
          <p:cNvSpPr/>
          <p:nvPr/>
        </p:nvSpPr>
        <p:spPr>
          <a:xfrm>
            <a:off x="1212056" y="1930004"/>
            <a:ext cx="1626394" cy="2332434"/>
          </a:xfrm>
          <a:custGeom>
            <a:avLst/>
            <a:gdLst/>
            <a:ahLst/>
            <a:cxnLst>
              <a:cxn ang="0">
                <a:pos x="33769289" y="19388589"/>
              </a:cxn>
              <a:cxn ang="0">
                <a:pos x="0" y="19388589"/>
              </a:cxn>
              <a:cxn ang="0">
                <a:pos x="0" y="0"/>
              </a:cxn>
              <a:cxn ang="0">
                <a:pos x="33769289" y="0"/>
              </a:cxn>
              <a:cxn ang="0">
                <a:pos x="33769289" y="19388589"/>
              </a:cxn>
            </a:cxnLst>
            <a:pathLst>
              <a:path w="1372234" h="2292350">
                <a:moveTo>
                  <a:pt x="1372044" y="2292324"/>
                </a:moveTo>
                <a:lnTo>
                  <a:pt x="0" y="2292324"/>
                </a:lnTo>
                <a:lnTo>
                  <a:pt x="0" y="0"/>
                </a:lnTo>
                <a:lnTo>
                  <a:pt x="1372044" y="0"/>
                </a:lnTo>
                <a:lnTo>
                  <a:pt x="1372044" y="2292324"/>
                </a:lnTo>
                <a:close/>
              </a:path>
            </a:pathLst>
          </a:custGeom>
          <a:solidFill>
            <a:srgbClr val="F1F2F2">
              <a:alpha val="100000"/>
            </a:srgbClr>
          </a:solidFill>
          <a:ln w="9525">
            <a:noFill/>
          </a:ln>
        </p:spPr>
        <p:txBody>
          <a:bodyPr/>
          <a:p>
            <a:endParaRPr lang="zh-CN" altLang="en-US" sz="1350"/>
          </a:p>
        </p:txBody>
      </p:sp>
      <p:sp>
        <p:nvSpPr>
          <p:cNvPr id="51206" name="object 97"/>
          <p:cNvSpPr txBox="1"/>
          <p:nvPr/>
        </p:nvSpPr>
        <p:spPr>
          <a:xfrm>
            <a:off x="1210866" y="2545556"/>
            <a:ext cx="1594247" cy="217170"/>
          </a:xfrm>
          <a:prstGeom prst="rect">
            <a:avLst/>
          </a:prstGeom>
          <a:noFill/>
          <a:ln w="9525">
            <a:noFill/>
          </a:ln>
        </p:spPr>
        <p:txBody>
          <a:bodyPr lIns="0" tIns="9525" rIns="0" bIns="0">
            <a:spAutoFit/>
          </a:bodyPr>
          <a:p>
            <a:pPr marL="12700" indent="0" algn="ctr" eaLnBrk="1">
              <a:spcBef>
                <a:spcPts val="100"/>
              </a:spcBef>
            </a:pPr>
            <a:r>
              <a:rPr lang="zh-CN" altLang="zh-CN" sz="1350" dirty="0">
                <a:solidFill>
                  <a:srgbClr val="F36D2D"/>
                </a:solidFill>
                <a:latin typeface="微软雅黑" panose="020B0503020204020204" pitchFamily="34" charset="-122"/>
                <a:ea typeface="微软雅黑" panose="020B0503020204020204" pitchFamily="34" charset="-122"/>
              </a:rPr>
              <a:t>一站式解决方案</a:t>
            </a:r>
            <a:endParaRPr lang="zh-CN" altLang="zh-CN" sz="1350" dirty="0">
              <a:latin typeface="微软雅黑" panose="020B0503020204020204" pitchFamily="34" charset="-122"/>
              <a:ea typeface="微软雅黑" panose="020B0503020204020204" pitchFamily="34" charset="-122"/>
            </a:endParaRPr>
          </a:p>
        </p:txBody>
      </p:sp>
      <p:sp>
        <p:nvSpPr>
          <p:cNvPr id="51207" name="object 98"/>
          <p:cNvSpPr/>
          <p:nvPr/>
        </p:nvSpPr>
        <p:spPr>
          <a:xfrm>
            <a:off x="1260872" y="2951560"/>
            <a:ext cx="1518047" cy="1206103"/>
          </a:xfrm>
          <a:custGeom>
            <a:avLst/>
            <a:gdLst/>
            <a:ahLst/>
            <a:cxnLst>
              <a:cxn ang="0">
                <a:pos x="31513375" y="10078740"/>
              </a:cxn>
              <a:cxn ang="0">
                <a:pos x="0" y="10078740"/>
              </a:cxn>
              <a:cxn ang="0">
                <a:pos x="0" y="0"/>
              </a:cxn>
              <a:cxn ang="0">
                <a:pos x="31513375" y="0"/>
              </a:cxn>
              <a:cxn ang="0">
                <a:pos x="31513375" y="10078740"/>
              </a:cxn>
            </a:cxnLst>
            <a:pathLst>
              <a:path w="1280795" h="1184275">
                <a:moveTo>
                  <a:pt x="1280223" y="1183894"/>
                </a:moveTo>
                <a:lnTo>
                  <a:pt x="0" y="1183894"/>
                </a:lnTo>
                <a:lnTo>
                  <a:pt x="0" y="0"/>
                </a:lnTo>
                <a:lnTo>
                  <a:pt x="1280223" y="0"/>
                </a:lnTo>
                <a:lnTo>
                  <a:pt x="1280223" y="1183894"/>
                </a:lnTo>
                <a:close/>
              </a:path>
            </a:pathLst>
          </a:custGeom>
          <a:noFill/>
          <a:ln w="9524" cap="flat" cmpd="sng">
            <a:solidFill>
              <a:srgbClr val="DCDDDE">
                <a:alpha val="100000"/>
              </a:srgbClr>
            </a:solidFill>
            <a:prstDash val="solid"/>
            <a:round/>
            <a:headEnd type="none" w="med" len="med"/>
            <a:tailEnd type="none" w="med" len="med"/>
          </a:ln>
        </p:spPr>
        <p:txBody>
          <a:bodyPr/>
          <a:p>
            <a:endParaRPr lang="zh-CN" altLang="en-US" sz="1350"/>
          </a:p>
        </p:txBody>
      </p:sp>
      <p:sp>
        <p:nvSpPr>
          <p:cNvPr id="51208" name="object 99"/>
          <p:cNvSpPr txBox="1"/>
          <p:nvPr/>
        </p:nvSpPr>
        <p:spPr>
          <a:xfrm>
            <a:off x="1312069" y="3065860"/>
            <a:ext cx="1404938" cy="124460"/>
          </a:xfrm>
          <a:prstGeom prst="rect">
            <a:avLst/>
          </a:prstGeom>
          <a:noFill/>
          <a:ln w="9525">
            <a:noFill/>
          </a:ln>
        </p:spPr>
        <p:txBody>
          <a:bodyPr lIns="0" tIns="9525" rIns="0" bIns="0">
            <a:spAutoFit/>
          </a:bodyPr>
          <a:p>
            <a:pPr marL="12700" indent="0" algn="ctr" eaLnBrk="1">
              <a:spcBef>
                <a:spcPts val="100"/>
              </a:spcBef>
            </a:pPr>
            <a:r>
              <a:rPr lang="zh-CN" altLang="zh-CN" sz="750" dirty="0">
                <a:solidFill>
                  <a:srgbClr val="414042"/>
                </a:solidFill>
                <a:latin typeface="微软雅黑" panose="020B0503020204020204" pitchFamily="34" charset="-122"/>
                <a:ea typeface="微软雅黑" panose="020B0503020204020204" pitchFamily="34" charset="-122"/>
              </a:rPr>
              <a:t>覆盖 200 多个国家和地区</a:t>
            </a:r>
            <a:endParaRPr lang="zh-CN" altLang="zh-CN" sz="750" dirty="0">
              <a:latin typeface="微软雅黑" panose="020B0503020204020204" pitchFamily="34" charset="-122"/>
              <a:ea typeface="微软雅黑" panose="020B0503020204020204" pitchFamily="34" charset="-122"/>
            </a:endParaRPr>
          </a:p>
        </p:txBody>
      </p:sp>
      <p:sp>
        <p:nvSpPr>
          <p:cNvPr id="51209" name="object 100"/>
          <p:cNvSpPr txBox="1"/>
          <p:nvPr/>
        </p:nvSpPr>
        <p:spPr>
          <a:xfrm>
            <a:off x="1260872" y="3326606"/>
            <a:ext cx="1497806" cy="252730"/>
          </a:xfrm>
          <a:prstGeom prst="rect">
            <a:avLst/>
          </a:prstGeom>
          <a:noFill/>
          <a:ln w="9525">
            <a:noFill/>
          </a:ln>
        </p:spPr>
        <p:txBody>
          <a:bodyPr lIns="0" tIns="4762" rIns="0" bIns="0">
            <a:spAutoFit/>
          </a:bodyPr>
          <a:p>
            <a:pPr marL="12700" indent="0" algn="ctr" eaLnBrk="1">
              <a:lnSpc>
                <a:spcPct val="105000"/>
              </a:lnSpc>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快递、海运、空运、陆运、海外仓</a:t>
            </a:r>
            <a:endParaRPr lang="en-US" altLang="zh-CN" sz="750" dirty="0">
              <a:solidFill>
                <a:srgbClr val="414042"/>
              </a:solidFill>
              <a:latin typeface="微软雅黑" panose="020B0503020204020204" pitchFamily="34" charset="-122"/>
              <a:ea typeface="微软雅黑" panose="020B0503020204020204" pitchFamily="34" charset="-122"/>
            </a:endParaRPr>
          </a:p>
          <a:p>
            <a:pPr marL="12700" indent="0" algn="ctr" eaLnBrk="1">
              <a:lnSpc>
                <a:spcPct val="105000"/>
              </a:lnSpc>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（美国仓 2019年5月上线）</a:t>
            </a:r>
            <a:endParaRPr lang="zh-CN" altLang="zh-CN" sz="750" dirty="0">
              <a:latin typeface="微软雅黑" panose="020B0503020204020204" pitchFamily="34" charset="-122"/>
              <a:ea typeface="微软雅黑" panose="020B0503020204020204" pitchFamily="34" charset="-122"/>
            </a:endParaRPr>
          </a:p>
        </p:txBody>
      </p:sp>
      <p:sp>
        <p:nvSpPr>
          <p:cNvPr id="51210" name="object 101"/>
          <p:cNvSpPr txBox="1"/>
          <p:nvPr/>
        </p:nvSpPr>
        <p:spPr>
          <a:xfrm>
            <a:off x="1296591" y="3694510"/>
            <a:ext cx="1388269" cy="246380"/>
          </a:xfrm>
          <a:prstGeom prst="rect">
            <a:avLst/>
          </a:prstGeom>
          <a:noFill/>
          <a:ln w="9525">
            <a:noFill/>
          </a:ln>
        </p:spPr>
        <p:txBody>
          <a:bodyPr lIns="0" tIns="4762" rIns="0" bIns="0">
            <a:spAutoFit/>
          </a:bodyPr>
          <a:p>
            <a:pPr marL="25400" indent="-12700" algn="ctr" eaLnBrk="1">
              <a:lnSpc>
                <a:spcPct val="105000"/>
              </a:lnSpc>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快递全国 24 个仓库，一件发货，上门取件，流程简单</a:t>
            </a:r>
            <a:endParaRPr lang="zh-CN" altLang="zh-CN" sz="750" dirty="0">
              <a:latin typeface="微软雅黑" panose="020B0503020204020204" pitchFamily="34" charset="-122"/>
              <a:ea typeface="微软雅黑" panose="020B0503020204020204" pitchFamily="34" charset="-122"/>
            </a:endParaRPr>
          </a:p>
        </p:txBody>
      </p:sp>
      <p:sp>
        <p:nvSpPr>
          <p:cNvPr id="51211" name="object 102"/>
          <p:cNvSpPr/>
          <p:nvPr/>
        </p:nvSpPr>
        <p:spPr>
          <a:xfrm>
            <a:off x="1846660" y="2056210"/>
            <a:ext cx="351234" cy="340519"/>
          </a:xfrm>
          <a:custGeom>
            <a:avLst/>
            <a:gdLst/>
            <a:ahLst/>
            <a:cxnLst>
              <a:cxn ang="0">
                <a:pos x="149122" y="1634520"/>
              </a:cxn>
              <a:cxn ang="0">
                <a:pos x="1213566" y="4315890"/>
              </a:cxn>
              <a:cxn ang="0">
                <a:pos x="2884315" y="4529664"/>
              </a:cxn>
              <a:cxn ang="0">
                <a:pos x="303727" y="2400645"/>
              </a:cxn>
              <a:cxn ang="0">
                <a:pos x="905205" y="1995064"/>
              </a:cxn>
              <a:cxn ang="0">
                <a:pos x="3335298" y="1708785"/>
              </a:cxn>
              <a:cxn ang="0">
                <a:pos x="2579575" y="1446253"/>
              </a:cxn>
              <a:cxn ang="0">
                <a:pos x="2979682" y="969238"/>
              </a:cxn>
              <a:cxn ang="0">
                <a:pos x="2964937" y="587402"/>
              </a:cxn>
              <a:cxn ang="0">
                <a:pos x="3212166" y="254618"/>
              </a:cxn>
              <a:cxn ang="0">
                <a:pos x="2727788" y="4034843"/>
              </a:cxn>
              <a:cxn ang="0">
                <a:pos x="4203481" y="4529664"/>
              </a:cxn>
              <a:cxn ang="0">
                <a:pos x="3216857" y="4118533"/>
              </a:cxn>
              <a:cxn ang="0">
                <a:pos x="5471960" y="3106171"/>
              </a:cxn>
              <a:cxn ang="0">
                <a:pos x="4279907" y="4497810"/>
              </a:cxn>
              <a:cxn ang="0">
                <a:pos x="2550074" y="3856005"/>
              </a:cxn>
              <a:cxn ang="0">
                <a:pos x="2668547" y="3939488"/>
              </a:cxn>
              <a:cxn ang="0">
                <a:pos x="2668547" y="3939488"/>
              </a:cxn>
              <a:cxn ang="0">
                <a:pos x="2253700" y="3104577"/>
              </a:cxn>
              <a:cxn ang="0">
                <a:pos x="2327668" y="3665081"/>
              </a:cxn>
              <a:cxn ang="0">
                <a:pos x="3467174" y="3822724"/>
              </a:cxn>
              <a:cxn ang="0">
                <a:pos x="3424257" y="3414602"/>
              </a:cxn>
              <a:cxn ang="0">
                <a:pos x="3276059" y="3331113"/>
              </a:cxn>
              <a:cxn ang="0">
                <a:pos x="4648650" y="2877853"/>
              </a:cxn>
              <a:cxn ang="0">
                <a:pos x="4856077" y="3259499"/>
              </a:cxn>
              <a:cxn ang="0">
                <a:pos x="5226683" y="3307180"/>
              </a:cxn>
              <a:cxn ang="0">
                <a:pos x="5285911" y="3223672"/>
              </a:cxn>
              <a:cxn ang="0">
                <a:pos x="4826458" y="3164144"/>
              </a:cxn>
              <a:cxn ang="0">
                <a:pos x="1186851" y="2126232"/>
              </a:cxn>
              <a:cxn ang="0">
                <a:pos x="1497985" y="2734617"/>
              </a:cxn>
              <a:cxn ang="0">
                <a:pos x="1927573" y="3080643"/>
              </a:cxn>
              <a:cxn ang="0">
                <a:pos x="2416636" y="2842040"/>
              </a:cxn>
              <a:cxn ang="0">
                <a:pos x="2075763" y="2555760"/>
              </a:cxn>
              <a:cxn ang="0">
                <a:pos x="2141063" y="2329031"/>
              </a:cxn>
              <a:cxn ang="0">
                <a:pos x="3038920" y="2102490"/>
              </a:cxn>
              <a:cxn ang="0">
                <a:pos x="4900547" y="1613221"/>
              </a:cxn>
              <a:cxn ang="0">
                <a:pos x="4767357" y="1995064"/>
              </a:cxn>
              <a:cxn ang="0">
                <a:pos x="4470715" y="2329031"/>
              </a:cxn>
              <a:cxn ang="0">
                <a:pos x="4445138" y="2593923"/>
              </a:cxn>
              <a:cxn ang="0">
                <a:pos x="4648650" y="2877853"/>
              </a:cxn>
              <a:cxn ang="0">
                <a:pos x="5504891" y="1761597"/>
              </a:cxn>
              <a:cxn ang="0">
                <a:pos x="4663618" y="2913655"/>
              </a:cxn>
              <a:cxn ang="0">
                <a:pos x="2109192" y="2555760"/>
              </a:cxn>
              <a:cxn ang="0">
                <a:pos x="2757500" y="2329031"/>
              </a:cxn>
              <a:cxn ang="0">
                <a:pos x="3033854" y="2276406"/>
              </a:cxn>
              <a:cxn ang="0">
                <a:pos x="2105508" y="2400645"/>
              </a:cxn>
              <a:cxn ang="0">
                <a:pos x="683053" y="2114363"/>
              </a:cxn>
              <a:cxn ang="0">
                <a:pos x="3038920" y="2102490"/>
              </a:cxn>
              <a:cxn ang="0">
                <a:pos x="4885809" y="1828086"/>
              </a:cxn>
              <a:cxn ang="0">
                <a:pos x="3212166" y="254618"/>
              </a:cxn>
              <a:cxn ang="0">
                <a:pos x="5810415" y="1782183"/>
              </a:cxn>
              <a:cxn ang="0">
                <a:pos x="3379784" y="1505987"/>
              </a:cxn>
              <a:cxn ang="0">
                <a:pos x="3387221" y="1672977"/>
              </a:cxn>
            </a:cxnLst>
            <a:pathLst>
              <a:path w="306704" h="306704">
                <a:moveTo>
                  <a:pt x="153216" y="0"/>
                </a:moveTo>
                <a:lnTo>
                  <a:pt x="104799" y="7829"/>
                </a:lnTo>
                <a:lnTo>
                  <a:pt x="62712" y="29623"/>
                </a:lnTo>
                <a:lnTo>
                  <a:pt x="29500" y="62835"/>
                </a:lnTo>
                <a:lnTo>
                  <a:pt x="7706" y="104922"/>
                </a:lnTo>
                <a:lnTo>
                  <a:pt x="125" y="151803"/>
                </a:lnTo>
                <a:lnTo>
                  <a:pt x="0" y="154101"/>
                </a:lnTo>
                <a:lnTo>
                  <a:pt x="7706" y="201750"/>
                </a:lnTo>
                <a:lnTo>
                  <a:pt x="29500" y="243833"/>
                </a:lnTo>
                <a:lnTo>
                  <a:pt x="62712" y="277044"/>
                </a:lnTo>
                <a:lnTo>
                  <a:pt x="104799" y="298837"/>
                </a:lnTo>
                <a:lnTo>
                  <a:pt x="153216" y="306666"/>
                </a:lnTo>
                <a:lnTo>
                  <a:pt x="201633" y="298837"/>
                </a:lnTo>
                <a:lnTo>
                  <a:pt x="217219" y="290766"/>
                </a:lnTo>
                <a:lnTo>
                  <a:pt x="149050" y="290766"/>
                </a:lnTo>
                <a:lnTo>
                  <a:pt x="106766" y="282772"/>
                </a:lnTo>
                <a:lnTo>
                  <a:pt x="70114" y="262887"/>
                </a:lnTo>
                <a:lnTo>
                  <a:pt x="41255" y="233257"/>
                </a:lnTo>
                <a:lnTo>
                  <a:pt x="22354" y="196026"/>
                </a:lnTo>
                <a:lnTo>
                  <a:pt x="15695" y="154101"/>
                </a:lnTo>
                <a:lnTo>
                  <a:pt x="15573" y="146126"/>
                </a:lnTo>
                <a:lnTo>
                  <a:pt x="16297" y="139077"/>
                </a:lnTo>
                <a:lnTo>
                  <a:pt x="17377" y="132168"/>
                </a:lnTo>
                <a:lnTo>
                  <a:pt x="41315" y="132168"/>
                </a:lnTo>
                <a:lnTo>
                  <a:pt x="46777" y="128066"/>
                </a:lnTo>
                <a:lnTo>
                  <a:pt x="157370" y="128066"/>
                </a:lnTo>
                <a:lnTo>
                  <a:pt x="155604" y="121945"/>
                </a:lnTo>
                <a:lnTo>
                  <a:pt x="161636" y="119646"/>
                </a:lnTo>
                <a:lnTo>
                  <a:pt x="167770" y="111975"/>
                </a:lnTo>
                <a:lnTo>
                  <a:pt x="172355" y="109689"/>
                </a:lnTo>
                <a:lnTo>
                  <a:pt x="175038" y="107391"/>
                </a:lnTo>
                <a:lnTo>
                  <a:pt x="147095" y="107391"/>
                </a:lnTo>
                <a:lnTo>
                  <a:pt x="140199" y="106629"/>
                </a:lnTo>
                <a:lnTo>
                  <a:pt x="133302" y="101269"/>
                </a:lnTo>
                <a:lnTo>
                  <a:pt x="133302" y="92837"/>
                </a:lnTo>
                <a:lnTo>
                  <a:pt x="146320" y="88252"/>
                </a:lnTo>
                <a:lnTo>
                  <a:pt x="153216" y="81356"/>
                </a:lnTo>
                <a:lnTo>
                  <a:pt x="153216" y="74561"/>
                </a:lnTo>
                <a:lnTo>
                  <a:pt x="152454" y="71399"/>
                </a:lnTo>
                <a:lnTo>
                  <a:pt x="153978" y="62217"/>
                </a:lnTo>
                <a:lnTo>
                  <a:pt x="157813" y="55321"/>
                </a:lnTo>
                <a:lnTo>
                  <a:pt x="168532" y="51498"/>
                </a:lnTo>
                <a:lnTo>
                  <a:pt x="164697" y="43827"/>
                </a:lnTo>
                <a:lnTo>
                  <a:pt x="160874" y="39243"/>
                </a:lnTo>
                <a:lnTo>
                  <a:pt x="153216" y="37706"/>
                </a:lnTo>
                <a:lnTo>
                  <a:pt x="153216" y="30810"/>
                </a:lnTo>
                <a:lnTo>
                  <a:pt x="160874" y="26225"/>
                </a:lnTo>
                <a:lnTo>
                  <a:pt x="163757" y="22250"/>
                </a:lnTo>
                <a:lnTo>
                  <a:pt x="165218" y="19088"/>
                </a:lnTo>
                <a:lnTo>
                  <a:pt x="165992" y="16344"/>
                </a:lnTo>
                <a:lnTo>
                  <a:pt x="218077" y="16344"/>
                </a:lnTo>
                <a:lnTo>
                  <a:pt x="201633" y="7829"/>
                </a:lnTo>
                <a:lnTo>
                  <a:pt x="153216" y="0"/>
                </a:lnTo>
                <a:close/>
              </a:path>
              <a:path w="306704" h="306704">
                <a:moveTo>
                  <a:pt x="136363" y="252882"/>
                </a:moveTo>
                <a:lnTo>
                  <a:pt x="140961" y="259003"/>
                </a:lnTo>
                <a:lnTo>
                  <a:pt x="141735" y="259778"/>
                </a:lnTo>
                <a:lnTo>
                  <a:pt x="144783" y="268198"/>
                </a:lnTo>
                <a:lnTo>
                  <a:pt x="149050" y="278917"/>
                </a:lnTo>
                <a:lnTo>
                  <a:pt x="149050" y="290766"/>
                </a:lnTo>
                <a:lnTo>
                  <a:pt x="217219" y="290766"/>
                </a:lnTo>
                <a:lnTo>
                  <a:pt x="221168" y="288721"/>
                </a:lnTo>
                <a:lnTo>
                  <a:pt x="177321" y="288721"/>
                </a:lnTo>
                <a:lnTo>
                  <a:pt x="176190" y="279679"/>
                </a:lnTo>
                <a:lnTo>
                  <a:pt x="167770" y="272161"/>
                </a:lnTo>
                <a:lnTo>
                  <a:pt x="166234" y="264375"/>
                </a:lnTo>
                <a:lnTo>
                  <a:pt x="168956" y="258241"/>
                </a:lnTo>
                <a:lnTo>
                  <a:pt x="140961" y="258241"/>
                </a:lnTo>
                <a:lnTo>
                  <a:pt x="136363" y="252882"/>
                </a:lnTo>
                <a:close/>
              </a:path>
              <a:path w="306704" h="306704">
                <a:moveTo>
                  <a:pt x="299108" y="199390"/>
                </a:moveTo>
                <a:lnTo>
                  <a:pt x="282769" y="199390"/>
                </a:lnTo>
                <a:lnTo>
                  <a:pt x="266275" y="231502"/>
                </a:lnTo>
                <a:lnTo>
                  <a:pt x="242284" y="258014"/>
                </a:lnTo>
                <a:lnTo>
                  <a:pt x="212174" y="277547"/>
                </a:lnTo>
                <a:lnTo>
                  <a:pt x="177321" y="288721"/>
                </a:lnTo>
                <a:lnTo>
                  <a:pt x="221168" y="288721"/>
                </a:lnTo>
                <a:lnTo>
                  <a:pt x="243720" y="277044"/>
                </a:lnTo>
                <a:lnTo>
                  <a:pt x="276933" y="243833"/>
                </a:lnTo>
                <a:lnTo>
                  <a:pt x="298726" y="201750"/>
                </a:lnTo>
                <a:lnTo>
                  <a:pt x="299108" y="199390"/>
                </a:lnTo>
                <a:close/>
              </a:path>
              <a:path w="306704" h="306704">
                <a:moveTo>
                  <a:pt x="131778" y="247523"/>
                </a:moveTo>
                <a:lnTo>
                  <a:pt x="140961" y="258241"/>
                </a:lnTo>
                <a:lnTo>
                  <a:pt x="168956" y="258241"/>
                </a:lnTo>
                <a:lnTo>
                  <a:pt x="169294" y="257479"/>
                </a:lnTo>
                <a:lnTo>
                  <a:pt x="173892" y="252882"/>
                </a:lnTo>
                <a:lnTo>
                  <a:pt x="137900" y="252882"/>
                </a:lnTo>
                <a:lnTo>
                  <a:pt x="131778" y="247523"/>
                </a:lnTo>
                <a:close/>
              </a:path>
              <a:path w="306704" h="306704">
                <a:moveTo>
                  <a:pt x="179170" y="245387"/>
                </a:moveTo>
                <a:lnTo>
                  <a:pt x="128988" y="245387"/>
                </a:lnTo>
                <a:lnTo>
                  <a:pt x="131778" y="247523"/>
                </a:lnTo>
                <a:lnTo>
                  <a:pt x="137900" y="252882"/>
                </a:lnTo>
                <a:lnTo>
                  <a:pt x="173892" y="252882"/>
                </a:lnTo>
                <a:lnTo>
                  <a:pt x="176952" y="249821"/>
                </a:lnTo>
                <a:lnTo>
                  <a:pt x="179170" y="245387"/>
                </a:lnTo>
                <a:close/>
              </a:path>
              <a:path w="306704" h="306704">
                <a:moveTo>
                  <a:pt x="147653" y="199288"/>
                </a:moveTo>
                <a:lnTo>
                  <a:pt x="116462" y="199288"/>
                </a:lnTo>
                <a:lnTo>
                  <a:pt x="116462" y="208470"/>
                </a:lnTo>
                <a:lnTo>
                  <a:pt x="114926" y="217652"/>
                </a:lnTo>
                <a:lnTo>
                  <a:pt x="114926" y="229908"/>
                </a:lnTo>
                <a:lnTo>
                  <a:pt x="117224" y="229908"/>
                </a:lnTo>
                <a:lnTo>
                  <a:pt x="120285" y="235267"/>
                </a:lnTo>
                <a:lnTo>
                  <a:pt x="125644" y="242150"/>
                </a:lnTo>
                <a:lnTo>
                  <a:pt x="128007" y="245144"/>
                </a:lnTo>
                <a:lnTo>
                  <a:pt x="128426" y="245408"/>
                </a:lnTo>
                <a:lnTo>
                  <a:pt x="128988" y="245387"/>
                </a:lnTo>
                <a:lnTo>
                  <a:pt x="179170" y="245387"/>
                </a:lnTo>
                <a:lnTo>
                  <a:pt x="182312" y="239102"/>
                </a:lnTo>
                <a:lnTo>
                  <a:pt x="187671" y="236042"/>
                </a:lnTo>
                <a:lnTo>
                  <a:pt x="192269" y="229908"/>
                </a:lnTo>
                <a:lnTo>
                  <a:pt x="189970" y="219189"/>
                </a:lnTo>
                <a:lnTo>
                  <a:pt x="176952" y="219189"/>
                </a:lnTo>
                <a:lnTo>
                  <a:pt x="172579" y="216128"/>
                </a:lnTo>
                <a:lnTo>
                  <a:pt x="164697" y="216128"/>
                </a:lnTo>
                <a:lnTo>
                  <a:pt x="153216" y="204635"/>
                </a:lnTo>
                <a:lnTo>
                  <a:pt x="147653" y="199288"/>
                </a:lnTo>
                <a:close/>
              </a:path>
              <a:path w="306704" h="306704">
                <a:moveTo>
                  <a:pt x="169294" y="213829"/>
                </a:moveTo>
                <a:lnTo>
                  <a:pt x="164697" y="216128"/>
                </a:lnTo>
                <a:lnTo>
                  <a:pt x="172579" y="216128"/>
                </a:lnTo>
                <a:lnTo>
                  <a:pt x="169294" y="213829"/>
                </a:lnTo>
                <a:close/>
              </a:path>
              <a:path w="306704" h="306704">
                <a:moveTo>
                  <a:pt x="301478" y="184734"/>
                </a:moveTo>
                <a:lnTo>
                  <a:pt x="240224" y="184734"/>
                </a:lnTo>
                <a:lnTo>
                  <a:pt x="246358" y="195453"/>
                </a:lnTo>
                <a:lnTo>
                  <a:pt x="247882" y="196977"/>
                </a:lnTo>
                <a:lnTo>
                  <a:pt x="249419" y="203111"/>
                </a:lnTo>
                <a:lnTo>
                  <a:pt x="250943" y="208470"/>
                </a:lnTo>
                <a:lnTo>
                  <a:pt x="250943" y="209232"/>
                </a:lnTo>
                <a:lnTo>
                  <a:pt x="252479" y="215366"/>
                </a:lnTo>
                <a:lnTo>
                  <a:pt x="269332" y="215366"/>
                </a:lnTo>
                <a:lnTo>
                  <a:pt x="273155" y="216128"/>
                </a:lnTo>
                <a:lnTo>
                  <a:pt x="273155" y="212293"/>
                </a:lnTo>
                <a:lnTo>
                  <a:pt x="270094" y="212293"/>
                </a:lnTo>
                <a:lnTo>
                  <a:pt x="276216" y="201574"/>
                </a:lnTo>
                <a:lnTo>
                  <a:pt x="282769" y="199390"/>
                </a:lnTo>
                <a:lnTo>
                  <a:pt x="299108" y="199390"/>
                </a:lnTo>
                <a:lnTo>
                  <a:pt x="301478" y="184734"/>
                </a:lnTo>
                <a:close/>
              </a:path>
              <a:path w="306704" h="306704">
                <a:moveTo>
                  <a:pt x="273155" y="206933"/>
                </a:moveTo>
                <a:lnTo>
                  <a:pt x="270094" y="212293"/>
                </a:lnTo>
                <a:lnTo>
                  <a:pt x="273155" y="212293"/>
                </a:lnTo>
                <a:lnTo>
                  <a:pt x="273155" y="206933"/>
                </a:lnTo>
                <a:close/>
              </a:path>
              <a:path w="306704" h="306704">
                <a:moveTo>
                  <a:pt x="247882" y="197751"/>
                </a:moveTo>
                <a:lnTo>
                  <a:pt x="249412" y="203111"/>
                </a:lnTo>
                <a:lnTo>
                  <a:pt x="247882" y="197751"/>
                </a:lnTo>
                <a:close/>
              </a:path>
              <a:path w="306704" h="306704">
                <a:moveTo>
                  <a:pt x="157370" y="128066"/>
                </a:moveTo>
                <a:lnTo>
                  <a:pt x="46777" y="128066"/>
                </a:lnTo>
                <a:lnTo>
                  <a:pt x="53673" y="130365"/>
                </a:lnTo>
                <a:lnTo>
                  <a:pt x="61332" y="136486"/>
                </a:lnTo>
                <a:lnTo>
                  <a:pt x="66691" y="147205"/>
                </a:lnTo>
                <a:lnTo>
                  <a:pt x="68215" y="151803"/>
                </a:lnTo>
                <a:lnTo>
                  <a:pt x="75111" y="167119"/>
                </a:lnTo>
                <a:lnTo>
                  <a:pt x="72812" y="170954"/>
                </a:lnTo>
                <a:lnTo>
                  <a:pt x="77410" y="175539"/>
                </a:lnTo>
                <a:lnTo>
                  <a:pt x="75111" y="183197"/>
                </a:lnTo>
                <a:lnTo>
                  <a:pt x="83531" y="186270"/>
                </a:lnTo>
                <a:lnTo>
                  <a:pt x="88129" y="187032"/>
                </a:lnTo>
                <a:lnTo>
                  <a:pt x="95025" y="190093"/>
                </a:lnTo>
                <a:lnTo>
                  <a:pt x="99609" y="197751"/>
                </a:lnTo>
                <a:lnTo>
                  <a:pt x="107115" y="201574"/>
                </a:lnTo>
                <a:lnTo>
                  <a:pt x="116462" y="199288"/>
                </a:lnTo>
                <a:lnTo>
                  <a:pt x="147653" y="199288"/>
                </a:lnTo>
                <a:lnTo>
                  <a:pt x="133302" y="185496"/>
                </a:lnTo>
                <a:lnTo>
                  <a:pt x="124882" y="182435"/>
                </a:lnTo>
                <a:lnTo>
                  <a:pt x="111865" y="182435"/>
                </a:lnTo>
                <a:lnTo>
                  <a:pt x="109566" y="177838"/>
                </a:lnTo>
                <a:lnTo>
                  <a:pt x="105870" y="173240"/>
                </a:lnTo>
                <a:lnTo>
                  <a:pt x="108804" y="171716"/>
                </a:lnTo>
                <a:lnTo>
                  <a:pt x="107267" y="164058"/>
                </a:lnTo>
                <a:lnTo>
                  <a:pt x="108995" y="164058"/>
                </a:lnTo>
                <a:lnTo>
                  <a:pt x="109566" y="161798"/>
                </a:lnTo>
                <a:lnTo>
                  <a:pt x="108029" y="158699"/>
                </a:lnTo>
                <a:lnTo>
                  <a:pt x="109566" y="149504"/>
                </a:lnTo>
                <a:lnTo>
                  <a:pt x="110642" y="149504"/>
                </a:lnTo>
                <a:lnTo>
                  <a:pt x="111865" y="146443"/>
                </a:lnTo>
                <a:lnTo>
                  <a:pt x="115688" y="144145"/>
                </a:lnTo>
                <a:lnTo>
                  <a:pt x="118761" y="139547"/>
                </a:lnTo>
                <a:lnTo>
                  <a:pt x="121060" y="134962"/>
                </a:lnTo>
                <a:lnTo>
                  <a:pt x="157039" y="134962"/>
                </a:lnTo>
                <a:lnTo>
                  <a:pt x="157039" y="129603"/>
                </a:lnTo>
                <a:lnTo>
                  <a:pt x="157806" y="129603"/>
                </a:lnTo>
                <a:lnTo>
                  <a:pt x="157370" y="128066"/>
                </a:lnTo>
                <a:close/>
              </a:path>
              <a:path w="306704" h="306704">
                <a:moveTo>
                  <a:pt x="263198" y="100495"/>
                </a:moveTo>
                <a:lnTo>
                  <a:pt x="253241" y="103555"/>
                </a:lnTo>
                <a:lnTo>
                  <a:pt x="250181" y="107391"/>
                </a:lnTo>
                <a:lnTo>
                  <a:pt x="248764" y="113080"/>
                </a:lnTo>
                <a:lnTo>
                  <a:pt x="248657" y="117348"/>
                </a:lnTo>
                <a:lnTo>
                  <a:pt x="252479" y="117348"/>
                </a:lnTo>
                <a:lnTo>
                  <a:pt x="246358" y="128066"/>
                </a:lnTo>
                <a:lnTo>
                  <a:pt x="241760" y="128066"/>
                </a:lnTo>
                <a:lnTo>
                  <a:pt x="237163" y="135724"/>
                </a:lnTo>
                <a:lnTo>
                  <a:pt x="237163" y="138023"/>
                </a:lnTo>
                <a:lnTo>
                  <a:pt x="232566" y="142621"/>
                </a:lnTo>
                <a:lnTo>
                  <a:pt x="231029" y="149504"/>
                </a:lnTo>
                <a:lnTo>
                  <a:pt x="230267" y="149504"/>
                </a:lnTo>
                <a:lnTo>
                  <a:pt x="228743" y="157162"/>
                </a:lnTo>
                <a:lnTo>
                  <a:pt x="228743" y="162521"/>
                </a:lnTo>
                <a:lnTo>
                  <a:pt x="229636" y="165765"/>
                </a:lnTo>
                <a:lnTo>
                  <a:pt x="229707" y="166508"/>
                </a:lnTo>
                <a:lnTo>
                  <a:pt x="234102" y="178612"/>
                </a:lnTo>
                <a:lnTo>
                  <a:pt x="237925" y="182435"/>
                </a:lnTo>
                <a:lnTo>
                  <a:pt x="240998" y="187032"/>
                </a:lnTo>
                <a:lnTo>
                  <a:pt x="243284" y="190093"/>
                </a:lnTo>
                <a:lnTo>
                  <a:pt x="240224" y="184734"/>
                </a:lnTo>
                <a:lnTo>
                  <a:pt x="301478" y="184734"/>
                </a:lnTo>
                <a:lnTo>
                  <a:pt x="306556" y="153339"/>
                </a:lnTo>
                <a:lnTo>
                  <a:pt x="300259" y="114401"/>
                </a:lnTo>
                <a:lnTo>
                  <a:pt x="285169" y="114401"/>
                </a:lnTo>
                <a:lnTo>
                  <a:pt x="284471" y="113080"/>
                </a:lnTo>
                <a:lnTo>
                  <a:pt x="283874" y="111785"/>
                </a:lnTo>
                <a:lnTo>
                  <a:pt x="283112" y="110451"/>
                </a:lnTo>
                <a:lnTo>
                  <a:pt x="263198" y="100495"/>
                </a:lnTo>
                <a:close/>
              </a:path>
              <a:path w="306704" h="306704">
                <a:moveTo>
                  <a:pt x="238700" y="183959"/>
                </a:moveTo>
                <a:lnTo>
                  <a:pt x="240997" y="187032"/>
                </a:lnTo>
                <a:lnTo>
                  <a:pt x="238700" y="183959"/>
                </a:lnTo>
                <a:close/>
              </a:path>
              <a:path w="306704" h="306704">
                <a:moveTo>
                  <a:pt x="108995" y="164058"/>
                </a:moveTo>
                <a:lnTo>
                  <a:pt x="107267" y="164058"/>
                </a:lnTo>
                <a:lnTo>
                  <a:pt x="108032" y="167870"/>
                </a:lnTo>
                <a:lnTo>
                  <a:pt x="108995" y="164058"/>
                </a:lnTo>
                <a:close/>
              </a:path>
              <a:path w="306704" h="306704">
                <a:moveTo>
                  <a:pt x="157039" y="134962"/>
                </a:moveTo>
                <a:lnTo>
                  <a:pt x="121060" y="134962"/>
                </a:lnTo>
                <a:lnTo>
                  <a:pt x="128705" y="138785"/>
                </a:lnTo>
                <a:lnTo>
                  <a:pt x="136363" y="141084"/>
                </a:lnTo>
                <a:lnTo>
                  <a:pt x="142497" y="149504"/>
                </a:lnTo>
                <a:lnTo>
                  <a:pt x="147095" y="157162"/>
                </a:lnTo>
                <a:lnTo>
                  <a:pt x="147857" y="160985"/>
                </a:lnTo>
                <a:lnTo>
                  <a:pt x="152454" y="167119"/>
                </a:lnTo>
                <a:lnTo>
                  <a:pt x="156696" y="160223"/>
                </a:lnTo>
                <a:lnTo>
                  <a:pt x="156778" y="146126"/>
                </a:lnTo>
                <a:lnTo>
                  <a:pt x="156935" y="142621"/>
                </a:lnTo>
                <a:lnTo>
                  <a:pt x="157039" y="134962"/>
                </a:lnTo>
                <a:close/>
              </a:path>
              <a:path w="306704" h="306704">
                <a:moveTo>
                  <a:pt x="110642" y="149504"/>
                </a:moveTo>
                <a:lnTo>
                  <a:pt x="109566" y="149504"/>
                </a:lnTo>
                <a:lnTo>
                  <a:pt x="108804" y="154101"/>
                </a:lnTo>
                <a:lnTo>
                  <a:pt x="110642" y="149504"/>
                </a:lnTo>
                <a:close/>
              </a:path>
              <a:path w="306704" h="306704">
                <a:moveTo>
                  <a:pt x="41315" y="132168"/>
                </a:moveTo>
                <a:lnTo>
                  <a:pt x="17377" y="132168"/>
                </a:lnTo>
                <a:lnTo>
                  <a:pt x="26864" y="135724"/>
                </a:lnTo>
                <a:lnTo>
                  <a:pt x="35297" y="135724"/>
                </a:lnTo>
                <a:lnTo>
                  <a:pt x="40656" y="132664"/>
                </a:lnTo>
                <a:lnTo>
                  <a:pt x="41315" y="132168"/>
                </a:lnTo>
                <a:close/>
              </a:path>
              <a:path w="306704" h="306704">
                <a:moveTo>
                  <a:pt x="157806" y="129603"/>
                </a:moveTo>
                <a:lnTo>
                  <a:pt x="157039" y="129603"/>
                </a:lnTo>
                <a:lnTo>
                  <a:pt x="157039" y="134962"/>
                </a:lnTo>
                <a:lnTo>
                  <a:pt x="157806" y="129603"/>
                </a:lnTo>
                <a:close/>
              </a:path>
              <a:path w="306704" h="306704">
                <a:moveTo>
                  <a:pt x="252479" y="117348"/>
                </a:moveTo>
                <a:lnTo>
                  <a:pt x="248651" y="117348"/>
                </a:lnTo>
                <a:lnTo>
                  <a:pt x="249419" y="122707"/>
                </a:lnTo>
                <a:lnTo>
                  <a:pt x="252479" y="117348"/>
                </a:lnTo>
                <a:close/>
              </a:path>
              <a:path w="306704" h="306704">
                <a:moveTo>
                  <a:pt x="247882" y="111975"/>
                </a:moveTo>
                <a:lnTo>
                  <a:pt x="248651" y="117348"/>
                </a:lnTo>
                <a:lnTo>
                  <a:pt x="247882" y="111975"/>
                </a:lnTo>
                <a:close/>
              </a:path>
              <a:path w="306704" h="306704">
                <a:moveTo>
                  <a:pt x="218077" y="16344"/>
                </a:moveTo>
                <a:lnTo>
                  <a:pt x="165992" y="16344"/>
                </a:lnTo>
                <a:lnTo>
                  <a:pt x="206331" y="26420"/>
                </a:lnTo>
                <a:lnTo>
                  <a:pt x="240964" y="47451"/>
                </a:lnTo>
                <a:lnTo>
                  <a:pt x="267905" y="77443"/>
                </a:lnTo>
                <a:lnTo>
                  <a:pt x="285169" y="114401"/>
                </a:lnTo>
                <a:lnTo>
                  <a:pt x="300259" y="114401"/>
                </a:lnTo>
                <a:lnTo>
                  <a:pt x="298726" y="104922"/>
                </a:lnTo>
                <a:lnTo>
                  <a:pt x="276933" y="62835"/>
                </a:lnTo>
                <a:lnTo>
                  <a:pt x="243720" y="29623"/>
                </a:lnTo>
                <a:lnTo>
                  <a:pt x="218077" y="16344"/>
                </a:lnTo>
                <a:close/>
              </a:path>
              <a:path w="306704" h="306704">
                <a:moveTo>
                  <a:pt x="174654" y="96672"/>
                </a:moveTo>
                <a:lnTo>
                  <a:pt x="168532" y="96672"/>
                </a:lnTo>
                <a:lnTo>
                  <a:pt x="160112" y="98209"/>
                </a:lnTo>
                <a:lnTo>
                  <a:pt x="153216" y="106629"/>
                </a:lnTo>
                <a:lnTo>
                  <a:pt x="147095" y="107391"/>
                </a:lnTo>
                <a:lnTo>
                  <a:pt x="175038" y="107391"/>
                </a:lnTo>
                <a:lnTo>
                  <a:pt x="177706" y="105105"/>
                </a:lnTo>
                <a:lnTo>
                  <a:pt x="177714" y="101269"/>
                </a:lnTo>
                <a:lnTo>
                  <a:pt x="174654" y="96672"/>
                </a:lnTo>
                <a:close/>
              </a:path>
            </a:pathLst>
          </a:custGeom>
          <a:solidFill>
            <a:srgbClr val="F36D2D">
              <a:alpha val="100000"/>
            </a:srgbClr>
          </a:solidFill>
          <a:ln w="9525">
            <a:noFill/>
          </a:ln>
        </p:spPr>
        <p:txBody>
          <a:bodyPr/>
          <a:p>
            <a:endParaRPr lang="zh-CN" altLang="en-US" sz="1350"/>
          </a:p>
        </p:txBody>
      </p:sp>
      <p:sp>
        <p:nvSpPr>
          <p:cNvPr id="51212" name="object 103"/>
          <p:cNvSpPr/>
          <p:nvPr/>
        </p:nvSpPr>
        <p:spPr>
          <a:xfrm>
            <a:off x="2787254" y="2010966"/>
            <a:ext cx="1706165" cy="2556272"/>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51213" name="object 104"/>
          <p:cNvSpPr/>
          <p:nvPr/>
        </p:nvSpPr>
        <p:spPr>
          <a:xfrm>
            <a:off x="2940844" y="1930004"/>
            <a:ext cx="1626394" cy="2332434"/>
          </a:xfrm>
          <a:custGeom>
            <a:avLst/>
            <a:gdLst/>
            <a:ahLst/>
            <a:cxnLst>
              <a:cxn ang="0">
                <a:pos x="33769289" y="19388589"/>
              </a:cxn>
              <a:cxn ang="0">
                <a:pos x="0" y="19388589"/>
              </a:cxn>
              <a:cxn ang="0">
                <a:pos x="0" y="0"/>
              </a:cxn>
              <a:cxn ang="0">
                <a:pos x="33769289" y="0"/>
              </a:cxn>
              <a:cxn ang="0">
                <a:pos x="33769289" y="19388589"/>
              </a:cxn>
            </a:cxnLst>
            <a:pathLst>
              <a:path w="1372234" h="2292350">
                <a:moveTo>
                  <a:pt x="1372044" y="2292324"/>
                </a:moveTo>
                <a:lnTo>
                  <a:pt x="0" y="2292324"/>
                </a:lnTo>
                <a:lnTo>
                  <a:pt x="0" y="0"/>
                </a:lnTo>
                <a:lnTo>
                  <a:pt x="1372044" y="0"/>
                </a:lnTo>
                <a:lnTo>
                  <a:pt x="1372044" y="2292324"/>
                </a:lnTo>
                <a:close/>
              </a:path>
            </a:pathLst>
          </a:custGeom>
          <a:solidFill>
            <a:srgbClr val="F1F2F2">
              <a:alpha val="100000"/>
            </a:srgbClr>
          </a:solidFill>
          <a:ln w="9525">
            <a:noFill/>
          </a:ln>
        </p:spPr>
        <p:txBody>
          <a:bodyPr/>
          <a:p>
            <a:endParaRPr lang="zh-CN" altLang="en-US" sz="1350"/>
          </a:p>
        </p:txBody>
      </p:sp>
      <p:sp>
        <p:nvSpPr>
          <p:cNvPr id="51214" name="object 105"/>
          <p:cNvSpPr txBox="1"/>
          <p:nvPr/>
        </p:nvSpPr>
        <p:spPr>
          <a:xfrm>
            <a:off x="2925366" y="2545556"/>
            <a:ext cx="1593056" cy="217170"/>
          </a:xfrm>
          <a:prstGeom prst="rect">
            <a:avLst/>
          </a:prstGeom>
          <a:noFill/>
          <a:ln w="9525">
            <a:noFill/>
          </a:ln>
        </p:spPr>
        <p:txBody>
          <a:bodyPr lIns="0" tIns="9525" rIns="0" bIns="0">
            <a:spAutoFit/>
          </a:bodyPr>
          <a:p>
            <a:pPr marL="12700" indent="0" algn="ctr" eaLnBrk="1">
              <a:spcBef>
                <a:spcPts val="100"/>
              </a:spcBef>
            </a:pPr>
            <a:r>
              <a:rPr lang="zh-CN" altLang="zh-CN" sz="1350" dirty="0">
                <a:solidFill>
                  <a:srgbClr val="F36D2D"/>
                </a:solidFill>
                <a:latin typeface="微软雅黑" panose="020B0503020204020204" pitchFamily="34" charset="-122"/>
                <a:ea typeface="微软雅黑" panose="020B0503020204020204" pitchFamily="34" charset="-122"/>
              </a:rPr>
              <a:t>服务保障</a:t>
            </a:r>
            <a:endParaRPr lang="zh-CN" altLang="zh-CN" sz="1350" dirty="0">
              <a:latin typeface="微软雅黑" panose="020B0503020204020204" pitchFamily="34" charset="-122"/>
              <a:ea typeface="微软雅黑" panose="020B0503020204020204" pitchFamily="34" charset="-122"/>
            </a:endParaRPr>
          </a:p>
        </p:txBody>
      </p:sp>
      <p:sp>
        <p:nvSpPr>
          <p:cNvPr id="51215" name="object 106"/>
          <p:cNvSpPr/>
          <p:nvPr/>
        </p:nvSpPr>
        <p:spPr>
          <a:xfrm>
            <a:off x="2989660" y="2951560"/>
            <a:ext cx="1518047" cy="1206103"/>
          </a:xfrm>
          <a:custGeom>
            <a:avLst/>
            <a:gdLst/>
            <a:ahLst/>
            <a:cxnLst>
              <a:cxn ang="0">
                <a:pos x="31513375" y="10078740"/>
              </a:cxn>
              <a:cxn ang="0">
                <a:pos x="0" y="10078740"/>
              </a:cxn>
              <a:cxn ang="0">
                <a:pos x="0" y="0"/>
              </a:cxn>
              <a:cxn ang="0">
                <a:pos x="31513375" y="0"/>
              </a:cxn>
              <a:cxn ang="0">
                <a:pos x="31513375" y="10078740"/>
              </a:cxn>
            </a:cxnLst>
            <a:pathLst>
              <a:path w="1280795" h="1184275">
                <a:moveTo>
                  <a:pt x="1280223" y="1183894"/>
                </a:moveTo>
                <a:lnTo>
                  <a:pt x="0" y="1183894"/>
                </a:lnTo>
                <a:lnTo>
                  <a:pt x="0" y="0"/>
                </a:lnTo>
                <a:lnTo>
                  <a:pt x="1280223" y="0"/>
                </a:lnTo>
                <a:lnTo>
                  <a:pt x="1280223" y="1183894"/>
                </a:lnTo>
                <a:close/>
              </a:path>
            </a:pathLst>
          </a:custGeom>
          <a:noFill/>
          <a:ln w="9525" cap="flat" cmpd="sng">
            <a:solidFill>
              <a:srgbClr val="DCDDDE">
                <a:alpha val="100000"/>
              </a:srgbClr>
            </a:solidFill>
            <a:prstDash val="solid"/>
            <a:round/>
            <a:headEnd type="none" w="med" len="med"/>
            <a:tailEnd type="none" w="med" len="med"/>
          </a:ln>
        </p:spPr>
        <p:txBody>
          <a:bodyPr/>
          <a:p>
            <a:endParaRPr lang="zh-CN" altLang="en-US" sz="1350"/>
          </a:p>
        </p:txBody>
      </p:sp>
      <p:sp>
        <p:nvSpPr>
          <p:cNvPr id="51216" name="object 107"/>
          <p:cNvSpPr txBox="1"/>
          <p:nvPr/>
        </p:nvSpPr>
        <p:spPr>
          <a:xfrm>
            <a:off x="3063478" y="3065860"/>
            <a:ext cx="1354931" cy="124460"/>
          </a:xfrm>
          <a:prstGeom prst="rect">
            <a:avLst/>
          </a:prstGeom>
          <a:noFill/>
          <a:ln w="9525">
            <a:noFill/>
          </a:ln>
        </p:spPr>
        <p:txBody>
          <a:bodyPr lIns="0" tIns="9525" rIns="0" bIns="0">
            <a:spAutoFit/>
          </a:bodyPr>
          <a:p>
            <a:pPr marL="12700" indent="0" algn="ctr" eaLnBrk="1">
              <a:spcBef>
                <a:spcPts val="100"/>
              </a:spcBef>
            </a:pPr>
            <a:r>
              <a:rPr lang="zh-CN" altLang="zh-CN" sz="750" dirty="0">
                <a:solidFill>
                  <a:srgbClr val="414042"/>
                </a:solidFill>
                <a:latin typeface="微软雅黑" panose="020B0503020204020204" pitchFamily="34" charset="-122"/>
                <a:ea typeface="微软雅黑" panose="020B0503020204020204" pitchFamily="34" charset="-122"/>
              </a:rPr>
              <a:t>货物运输轨迹在线可跟踪</a:t>
            </a:r>
            <a:endParaRPr lang="zh-CN" altLang="zh-CN" sz="750" dirty="0">
              <a:latin typeface="微软雅黑" panose="020B0503020204020204" pitchFamily="34" charset="-122"/>
              <a:ea typeface="微软雅黑" panose="020B0503020204020204" pitchFamily="34" charset="-122"/>
            </a:endParaRPr>
          </a:p>
        </p:txBody>
      </p:sp>
      <p:sp>
        <p:nvSpPr>
          <p:cNvPr id="51217" name="object 108"/>
          <p:cNvSpPr txBox="1"/>
          <p:nvPr/>
        </p:nvSpPr>
        <p:spPr>
          <a:xfrm>
            <a:off x="3059906" y="3326606"/>
            <a:ext cx="1363266" cy="252730"/>
          </a:xfrm>
          <a:prstGeom prst="rect">
            <a:avLst/>
          </a:prstGeom>
          <a:noFill/>
          <a:ln w="9525">
            <a:noFill/>
          </a:ln>
        </p:spPr>
        <p:txBody>
          <a:bodyPr lIns="0" tIns="4762" rIns="0" bIns="0">
            <a:spAutoFit/>
          </a:bodyPr>
          <a:p>
            <a:pPr marL="268605" indent="-257175" algn="ctr" eaLnBrk="1">
              <a:lnSpc>
                <a:spcPct val="105000"/>
              </a:lnSpc>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菜鸟 3PL、4PL 中美专线</a:t>
            </a:r>
            <a:endParaRPr lang="en-US" altLang="zh-CN" sz="750" dirty="0">
              <a:solidFill>
                <a:srgbClr val="414042"/>
              </a:solidFill>
              <a:latin typeface="微软雅黑" panose="020B0503020204020204" pitchFamily="34" charset="-122"/>
              <a:ea typeface="微软雅黑" panose="020B0503020204020204" pitchFamily="34" charset="-122"/>
            </a:endParaRPr>
          </a:p>
          <a:p>
            <a:pPr marL="268605" indent="-257175" algn="ctr" eaLnBrk="1">
              <a:lnSpc>
                <a:spcPct val="105000"/>
              </a:lnSpc>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免费提供保险</a:t>
            </a:r>
            <a:endParaRPr lang="zh-CN" altLang="zh-CN" sz="750" dirty="0">
              <a:latin typeface="微软雅黑" panose="020B0503020204020204" pitchFamily="34" charset="-122"/>
              <a:ea typeface="微软雅黑" panose="020B0503020204020204" pitchFamily="34" charset="-122"/>
            </a:endParaRPr>
          </a:p>
        </p:txBody>
      </p:sp>
      <p:sp>
        <p:nvSpPr>
          <p:cNvPr id="51218" name="object 109"/>
          <p:cNvSpPr txBox="1"/>
          <p:nvPr/>
        </p:nvSpPr>
        <p:spPr>
          <a:xfrm>
            <a:off x="3063478" y="3717131"/>
            <a:ext cx="1415653" cy="246380"/>
          </a:xfrm>
          <a:prstGeom prst="rect">
            <a:avLst/>
          </a:prstGeom>
          <a:noFill/>
          <a:ln w="9525">
            <a:noFill/>
          </a:ln>
        </p:spPr>
        <p:txBody>
          <a:bodyPr lIns="0" tIns="9525" rIns="0" bIns="0">
            <a:spAutoFit/>
          </a:bodyPr>
          <a:p>
            <a:pPr algn="ctr" eaLnBrk="1">
              <a:spcBef>
                <a:spcPts val="100"/>
              </a:spcBef>
            </a:pPr>
            <a:r>
              <a:rPr lang="zh-CN" altLang="zh-CN" sz="750" dirty="0">
                <a:solidFill>
                  <a:srgbClr val="414042"/>
                </a:solidFill>
                <a:latin typeface="微软雅黑" panose="020B0503020204020204" pitchFamily="34" charset="-122"/>
                <a:ea typeface="微软雅黑" panose="020B0503020204020204" pitchFamily="34" charset="-122"/>
              </a:rPr>
              <a:t>物流服务异常，专人跟进，</a:t>
            </a:r>
            <a:endParaRPr lang="zh-CN" altLang="zh-CN" sz="750" dirty="0">
              <a:latin typeface="微软雅黑" panose="020B0503020204020204" pitchFamily="34" charset="-122"/>
              <a:ea typeface="微软雅黑" panose="020B0503020204020204" pitchFamily="34" charset="-122"/>
            </a:endParaRPr>
          </a:p>
          <a:p>
            <a:pPr algn="ctr" eaLnBrk="1">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3 个工作日快速理赔</a:t>
            </a:r>
            <a:endParaRPr lang="zh-CN" altLang="zh-CN" sz="750" dirty="0">
              <a:latin typeface="微软雅黑" panose="020B0503020204020204" pitchFamily="34" charset="-122"/>
              <a:ea typeface="微软雅黑" panose="020B0503020204020204" pitchFamily="34" charset="-122"/>
            </a:endParaRPr>
          </a:p>
        </p:txBody>
      </p:sp>
      <p:sp>
        <p:nvSpPr>
          <p:cNvPr id="51219" name="object 110"/>
          <p:cNvSpPr/>
          <p:nvPr/>
        </p:nvSpPr>
        <p:spPr>
          <a:xfrm>
            <a:off x="3580210" y="2035969"/>
            <a:ext cx="346472" cy="270272"/>
          </a:xfrm>
          <a:prstGeom prst="rect">
            <a:avLst/>
          </a:prstGeom>
          <a:blipFill rotWithShape="1">
            <a:blip r:embed="rId2"/>
            <a:stretch>
              <a:fillRect/>
            </a:stretch>
          </a:blipFill>
          <a:ln w="9525">
            <a:noFill/>
          </a:ln>
        </p:spPr>
        <p:txBody>
          <a:bodyPr lIns="0" tIns="0" rIns="0" bIns="0"/>
          <a:p>
            <a:pPr eaLnBrk="1"/>
            <a:endParaRPr lang="zh-CN" altLang="zh-CN" sz="1350" dirty="0">
              <a:latin typeface="Helvetica"/>
            </a:endParaRPr>
          </a:p>
        </p:txBody>
      </p:sp>
      <p:sp>
        <p:nvSpPr>
          <p:cNvPr id="51220" name="object 111"/>
          <p:cNvSpPr/>
          <p:nvPr/>
        </p:nvSpPr>
        <p:spPr>
          <a:xfrm>
            <a:off x="3568304" y="2336006"/>
            <a:ext cx="328613" cy="57150"/>
          </a:xfrm>
          <a:custGeom>
            <a:avLst/>
            <a:gdLst/>
            <a:ahLst/>
            <a:cxnLst>
              <a:cxn ang="0">
                <a:pos x="0" y="0"/>
              </a:cxn>
              <a:cxn ang="0">
                <a:pos x="9109149" y="0"/>
              </a:cxn>
            </a:cxnLst>
            <a:pathLst>
              <a:path w="264159" h="75751">
                <a:moveTo>
                  <a:pt x="0" y="0"/>
                </a:moveTo>
                <a:lnTo>
                  <a:pt x="263740" y="0"/>
                </a:lnTo>
              </a:path>
            </a:pathLst>
          </a:custGeom>
          <a:noFill/>
          <a:ln w="27901" cap="flat" cmpd="sng">
            <a:solidFill>
              <a:srgbClr val="F36D2D">
                <a:alpha val="100000"/>
              </a:srgbClr>
            </a:solidFill>
            <a:prstDash val="solid"/>
            <a:round/>
            <a:headEnd type="none" w="med" len="med"/>
            <a:tailEnd type="none" w="med" len="med"/>
          </a:ln>
        </p:spPr>
        <p:txBody>
          <a:bodyPr/>
          <a:p>
            <a:endParaRPr lang="zh-CN" altLang="en-US" sz="1350"/>
          </a:p>
        </p:txBody>
      </p:sp>
      <p:sp>
        <p:nvSpPr>
          <p:cNvPr id="51221" name="object 112"/>
          <p:cNvSpPr/>
          <p:nvPr/>
        </p:nvSpPr>
        <p:spPr>
          <a:xfrm>
            <a:off x="3880247" y="2140744"/>
            <a:ext cx="34528" cy="165497"/>
          </a:xfrm>
          <a:custGeom>
            <a:avLst/>
            <a:gdLst/>
            <a:ahLst/>
            <a:cxnLst>
              <a:cxn ang="0">
                <a:pos x="0" y="0"/>
              </a:cxn>
              <a:cxn ang="0">
                <a:pos x="0" y="1377063"/>
              </a:cxn>
            </a:cxnLst>
            <a:pathLst>
              <a:path w="45719" h="162559">
                <a:moveTo>
                  <a:pt x="0" y="0"/>
                </a:moveTo>
                <a:lnTo>
                  <a:pt x="0" y="162153"/>
                </a:lnTo>
              </a:path>
            </a:pathLst>
          </a:custGeom>
          <a:noFill/>
          <a:ln w="24777" cap="flat" cmpd="sng">
            <a:solidFill>
              <a:srgbClr val="F36D2D">
                <a:alpha val="100000"/>
              </a:srgbClr>
            </a:solidFill>
            <a:prstDash val="solid"/>
            <a:round/>
            <a:headEnd type="none" w="med" len="med"/>
            <a:tailEnd type="none" w="med" len="med"/>
          </a:ln>
        </p:spPr>
        <p:txBody>
          <a:bodyPr/>
          <a:p>
            <a:endParaRPr lang="zh-CN" altLang="en-US" sz="1350"/>
          </a:p>
        </p:txBody>
      </p:sp>
      <p:sp>
        <p:nvSpPr>
          <p:cNvPr id="51222" name="object 113"/>
          <p:cNvSpPr/>
          <p:nvPr/>
        </p:nvSpPr>
        <p:spPr>
          <a:xfrm>
            <a:off x="4469606" y="2010966"/>
            <a:ext cx="1706166" cy="2556272"/>
          </a:xfrm>
          <a:prstGeom prst="rect">
            <a:avLst/>
          </a:prstGeom>
          <a:blipFill rotWithShape="1">
            <a:blip r:embed="rId3"/>
            <a:stretch>
              <a:fillRect/>
            </a:stretch>
          </a:blipFill>
          <a:ln w="9525">
            <a:noFill/>
          </a:ln>
        </p:spPr>
        <p:txBody>
          <a:bodyPr lIns="0" tIns="0" rIns="0" bIns="0"/>
          <a:p>
            <a:pPr eaLnBrk="1"/>
            <a:endParaRPr lang="zh-CN" altLang="zh-CN" sz="1350" dirty="0">
              <a:latin typeface="Helvetica"/>
            </a:endParaRPr>
          </a:p>
        </p:txBody>
      </p:sp>
      <p:sp>
        <p:nvSpPr>
          <p:cNvPr id="51223" name="object 114"/>
          <p:cNvSpPr/>
          <p:nvPr/>
        </p:nvSpPr>
        <p:spPr>
          <a:xfrm>
            <a:off x="4651772" y="1930004"/>
            <a:ext cx="1626394" cy="2332434"/>
          </a:xfrm>
          <a:custGeom>
            <a:avLst/>
            <a:gdLst/>
            <a:ahLst/>
            <a:cxnLst>
              <a:cxn ang="0">
                <a:pos x="33769289" y="19388589"/>
              </a:cxn>
              <a:cxn ang="0">
                <a:pos x="0" y="19388589"/>
              </a:cxn>
              <a:cxn ang="0">
                <a:pos x="0" y="0"/>
              </a:cxn>
              <a:cxn ang="0">
                <a:pos x="33769289" y="0"/>
              </a:cxn>
              <a:cxn ang="0">
                <a:pos x="33769289" y="19388589"/>
              </a:cxn>
            </a:cxnLst>
            <a:pathLst>
              <a:path w="1372234" h="2292350">
                <a:moveTo>
                  <a:pt x="1372044" y="2292324"/>
                </a:moveTo>
                <a:lnTo>
                  <a:pt x="0" y="2292324"/>
                </a:lnTo>
                <a:lnTo>
                  <a:pt x="0" y="0"/>
                </a:lnTo>
                <a:lnTo>
                  <a:pt x="1372044" y="0"/>
                </a:lnTo>
                <a:lnTo>
                  <a:pt x="1372044" y="2292324"/>
                </a:lnTo>
                <a:close/>
              </a:path>
            </a:pathLst>
          </a:custGeom>
          <a:solidFill>
            <a:srgbClr val="F1F2F2">
              <a:alpha val="100000"/>
            </a:srgbClr>
          </a:solidFill>
          <a:ln w="9525">
            <a:noFill/>
          </a:ln>
        </p:spPr>
        <p:txBody>
          <a:bodyPr/>
          <a:p>
            <a:endParaRPr lang="zh-CN" altLang="en-US" sz="1350"/>
          </a:p>
        </p:txBody>
      </p:sp>
      <p:sp>
        <p:nvSpPr>
          <p:cNvPr id="51224" name="object 115"/>
          <p:cNvSpPr/>
          <p:nvPr/>
        </p:nvSpPr>
        <p:spPr>
          <a:xfrm>
            <a:off x="4700588" y="2951560"/>
            <a:ext cx="1518047" cy="1206103"/>
          </a:xfrm>
          <a:custGeom>
            <a:avLst/>
            <a:gdLst/>
            <a:ahLst/>
            <a:cxnLst>
              <a:cxn ang="0">
                <a:pos x="31513480" y="10078740"/>
              </a:cxn>
              <a:cxn ang="0">
                <a:pos x="0" y="10078740"/>
              </a:cxn>
              <a:cxn ang="0">
                <a:pos x="0" y="0"/>
              </a:cxn>
              <a:cxn ang="0">
                <a:pos x="31513480" y="0"/>
              </a:cxn>
              <a:cxn ang="0">
                <a:pos x="31513480" y="10078740"/>
              </a:cxn>
            </a:cxnLst>
            <a:pathLst>
              <a:path w="1280795" h="1184275">
                <a:moveTo>
                  <a:pt x="1280223" y="1183894"/>
                </a:moveTo>
                <a:lnTo>
                  <a:pt x="0" y="1183894"/>
                </a:lnTo>
                <a:lnTo>
                  <a:pt x="0" y="0"/>
                </a:lnTo>
                <a:lnTo>
                  <a:pt x="1280223" y="0"/>
                </a:lnTo>
                <a:lnTo>
                  <a:pt x="1280223" y="1183894"/>
                </a:lnTo>
                <a:close/>
              </a:path>
            </a:pathLst>
          </a:custGeom>
          <a:noFill/>
          <a:ln w="9524" cap="flat" cmpd="sng">
            <a:solidFill>
              <a:srgbClr val="DCDDDE">
                <a:alpha val="100000"/>
              </a:srgbClr>
            </a:solidFill>
            <a:prstDash val="solid"/>
            <a:round/>
            <a:headEnd type="none" w="med" len="med"/>
            <a:tailEnd type="none" w="med" len="med"/>
          </a:ln>
        </p:spPr>
        <p:txBody>
          <a:bodyPr/>
          <a:p>
            <a:endParaRPr lang="zh-CN" altLang="en-US" sz="1350"/>
          </a:p>
        </p:txBody>
      </p:sp>
      <p:sp>
        <p:nvSpPr>
          <p:cNvPr id="51225" name="object 116"/>
          <p:cNvSpPr txBox="1"/>
          <p:nvPr/>
        </p:nvSpPr>
        <p:spPr>
          <a:xfrm>
            <a:off x="4637485" y="2545556"/>
            <a:ext cx="1590675" cy="217170"/>
          </a:xfrm>
          <a:prstGeom prst="rect">
            <a:avLst/>
          </a:prstGeom>
          <a:noFill/>
          <a:ln w="9525">
            <a:noFill/>
          </a:ln>
        </p:spPr>
        <p:txBody>
          <a:bodyPr lIns="0" tIns="9525" rIns="0" bIns="0">
            <a:spAutoFit/>
          </a:bodyPr>
          <a:p>
            <a:pPr marL="12700" indent="0" algn="ctr" eaLnBrk="1">
              <a:spcBef>
                <a:spcPts val="100"/>
              </a:spcBef>
            </a:pPr>
            <a:r>
              <a:rPr lang="zh-CN" altLang="zh-CN" sz="1350" dirty="0">
                <a:solidFill>
                  <a:srgbClr val="F36D2D"/>
                </a:solidFill>
                <a:latin typeface="微软雅黑" panose="020B0503020204020204" pitchFamily="34" charset="-122"/>
                <a:ea typeface="微软雅黑" panose="020B0503020204020204" pitchFamily="34" charset="-122"/>
              </a:rPr>
              <a:t>低价透明</a:t>
            </a:r>
            <a:endParaRPr lang="zh-CN" altLang="zh-CN" sz="1350" dirty="0">
              <a:latin typeface="微软雅黑" panose="020B0503020204020204" pitchFamily="34" charset="-122"/>
              <a:ea typeface="微软雅黑" panose="020B0503020204020204" pitchFamily="34" charset="-122"/>
            </a:endParaRPr>
          </a:p>
        </p:txBody>
      </p:sp>
      <p:sp>
        <p:nvSpPr>
          <p:cNvPr id="51226" name="object 117"/>
          <p:cNvSpPr txBox="1"/>
          <p:nvPr/>
        </p:nvSpPr>
        <p:spPr>
          <a:xfrm>
            <a:off x="5001816" y="3065860"/>
            <a:ext cx="873919" cy="124460"/>
          </a:xfrm>
          <a:prstGeom prst="rect">
            <a:avLst/>
          </a:prstGeom>
          <a:noFill/>
          <a:ln w="9525">
            <a:noFill/>
          </a:ln>
        </p:spPr>
        <p:txBody>
          <a:bodyPr lIns="0" tIns="9525" rIns="0" bIns="0">
            <a:spAutoFit/>
          </a:bodyPr>
          <a:p>
            <a:pPr marL="12700" indent="0" algn="ctr" eaLnBrk="1">
              <a:spcBef>
                <a:spcPts val="100"/>
              </a:spcBef>
            </a:pPr>
            <a:r>
              <a:rPr lang="zh-CN" altLang="zh-CN" sz="750" dirty="0">
                <a:solidFill>
                  <a:srgbClr val="414042"/>
                </a:solidFill>
                <a:latin typeface="微软雅黑" panose="020B0503020204020204" pitchFamily="34" charset="-122"/>
                <a:ea typeface="微软雅黑" panose="020B0503020204020204" pitchFamily="34" charset="-122"/>
              </a:rPr>
              <a:t>精品线路超低价</a:t>
            </a:r>
            <a:endParaRPr lang="zh-CN" altLang="zh-CN" sz="750" dirty="0">
              <a:latin typeface="微软雅黑" panose="020B0503020204020204" pitchFamily="34" charset="-122"/>
              <a:ea typeface="微软雅黑" panose="020B0503020204020204" pitchFamily="34" charset="-122"/>
            </a:endParaRPr>
          </a:p>
        </p:txBody>
      </p:sp>
      <p:sp>
        <p:nvSpPr>
          <p:cNvPr id="51227" name="object 118"/>
          <p:cNvSpPr txBox="1"/>
          <p:nvPr/>
        </p:nvSpPr>
        <p:spPr>
          <a:xfrm>
            <a:off x="4762500" y="3326606"/>
            <a:ext cx="1402556" cy="374015"/>
          </a:xfrm>
          <a:prstGeom prst="rect">
            <a:avLst/>
          </a:prstGeom>
          <a:noFill/>
          <a:ln w="9525">
            <a:noFill/>
          </a:ln>
        </p:spPr>
        <p:txBody>
          <a:bodyPr lIns="0" tIns="4762" rIns="0" bIns="0">
            <a:spAutoFit/>
          </a:bodyPr>
          <a:p>
            <a:pPr marL="12700" indent="0" algn="ctr" eaLnBrk="1">
              <a:lnSpc>
                <a:spcPct val="105000"/>
              </a:lnSpc>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优惠促销期间，无忧专线 5 折，</a:t>
            </a:r>
            <a:endParaRPr lang="en-US" altLang="zh-CN" sz="750" dirty="0">
              <a:solidFill>
                <a:srgbClr val="414042"/>
              </a:solidFill>
              <a:latin typeface="微软雅黑" panose="020B0503020204020204" pitchFamily="34" charset="-122"/>
              <a:ea typeface="微软雅黑" panose="020B0503020204020204" pitchFamily="34" charset="-122"/>
            </a:endParaRPr>
          </a:p>
          <a:p>
            <a:pPr marL="12700" indent="0" algn="ctr" eaLnBrk="1">
              <a:lnSpc>
                <a:spcPct val="105000"/>
              </a:lnSpc>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阿里推荐无力全球行 业专线立减 100 元 / 单</a:t>
            </a:r>
            <a:endParaRPr lang="zh-CN" altLang="zh-CN" sz="750" dirty="0">
              <a:latin typeface="微软雅黑" panose="020B0503020204020204" pitchFamily="34" charset="-122"/>
              <a:ea typeface="微软雅黑" panose="020B0503020204020204" pitchFamily="34" charset="-122"/>
            </a:endParaRPr>
          </a:p>
        </p:txBody>
      </p:sp>
      <p:sp>
        <p:nvSpPr>
          <p:cNvPr id="51228" name="object 119"/>
          <p:cNvSpPr txBox="1"/>
          <p:nvPr/>
        </p:nvSpPr>
        <p:spPr>
          <a:xfrm>
            <a:off x="4811316" y="3846910"/>
            <a:ext cx="1294209" cy="252730"/>
          </a:xfrm>
          <a:prstGeom prst="rect">
            <a:avLst/>
          </a:prstGeom>
          <a:noFill/>
          <a:ln w="9525">
            <a:noFill/>
          </a:ln>
        </p:spPr>
        <p:txBody>
          <a:bodyPr lIns="0" tIns="4762" rIns="0" bIns="0">
            <a:spAutoFit/>
          </a:bodyPr>
          <a:p>
            <a:pPr marL="342900" indent="-330200" algn="ctr" eaLnBrk="1">
              <a:lnSpc>
                <a:spcPct val="105000"/>
              </a:lnSpc>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旺季仓位有保障，</a:t>
            </a:r>
            <a:endParaRPr lang="en-US" altLang="zh-CN" sz="750" dirty="0">
              <a:solidFill>
                <a:srgbClr val="414042"/>
              </a:solidFill>
              <a:latin typeface="微软雅黑" panose="020B0503020204020204" pitchFamily="34" charset="-122"/>
              <a:ea typeface="微软雅黑" panose="020B0503020204020204" pitchFamily="34" charset="-122"/>
            </a:endParaRPr>
          </a:p>
          <a:p>
            <a:pPr marL="342900" indent="-330200" algn="ctr" eaLnBrk="1">
              <a:lnSpc>
                <a:spcPct val="105000"/>
              </a:lnSpc>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优先发 货不涨价</a:t>
            </a:r>
            <a:endParaRPr lang="zh-CN" altLang="zh-CN" sz="750" dirty="0">
              <a:latin typeface="微软雅黑" panose="020B0503020204020204" pitchFamily="34" charset="-122"/>
              <a:ea typeface="微软雅黑" panose="020B0503020204020204" pitchFamily="34" charset="-122"/>
            </a:endParaRPr>
          </a:p>
        </p:txBody>
      </p:sp>
      <p:sp>
        <p:nvSpPr>
          <p:cNvPr id="51229" name="object 120"/>
          <p:cNvSpPr/>
          <p:nvPr/>
        </p:nvSpPr>
        <p:spPr>
          <a:xfrm>
            <a:off x="5312569" y="2138363"/>
            <a:ext cx="290513" cy="271463"/>
          </a:xfrm>
          <a:custGeom>
            <a:avLst/>
            <a:gdLst/>
            <a:ahLst/>
            <a:cxnLst>
              <a:cxn ang="0">
                <a:pos x="2012167" y="0"/>
              </a:cxn>
              <a:cxn ang="0">
                <a:pos x="1574235" y="194617"/>
              </a:cxn>
              <a:cxn ang="0">
                <a:pos x="1153414" y="343802"/>
              </a:cxn>
              <a:cxn ang="0">
                <a:pos x="166499" y="858644"/>
              </a:cxn>
              <a:cxn ang="0">
                <a:pos x="235123" y="1603715"/>
              </a:cxn>
              <a:cxn ang="0">
                <a:pos x="1839011" y="2147080"/>
              </a:cxn>
              <a:cxn ang="0">
                <a:pos x="4185148" y="2147080"/>
              </a:cxn>
              <a:cxn ang="0">
                <a:pos x="5514181" y="1741792"/>
              </a:cxn>
              <a:cxn ang="0">
                <a:pos x="2794004" y="1587046"/>
              </a:cxn>
              <a:cxn ang="0">
                <a:pos x="1911827" y="1475094"/>
              </a:cxn>
              <a:cxn ang="0">
                <a:pos x="2794004" y="1321195"/>
              </a:cxn>
              <a:cxn ang="0">
                <a:pos x="1911827" y="1209142"/>
              </a:cxn>
              <a:cxn ang="0">
                <a:pos x="2792141" y="1145168"/>
              </a:cxn>
              <a:cxn ang="0">
                <a:pos x="1924005" y="800406"/>
              </a:cxn>
              <a:cxn ang="0">
                <a:pos x="5696780" y="737818"/>
              </a:cxn>
              <a:cxn ang="0">
                <a:pos x="5241100" y="483455"/>
              </a:cxn>
              <a:cxn ang="0">
                <a:pos x="4560222" y="230342"/>
              </a:cxn>
              <a:cxn ang="0">
                <a:pos x="4087390" y="33799"/>
              </a:cxn>
              <a:cxn ang="0">
                <a:pos x="5696916" y="737912"/>
              </a:cxn>
              <a:cxn ang="0">
                <a:pos x="4195799" y="800406"/>
              </a:cxn>
              <a:cxn ang="0">
                <a:pos x="3307637" y="1151835"/>
              </a:cxn>
              <a:cxn ang="0">
                <a:pos x="4141718" y="1209142"/>
              </a:cxn>
              <a:cxn ang="0">
                <a:pos x="3307637" y="1321195"/>
              </a:cxn>
              <a:cxn ang="0">
                <a:pos x="4141718" y="1475094"/>
              </a:cxn>
              <a:cxn ang="0">
                <a:pos x="3307637" y="1587046"/>
              </a:cxn>
              <a:cxn ang="0">
                <a:pos x="5514181" y="1741792"/>
              </a:cxn>
              <a:cxn ang="0">
                <a:pos x="6024170" y="1209142"/>
              </a:cxn>
              <a:cxn ang="0">
                <a:pos x="6018046" y="1132669"/>
              </a:cxn>
              <a:cxn ang="0">
                <a:pos x="5857641" y="858644"/>
              </a:cxn>
              <a:cxn ang="0">
                <a:pos x="5696780" y="737818"/>
              </a:cxn>
              <a:cxn ang="0">
                <a:pos x="3060070" y="1009597"/>
              </a:cxn>
              <a:cxn ang="0">
                <a:pos x="5696916" y="737912"/>
              </a:cxn>
            </a:cxnLst>
            <a:pathLst>
              <a:path w="245109" h="267334">
                <a:moveTo>
                  <a:pt x="162986" y="0"/>
                </a:moveTo>
                <a:lnTo>
                  <a:pt x="81744" y="0"/>
                </a:lnTo>
                <a:lnTo>
                  <a:pt x="71126" y="14281"/>
                </a:lnTo>
                <a:lnTo>
                  <a:pt x="63953" y="23336"/>
                </a:lnTo>
                <a:lnTo>
                  <a:pt x="56953" y="31028"/>
                </a:lnTo>
                <a:lnTo>
                  <a:pt x="46857" y="41224"/>
                </a:lnTo>
                <a:lnTo>
                  <a:pt x="31811" y="57969"/>
                </a:lnTo>
                <a:lnTo>
                  <a:pt x="6764" y="102956"/>
                </a:lnTo>
                <a:lnTo>
                  <a:pt x="0" y="144983"/>
                </a:lnTo>
                <a:lnTo>
                  <a:pt x="9552" y="192294"/>
                </a:lnTo>
                <a:lnTo>
                  <a:pt x="35790" y="231209"/>
                </a:lnTo>
                <a:lnTo>
                  <a:pt x="74709" y="257447"/>
                </a:lnTo>
                <a:lnTo>
                  <a:pt x="122371" y="267068"/>
                </a:lnTo>
                <a:lnTo>
                  <a:pt x="170020" y="257447"/>
                </a:lnTo>
                <a:lnTo>
                  <a:pt x="208936" y="231209"/>
                </a:lnTo>
                <a:lnTo>
                  <a:pt x="224012" y="208851"/>
                </a:lnTo>
                <a:lnTo>
                  <a:pt x="113506" y="208851"/>
                </a:lnTo>
                <a:lnTo>
                  <a:pt x="113506" y="190296"/>
                </a:lnTo>
                <a:lnTo>
                  <a:pt x="77667" y="190296"/>
                </a:lnTo>
                <a:lnTo>
                  <a:pt x="77667" y="176872"/>
                </a:lnTo>
                <a:lnTo>
                  <a:pt x="113506" y="176872"/>
                </a:lnTo>
                <a:lnTo>
                  <a:pt x="113506" y="158419"/>
                </a:lnTo>
                <a:lnTo>
                  <a:pt x="77667" y="158419"/>
                </a:lnTo>
                <a:lnTo>
                  <a:pt x="77667" y="144983"/>
                </a:lnTo>
                <a:lnTo>
                  <a:pt x="113506" y="144983"/>
                </a:lnTo>
                <a:lnTo>
                  <a:pt x="113430" y="137312"/>
                </a:lnTo>
                <a:lnTo>
                  <a:pt x="78162" y="102044"/>
                </a:lnTo>
                <a:lnTo>
                  <a:pt x="78162" y="95973"/>
                </a:lnTo>
                <a:lnTo>
                  <a:pt x="85655" y="88468"/>
                </a:lnTo>
                <a:lnTo>
                  <a:pt x="231430" y="88468"/>
                </a:lnTo>
                <a:lnTo>
                  <a:pt x="226928" y="78489"/>
                </a:lnTo>
                <a:lnTo>
                  <a:pt x="212918" y="57969"/>
                </a:lnTo>
                <a:lnTo>
                  <a:pt x="197872" y="41224"/>
                </a:lnTo>
                <a:lnTo>
                  <a:pt x="185258" y="27619"/>
                </a:lnTo>
                <a:lnTo>
                  <a:pt x="174062" y="14244"/>
                </a:lnTo>
                <a:lnTo>
                  <a:pt x="166049" y="4053"/>
                </a:lnTo>
                <a:lnTo>
                  <a:pt x="162986" y="0"/>
                </a:lnTo>
                <a:close/>
              </a:path>
              <a:path w="245109" h="267334">
                <a:moveTo>
                  <a:pt x="231435" y="88480"/>
                </a:moveTo>
                <a:lnTo>
                  <a:pt x="162960" y="88480"/>
                </a:lnTo>
                <a:lnTo>
                  <a:pt x="170453" y="95973"/>
                </a:lnTo>
                <a:lnTo>
                  <a:pt x="170453" y="102044"/>
                </a:lnTo>
                <a:lnTo>
                  <a:pt x="134372" y="138112"/>
                </a:lnTo>
                <a:lnTo>
                  <a:pt x="134372" y="144983"/>
                </a:lnTo>
                <a:lnTo>
                  <a:pt x="168256" y="144983"/>
                </a:lnTo>
                <a:lnTo>
                  <a:pt x="168256" y="158419"/>
                </a:lnTo>
                <a:lnTo>
                  <a:pt x="134372" y="158419"/>
                </a:lnTo>
                <a:lnTo>
                  <a:pt x="134372" y="176872"/>
                </a:lnTo>
                <a:lnTo>
                  <a:pt x="168256" y="176872"/>
                </a:lnTo>
                <a:lnTo>
                  <a:pt x="168256" y="190296"/>
                </a:lnTo>
                <a:lnTo>
                  <a:pt x="134372" y="190296"/>
                </a:lnTo>
                <a:lnTo>
                  <a:pt x="134372" y="208851"/>
                </a:lnTo>
                <a:lnTo>
                  <a:pt x="224012" y="208851"/>
                </a:lnTo>
                <a:lnTo>
                  <a:pt x="235176" y="192294"/>
                </a:lnTo>
                <a:lnTo>
                  <a:pt x="244730" y="144983"/>
                </a:lnTo>
                <a:lnTo>
                  <a:pt x="244608" y="138112"/>
                </a:lnTo>
                <a:lnTo>
                  <a:pt x="244481" y="135813"/>
                </a:lnTo>
                <a:lnTo>
                  <a:pt x="244088" y="131546"/>
                </a:lnTo>
                <a:lnTo>
                  <a:pt x="237965" y="102956"/>
                </a:lnTo>
                <a:lnTo>
                  <a:pt x="231435" y="88480"/>
                </a:lnTo>
                <a:close/>
              </a:path>
              <a:path w="245109" h="267334">
                <a:moveTo>
                  <a:pt x="231430" y="88468"/>
                </a:moveTo>
                <a:lnTo>
                  <a:pt x="91726" y="88468"/>
                </a:lnTo>
                <a:lnTo>
                  <a:pt x="124314" y="121056"/>
                </a:lnTo>
                <a:lnTo>
                  <a:pt x="156877" y="88480"/>
                </a:lnTo>
                <a:lnTo>
                  <a:pt x="231435" y="88480"/>
                </a:lnTo>
                <a:lnTo>
                  <a:pt x="231430" y="88468"/>
                </a:lnTo>
                <a:close/>
              </a:path>
            </a:pathLst>
          </a:custGeom>
          <a:solidFill>
            <a:srgbClr val="F36D2D">
              <a:alpha val="100000"/>
            </a:srgbClr>
          </a:solidFill>
          <a:ln w="9525">
            <a:noFill/>
          </a:ln>
        </p:spPr>
        <p:txBody>
          <a:bodyPr/>
          <a:p>
            <a:endParaRPr lang="zh-CN" altLang="en-US" sz="1350"/>
          </a:p>
        </p:txBody>
      </p:sp>
      <p:sp>
        <p:nvSpPr>
          <p:cNvPr id="51230" name="object 121"/>
          <p:cNvSpPr/>
          <p:nvPr/>
        </p:nvSpPr>
        <p:spPr>
          <a:xfrm>
            <a:off x="5362575" y="2046685"/>
            <a:ext cx="179785" cy="71438"/>
          </a:xfrm>
          <a:prstGeom prst="rect">
            <a:avLst/>
          </a:prstGeom>
          <a:blipFill rotWithShape="1">
            <a:blip r:embed="rId4"/>
            <a:stretch>
              <a:fillRect/>
            </a:stretch>
          </a:blipFill>
          <a:ln w="9525">
            <a:noFill/>
          </a:ln>
        </p:spPr>
        <p:txBody>
          <a:bodyPr lIns="0" tIns="0" rIns="0" bIns="0"/>
          <a:p>
            <a:pPr eaLnBrk="1"/>
            <a:endParaRPr lang="zh-CN" altLang="zh-CN" sz="1350" dirty="0">
              <a:latin typeface="Helvetica"/>
            </a:endParaRPr>
          </a:p>
        </p:txBody>
      </p:sp>
      <p:sp>
        <p:nvSpPr>
          <p:cNvPr id="51231" name="object 122"/>
          <p:cNvSpPr/>
          <p:nvPr/>
        </p:nvSpPr>
        <p:spPr>
          <a:xfrm>
            <a:off x="6216254" y="2010966"/>
            <a:ext cx="1706165" cy="2556272"/>
          </a:xfrm>
          <a:prstGeom prst="rect">
            <a:avLst/>
          </a:prstGeom>
          <a:blipFill rotWithShape="1">
            <a:blip r:embed="rId3"/>
            <a:stretch>
              <a:fillRect/>
            </a:stretch>
          </a:blipFill>
          <a:ln w="9525">
            <a:noFill/>
          </a:ln>
        </p:spPr>
        <p:txBody>
          <a:bodyPr lIns="0" tIns="0" rIns="0" bIns="0"/>
          <a:p>
            <a:pPr eaLnBrk="1"/>
            <a:endParaRPr lang="zh-CN" altLang="zh-CN" sz="1350" dirty="0">
              <a:latin typeface="Helvetica"/>
            </a:endParaRPr>
          </a:p>
        </p:txBody>
      </p:sp>
      <p:sp>
        <p:nvSpPr>
          <p:cNvPr id="51232" name="object 123"/>
          <p:cNvSpPr/>
          <p:nvPr/>
        </p:nvSpPr>
        <p:spPr>
          <a:xfrm>
            <a:off x="6371035" y="1930004"/>
            <a:ext cx="1626394" cy="2332434"/>
          </a:xfrm>
          <a:custGeom>
            <a:avLst/>
            <a:gdLst/>
            <a:ahLst/>
            <a:cxnLst>
              <a:cxn ang="0">
                <a:pos x="33769289" y="19388589"/>
              </a:cxn>
              <a:cxn ang="0">
                <a:pos x="0" y="19388589"/>
              </a:cxn>
              <a:cxn ang="0">
                <a:pos x="0" y="0"/>
              </a:cxn>
              <a:cxn ang="0">
                <a:pos x="33769289" y="0"/>
              </a:cxn>
              <a:cxn ang="0">
                <a:pos x="33769289" y="19388589"/>
              </a:cxn>
            </a:cxnLst>
            <a:pathLst>
              <a:path w="1372234" h="2292350">
                <a:moveTo>
                  <a:pt x="1372044" y="2292324"/>
                </a:moveTo>
                <a:lnTo>
                  <a:pt x="0" y="2292324"/>
                </a:lnTo>
                <a:lnTo>
                  <a:pt x="0" y="0"/>
                </a:lnTo>
                <a:lnTo>
                  <a:pt x="1372044" y="0"/>
                </a:lnTo>
                <a:lnTo>
                  <a:pt x="1372044" y="2292324"/>
                </a:lnTo>
                <a:close/>
              </a:path>
            </a:pathLst>
          </a:custGeom>
          <a:solidFill>
            <a:srgbClr val="F1F2F2">
              <a:alpha val="100000"/>
            </a:srgbClr>
          </a:solidFill>
          <a:ln w="9525">
            <a:noFill/>
          </a:ln>
        </p:spPr>
        <p:txBody>
          <a:bodyPr/>
          <a:p>
            <a:endParaRPr lang="zh-CN" altLang="en-US" sz="1350"/>
          </a:p>
        </p:txBody>
      </p:sp>
      <p:sp>
        <p:nvSpPr>
          <p:cNvPr id="51233" name="object 124"/>
          <p:cNvSpPr/>
          <p:nvPr/>
        </p:nvSpPr>
        <p:spPr>
          <a:xfrm>
            <a:off x="6419850" y="2951560"/>
            <a:ext cx="1518047" cy="1206103"/>
          </a:xfrm>
          <a:custGeom>
            <a:avLst/>
            <a:gdLst/>
            <a:ahLst/>
            <a:cxnLst>
              <a:cxn ang="0">
                <a:pos x="31513669" y="10078740"/>
              </a:cxn>
              <a:cxn ang="0">
                <a:pos x="0" y="10078740"/>
              </a:cxn>
              <a:cxn ang="0">
                <a:pos x="0" y="0"/>
              </a:cxn>
              <a:cxn ang="0">
                <a:pos x="31513669" y="0"/>
              </a:cxn>
              <a:cxn ang="0">
                <a:pos x="31513669" y="10078740"/>
              </a:cxn>
            </a:cxnLst>
            <a:pathLst>
              <a:path w="1280794" h="1184275">
                <a:moveTo>
                  <a:pt x="1280223" y="1183894"/>
                </a:moveTo>
                <a:lnTo>
                  <a:pt x="0" y="1183894"/>
                </a:lnTo>
                <a:lnTo>
                  <a:pt x="0" y="0"/>
                </a:lnTo>
                <a:lnTo>
                  <a:pt x="1280223" y="0"/>
                </a:lnTo>
                <a:lnTo>
                  <a:pt x="1280223" y="1183894"/>
                </a:lnTo>
                <a:close/>
              </a:path>
            </a:pathLst>
          </a:custGeom>
          <a:noFill/>
          <a:ln w="9524" cap="flat" cmpd="sng">
            <a:solidFill>
              <a:srgbClr val="DCDDDE">
                <a:alpha val="100000"/>
              </a:srgbClr>
            </a:solidFill>
            <a:prstDash val="solid"/>
            <a:round/>
            <a:headEnd type="none" w="med" len="med"/>
            <a:tailEnd type="none" w="med" len="med"/>
          </a:ln>
        </p:spPr>
        <p:txBody>
          <a:bodyPr/>
          <a:p>
            <a:endParaRPr lang="zh-CN" altLang="en-US" sz="1350"/>
          </a:p>
        </p:txBody>
      </p:sp>
      <p:sp>
        <p:nvSpPr>
          <p:cNvPr id="51234" name="object 125"/>
          <p:cNvSpPr txBox="1"/>
          <p:nvPr/>
        </p:nvSpPr>
        <p:spPr>
          <a:xfrm>
            <a:off x="6419850" y="2545556"/>
            <a:ext cx="1577579" cy="217170"/>
          </a:xfrm>
          <a:prstGeom prst="rect">
            <a:avLst/>
          </a:prstGeom>
          <a:noFill/>
          <a:ln w="9525">
            <a:noFill/>
          </a:ln>
        </p:spPr>
        <p:txBody>
          <a:bodyPr lIns="0" tIns="9525" rIns="0" bIns="0">
            <a:spAutoFit/>
          </a:bodyPr>
          <a:p>
            <a:pPr marL="12700" indent="0" algn="ctr" eaLnBrk="1">
              <a:spcBef>
                <a:spcPts val="100"/>
              </a:spcBef>
            </a:pPr>
            <a:r>
              <a:rPr lang="zh-CN" altLang="zh-CN" sz="1350" dirty="0">
                <a:solidFill>
                  <a:srgbClr val="F36D2D"/>
                </a:solidFill>
                <a:latin typeface="微软雅黑" panose="020B0503020204020204" pitchFamily="34" charset="-122"/>
                <a:ea typeface="微软雅黑" panose="020B0503020204020204" pitchFamily="34" charset="-122"/>
              </a:rPr>
              <a:t>更多权益</a:t>
            </a:r>
            <a:endParaRPr lang="zh-CN" altLang="zh-CN" sz="1350" dirty="0">
              <a:latin typeface="微软雅黑" panose="020B0503020204020204" pitchFamily="34" charset="-122"/>
              <a:ea typeface="微软雅黑" panose="020B0503020204020204" pitchFamily="34" charset="-122"/>
            </a:endParaRPr>
          </a:p>
        </p:txBody>
      </p:sp>
      <p:sp>
        <p:nvSpPr>
          <p:cNvPr id="51235" name="object 126"/>
          <p:cNvSpPr txBox="1"/>
          <p:nvPr/>
        </p:nvSpPr>
        <p:spPr>
          <a:xfrm>
            <a:off x="6713935" y="3065860"/>
            <a:ext cx="889397" cy="124460"/>
          </a:xfrm>
          <a:prstGeom prst="rect">
            <a:avLst/>
          </a:prstGeom>
          <a:noFill/>
          <a:ln w="9525">
            <a:noFill/>
          </a:ln>
        </p:spPr>
        <p:txBody>
          <a:bodyPr lIns="0" tIns="9525" rIns="0" bIns="0">
            <a:spAutoFit/>
          </a:bodyPr>
          <a:p>
            <a:pPr marL="12700" indent="0" algn="ctr" eaLnBrk="1">
              <a:spcBef>
                <a:spcPts val="100"/>
              </a:spcBef>
            </a:pPr>
            <a:r>
              <a:rPr lang="zh-CN" altLang="zh-CN" sz="750" dirty="0">
                <a:solidFill>
                  <a:srgbClr val="414042"/>
                </a:solidFill>
                <a:latin typeface="微软雅黑" panose="020B0503020204020204" pitchFamily="34" charset="-122"/>
                <a:ea typeface="微软雅黑" panose="020B0503020204020204" pitchFamily="34" charset="-122"/>
              </a:rPr>
              <a:t>交易手续费 5 折</a:t>
            </a:r>
            <a:endParaRPr lang="zh-CN" altLang="zh-CN" sz="750" dirty="0">
              <a:latin typeface="微软雅黑" panose="020B0503020204020204" pitchFamily="34" charset="-122"/>
              <a:ea typeface="微软雅黑" panose="020B0503020204020204" pitchFamily="34" charset="-122"/>
            </a:endParaRPr>
          </a:p>
        </p:txBody>
      </p:sp>
      <p:sp>
        <p:nvSpPr>
          <p:cNvPr id="51236" name="object 127"/>
          <p:cNvSpPr txBox="1"/>
          <p:nvPr/>
        </p:nvSpPr>
        <p:spPr>
          <a:xfrm>
            <a:off x="6530579" y="3326606"/>
            <a:ext cx="1294209" cy="252730"/>
          </a:xfrm>
          <a:prstGeom prst="rect">
            <a:avLst/>
          </a:prstGeom>
          <a:noFill/>
          <a:ln w="9525">
            <a:noFill/>
          </a:ln>
        </p:spPr>
        <p:txBody>
          <a:bodyPr lIns="0" tIns="4762" rIns="0" bIns="0">
            <a:spAutoFit/>
          </a:bodyPr>
          <a:p>
            <a:pPr marL="292100" indent="-279400" algn="ctr" eaLnBrk="1">
              <a:lnSpc>
                <a:spcPct val="105000"/>
              </a:lnSpc>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信用额度有保障，</a:t>
            </a:r>
            <a:endParaRPr lang="en-US" altLang="zh-CN" sz="750" dirty="0">
              <a:solidFill>
                <a:srgbClr val="414042"/>
              </a:solidFill>
              <a:latin typeface="微软雅黑" panose="020B0503020204020204" pitchFamily="34" charset="-122"/>
              <a:ea typeface="微软雅黑" panose="020B0503020204020204" pitchFamily="34" charset="-122"/>
            </a:endParaRPr>
          </a:p>
          <a:p>
            <a:pPr marL="292100" indent="-279400" algn="ctr" eaLnBrk="1">
              <a:lnSpc>
                <a:spcPct val="105000"/>
              </a:lnSpc>
              <a:spcBef>
                <a:spcPts val="50"/>
              </a:spcBef>
            </a:pPr>
            <a:r>
              <a:rPr lang="zh-CN" altLang="zh-CN" sz="750" dirty="0">
                <a:solidFill>
                  <a:srgbClr val="414042"/>
                </a:solidFill>
                <a:latin typeface="微软雅黑" panose="020B0503020204020204" pitchFamily="34" charset="-122"/>
                <a:ea typeface="微软雅黑" panose="020B0503020204020204" pitchFamily="34" charset="-122"/>
              </a:rPr>
              <a:t>货物出库立即释放</a:t>
            </a:r>
            <a:endParaRPr lang="zh-CN" altLang="zh-CN" sz="750" dirty="0">
              <a:latin typeface="微软雅黑" panose="020B0503020204020204" pitchFamily="34" charset="-122"/>
              <a:ea typeface="微软雅黑" panose="020B0503020204020204" pitchFamily="34" charset="-122"/>
            </a:endParaRPr>
          </a:p>
        </p:txBody>
      </p:sp>
      <p:sp>
        <p:nvSpPr>
          <p:cNvPr id="51237" name="object 128"/>
          <p:cNvSpPr/>
          <p:nvPr/>
        </p:nvSpPr>
        <p:spPr>
          <a:xfrm>
            <a:off x="7013972" y="2101454"/>
            <a:ext cx="366713" cy="150019"/>
          </a:xfrm>
          <a:custGeom>
            <a:avLst/>
            <a:gdLst/>
            <a:ahLst/>
            <a:cxnLst>
              <a:cxn ang="0">
                <a:pos x="3400130" y="489363"/>
              </a:cxn>
              <a:cxn ang="0">
                <a:pos x="2261614" y="489363"/>
              </a:cxn>
              <a:cxn ang="0">
                <a:pos x="4372650" y="1216399"/>
              </a:cxn>
              <a:cxn ang="0">
                <a:pos x="5585029" y="820540"/>
              </a:cxn>
              <a:cxn ang="0">
                <a:pos x="4415623" y="820540"/>
              </a:cxn>
              <a:cxn ang="0">
                <a:pos x="3400130" y="489363"/>
              </a:cxn>
              <a:cxn ang="0">
                <a:pos x="2344122" y="144983"/>
              </a:cxn>
              <a:cxn ang="0">
                <a:pos x="0" y="921285"/>
              </a:cxn>
              <a:cxn ang="0">
                <a:pos x="516689" y="1072454"/>
              </a:cxn>
              <a:cxn ang="0">
                <a:pos x="2261614" y="489363"/>
              </a:cxn>
              <a:cxn ang="0">
                <a:pos x="3400130" y="489363"/>
              </a:cxn>
              <a:cxn ang="0">
                <a:pos x="2344122" y="144983"/>
              </a:cxn>
              <a:cxn ang="0">
                <a:pos x="7625015" y="0"/>
              </a:cxn>
              <a:cxn ang="0">
                <a:pos x="5901742" y="0"/>
              </a:cxn>
              <a:cxn ang="0">
                <a:pos x="5901742" y="100740"/>
              </a:cxn>
              <a:cxn ang="0">
                <a:pos x="6590986" y="100740"/>
              </a:cxn>
              <a:cxn ang="0">
                <a:pos x="4415623" y="820540"/>
              </a:cxn>
              <a:cxn ang="0">
                <a:pos x="5585029" y="820540"/>
              </a:cxn>
              <a:cxn ang="0">
                <a:pos x="7194276" y="295107"/>
              </a:cxn>
              <a:cxn ang="0">
                <a:pos x="7625015" y="295107"/>
              </a:cxn>
              <a:cxn ang="0">
                <a:pos x="7625015" y="0"/>
              </a:cxn>
              <a:cxn ang="0">
                <a:pos x="7625015" y="295107"/>
              </a:cxn>
              <a:cxn ang="0">
                <a:pos x="7194276" y="295107"/>
              </a:cxn>
              <a:cxn ang="0">
                <a:pos x="7194276" y="568617"/>
              </a:cxn>
              <a:cxn ang="0">
                <a:pos x="7625015" y="568617"/>
              </a:cxn>
              <a:cxn ang="0">
                <a:pos x="7625015" y="295107"/>
              </a:cxn>
            </a:cxnLst>
            <a:pathLst>
              <a:path w="309244" h="147954">
                <a:moveTo>
                  <a:pt x="137643" y="59283"/>
                </a:moveTo>
                <a:lnTo>
                  <a:pt x="91554" y="59283"/>
                </a:lnTo>
                <a:lnTo>
                  <a:pt x="177012" y="147358"/>
                </a:lnTo>
                <a:lnTo>
                  <a:pt x="226091" y="99402"/>
                </a:lnTo>
                <a:lnTo>
                  <a:pt x="178752" y="99402"/>
                </a:lnTo>
                <a:lnTo>
                  <a:pt x="137643" y="59283"/>
                </a:lnTo>
                <a:close/>
              </a:path>
              <a:path w="309244" h="147954">
                <a:moveTo>
                  <a:pt x="94894" y="17564"/>
                </a:moveTo>
                <a:lnTo>
                  <a:pt x="0" y="111607"/>
                </a:lnTo>
                <a:lnTo>
                  <a:pt x="20916" y="129920"/>
                </a:lnTo>
                <a:lnTo>
                  <a:pt x="91554" y="59283"/>
                </a:lnTo>
                <a:lnTo>
                  <a:pt x="137643" y="59283"/>
                </a:lnTo>
                <a:lnTo>
                  <a:pt x="94894" y="17564"/>
                </a:lnTo>
                <a:close/>
              </a:path>
              <a:path w="309244" h="147954">
                <a:moveTo>
                  <a:pt x="308673" y="0"/>
                </a:moveTo>
                <a:lnTo>
                  <a:pt x="238912" y="0"/>
                </a:lnTo>
                <a:lnTo>
                  <a:pt x="238912" y="12204"/>
                </a:lnTo>
                <a:lnTo>
                  <a:pt x="266814" y="12204"/>
                </a:lnTo>
                <a:lnTo>
                  <a:pt x="178752" y="99402"/>
                </a:lnTo>
                <a:lnTo>
                  <a:pt x="226091" y="99402"/>
                </a:lnTo>
                <a:lnTo>
                  <a:pt x="291236" y="35750"/>
                </a:lnTo>
                <a:lnTo>
                  <a:pt x="308673" y="35750"/>
                </a:lnTo>
                <a:lnTo>
                  <a:pt x="308673" y="0"/>
                </a:lnTo>
                <a:close/>
              </a:path>
              <a:path w="309244" h="147954">
                <a:moveTo>
                  <a:pt x="308673" y="35750"/>
                </a:moveTo>
                <a:lnTo>
                  <a:pt x="291236" y="35750"/>
                </a:lnTo>
                <a:lnTo>
                  <a:pt x="291236" y="68884"/>
                </a:lnTo>
                <a:lnTo>
                  <a:pt x="308673" y="68884"/>
                </a:lnTo>
                <a:lnTo>
                  <a:pt x="308673" y="35750"/>
                </a:lnTo>
                <a:close/>
              </a:path>
            </a:pathLst>
          </a:custGeom>
          <a:solidFill>
            <a:srgbClr val="F36D2D">
              <a:alpha val="100000"/>
            </a:srgbClr>
          </a:solidFill>
          <a:ln w="9525">
            <a:noFill/>
          </a:ln>
        </p:spPr>
        <p:txBody>
          <a:bodyPr/>
          <a:p>
            <a:endParaRPr lang="zh-CN" altLang="en-US" sz="1350"/>
          </a:p>
        </p:txBody>
      </p:sp>
      <p:sp>
        <p:nvSpPr>
          <p:cNvPr id="51238" name="object 129"/>
          <p:cNvSpPr/>
          <p:nvPr/>
        </p:nvSpPr>
        <p:spPr>
          <a:xfrm>
            <a:off x="7112794" y="2183606"/>
            <a:ext cx="59531" cy="189310"/>
          </a:xfrm>
          <a:custGeom>
            <a:avLst/>
            <a:gdLst/>
            <a:ahLst/>
            <a:cxnLst>
              <a:cxn ang="0">
                <a:pos x="0" y="0"/>
              </a:cxn>
              <a:cxn ang="0">
                <a:pos x="0" y="1569717"/>
              </a:cxn>
              <a:cxn ang="0">
                <a:pos x="1151583" y="1569717"/>
              </a:cxn>
              <a:cxn ang="0">
                <a:pos x="1151583" y="438294"/>
              </a:cxn>
              <a:cxn ang="0">
                <a:pos x="0" y="0"/>
              </a:cxn>
            </a:cxnLst>
            <a:pathLst>
              <a:path w="50800" h="186054">
                <a:moveTo>
                  <a:pt x="0" y="0"/>
                </a:moveTo>
                <a:lnTo>
                  <a:pt x="0" y="185572"/>
                </a:lnTo>
                <a:lnTo>
                  <a:pt x="50647" y="185572"/>
                </a:lnTo>
                <a:lnTo>
                  <a:pt x="50647" y="51815"/>
                </a:lnTo>
                <a:lnTo>
                  <a:pt x="0" y="0"/>
                </a:lnTo>
                <a:close/>
              </a:path>
            </a:pathLst>
          </a:custGeom>
          <a:solidFill>
            <a:srgbClr val="F36D2D">
              <a:alpha val="100000"/>
            </a:srgbClr>
          </a:solidFill>
          <a:ln w="9525">
            <a:noFill/>
          </a:ln>
        </p:spPr>
        <p:txBody>
          <a:bodyPr/>
          <a:p>
            <a:endParaRPr lang="zh-CN" altLang="en-US" sz="1350"/>
          </a:p>
        </p:txBody>
      </p:sp>
      <p:sp>
        <p:nvSpPr>
          <p:cNvPr id="51239" name="object 130"/>
          <p:cNvSpPr/>
          <p:nvPr/>
        </p:nvSpPr>
        <p:spPr>
          <a:xfrm>
            <a:off x="7027069" y="2219325"/>
            <a:ext cx="55960" cy="153591"/>
          </a:xfrm>
          <a:custGeom>
            <a:avLst/>
            <a:gdLst/>
            <a:ahLst/>
            <a:cxnLst>
              <a:cxn ang="0">
                <a:pos x="0" y="236222"/>
              </a:cxn>
              <a:cxn ang="0">
                <a:pos x="0" y="1297312"/>
              </a:cxn>
              <a:cxn ang="0">
                <a:pos x="1292206" y="1297312"/>
              </a:cxn>
              <a:cxn ang="0">
                <a:pos x="1292206" y="309839"/>
              </a:cxn>
              <a:cxn ang="0">
                <a:pos x="325960" y="309839"/>
              </a:cxn>
              <a:cxn ang="0">
                <a:pos x="0" y="236222"/>
              </a:cxn>
              <a:cxn ang="0">
                <a:pos x="1292206" y="0"/>
              </a:cxn>
              <a:cxn ang="0">
                <a:pos x="325960" y="309839"/>
              </a:cxn>
              <a:cxn ang="0">
                <a:pos x="1292206" y="309839"/>
              </a:cxn>
              <a:cxn ang="0">
                <a:pos x="1292206" y="0"/>
              </a:cxn>
            </a:cxnLst>
            <a:pathLst>
              <a:path w="46355" h="150495">
                <a:moveTo>
                  <a:pt x="0" y="27343"/>
                </a:moveTo>
                <a:lnTo>
                  <a:pt x="0" y="150164"/>
                </a:lnTo>
                <a:lnTo>
                  <a:pt x="46164" y="150164"/>
                </a:lnTo>
                <a:lnTo>
                  <a:pt x="46164" y="35864"/>
                </a:lnTo>
                <a:lnTo>
                  <a:pt x="11645" y="35864"/>
                </a:lnTo>
                <a:lnTo>
                  <a:pt x="0" y="27343"/>
                </a:lnTo>
                <a:close/>
              </a:path>
              <a:path w="46355" h="150495">
                <a:moveTo>
                  <a:pt x="46164" y="0"/>
                </a:moveTo>
                <a:lnTo>
                  <a:pt x="11645" y="35864"/>
                </a:lnTo>
                <a:lnTo>
                  <a:pt x="46164" y="35864"/>
                </a:lnTo>
                <a:lnTo>
                  <a:pt x="46164" y="0"/>
                </a:lnTo>
                <a:close/>
              </a:path>
            </a:pathLst>
          </a:custGeom>
          <a:solidFill>
            <a:srgbClr val="F36D2D">
              <a:alpha val="100000"/>
            </a:srgbClr>
          </a:solidFill>
          <a:ln w="9525">
            <a:noFill/>
          </a:ln>
        </p:spPr>
        <p:txBody>
          <a:bodyPr/>
          <a:p>
            <a:endParaRPr lang="zh-CN" altLang="en-US" sz="1350"/>
          </a:p>
        </p:txBody>
      </p:sp>
      <p:sp>
        <p:nvSpPr>
          <p:cNvPr id="51240" name="object 131"/>
          <p:cNvSpPr/>
          <p:nvPr/>
        </p:nvSpPr>
        <p:spPr>
          <a:xfrm>
            <a:off x="7193756" y="2235994"/>
            <a:ext cx="53579" cy="136922"/>
          </a:xfrm>
          <a:custGeom>
            <a:avLst/>
            <a:gdLst/>
            <a:ahLst/>
            <a:cxnLst>
              <a:cxn ang="0">
                <a:pos x="1220831" y="0"/>
              </a:cxn>
              <a:cxn ang="0">
                <a:pos x="280301" y="294135"/>
              </a:cxn>
              <a:cxn ang="0">
                <a:pos x="0" y="294135"/>
              </a:cxn>
              <a:cxn ang="0">
                <a:pos x="0" y="1168247"/>
              </a:cxn>
              <a:cxn ang="0">
                <a:pos x="1220831" y="1168247"/>
              </a:cxn>
              <a:cxn ang="0">
                <a:pos x="1220831" y="0"/>
              </a:cxn>
            </a:cxnLst>
            <a:pathLst>
              <a:path w="44450" h="133984">
                <a:moveTo>
                  <a:pt x="44081" y="0"/>
                </a:moveTo>
                <a:lnTo>
                  <a:pt x="10121" y="33731"/>
                </a:lnTo>
                <a:lnTo>
                  <a:pt x="0" y="33731"/>
                </a:lnTo>
                <a:lnTo>
                  <a:pt x="0" y="133972"/>
                </a:lnTo>
                <a:lnTo>
                  <a:pt x="44081" y="133972"/>
                </a:lnTo>
                <a:lnTo>
                  <a:pt x="44081" y="0"/>
                </a:lnTo>
                <a:close/>
              </a:path>
            </a:pathLst>
          </a:custGeom>
          <a:solidFill>
            <a:srgbClr val="F36D2D">
              <a:alpha val="100000"/>
            </a:srgbClr>
          </a:solidFill>
          <a:ln w="9525">
            <a:noFill/>
          </a:ln>
        </p:spPr>
        <p:txBody>
          <a:bodyPr/>
          <a:p>
            <a:endParaRPr lang="zh-CN" altLang="en-US" sz="1350"/>
          </a:p>
        </p:txBody>
      </p:sp>
      <p:sp>
        <p:nvSpPr>
          <p:cNvPr id="51241" name="object 132"/>
          <p:cNvSpPr/>
          <p:nvPr/>
        </p:nvSpPr>
        <p:spPr>
          <a:xfrm>
            <a:off x="7281863" y="2168129"/>
            <a:ext cx="52388" cy="204788"/>
          </a:xfrm>
          <a:custGeom>
            <a:avLst/>
            <a:gdLst/>
            <a:ahLst/>
            <a:cxnLst>
              <a:cxn ang="0">
                <a:pos x="697177" y="0"/>
              </a:cxn>
              <a:cxn ang="0">
                <a:pos x="0" y="250796"/>
              </a:cxn>
              <a:cxn ang="0">
                <a:pos x="0" y="1700324"/>
              </a:cxn>
              <a:cxn ang="0">
                <a:pos x="1037676" y="1700324"/>
              </a:cxn>
              <a:cxn ang="0">
                <a:pos x="1037676" y="228046"/>
              </a:cxn>
              <a:cxn ang="0">
                <a:pos x="697177" y="228046"/>
              </a:cxn>
              <a:cxn ang="0">
                <a:pos x="697177" y="0"/>
              </a:cxn>
            </a:cxnLst>
            <a:pathLst>
              <a:path w="44450" h="201295">
                <a:moveTo>
                  <a:pt x="29463" y="0"/>
                </a:moveTo>
                <a:lnTo>
                  <a:pt x="0" y="29679"/>
                </a:lnTo>
                <a:lnTo>
                  <a:pt x="0" y="201218"/>
                </a:lnTo>
                <a:lnTo>
                  <a:pt x="43853" y="201218"/>
                </a:lnTo>
                <a:lnTo>
                  <a:pt x="43853" y="26987"/>
                </a:lnTo>
                <a:lnTo>
                  <a:pt x="29463" y="26987"/>
                </a:lnTo>
                <a:lnTo>
                  <a:pt x="29463" y="0"/>
                </a:lnTo>
                <a:close/>
              </a:path>
            </a:pathLst>
          </a:custGeom>
          <a:solidFill>
            <a:srgbClr val="F36D2D">
              <a:alpha val="100000"/>
            </a:srgbClr>
          </a:solidFill>
          <a:ln w="9525">
            <a:noFill/>
          </a:ln>
        </p:spPr>
        <p:txBody>
          <a:bodyPr/>
          <a:p>
            <a:endParaRPr lang="zh-CN" altLang="en-US" sz="1350"/>
          </a:p>
        </p:txBody>
      </p:sp>
      <p:sp>
        <p:nvSpPr>
          <p:cNvPr id="51242" name="object 54"/>
          <p:cNvSpPr/>
          <p:nvPr/>
        </p:nvSpPr>
        <p:spPr>
          <a:xfrm>
            <a:off x="951310" y="564356"/>
            <a:ext cx="304800" cy="310754"/>
          </a:xfrm>
          <a:prstGeom prst="rect">
            <a:avLst/>
          </a:prstGeom>
          <a:blipFill rotWithShape="1">
            <a:blip r:embed="rId5"/>
            <a:stretch>
              <a:fillRect/>
            </a:stretch>
          </a:blipFill>
          <a:ln w="9525">
            <a:noFill/>
          </a:ln>
        </p:spPr>
        <p:txBody>
          <a:bodyPr lIns="0" tIns="0" rIns="0" bIns="0"/>
          <a:p>
            <a:pPr eaLnBrk="1"/>
            <a:endParaRPr lang="zh-CN" altLang="zh-CN" sz="1350" dirty="0">
              <a:latin typeface="Helvetica"/>
            </a:endParaRPr>
          </a:p>
        </p:txBody>
      </p:sp>
      <p:sp>
        <p:nvSpPr>
          <p:cNvPr id="51243" name="object 55"/>
          <p:cNvSpPr txBox="1"/>
          <p:nvPr/>
        </p:nvSpPr>
        <p:spPr>
          <a:xfrm>
            <a:off x="951310" y="609600"/>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2</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流通</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226" name="组 7"/>
          <p:cNvGrpSpPr/>
          <p:nvPr/>
        </p:nvGrpSpPr>
        <p:grpSpPr>
          <a:xfrm>
            <a:off x="1063229" y="1222772"/>
            <a:ext cx="6056709" cy="1837690"/>
            <a:chOff x="1418360" y="1630765"/>
            <a:chExt cx="8074556" cy="2449123"/>
          </a:xfrm>
        </p:grpSpPr>
        <p:sp>
          <p:nvSpPr>
            <p:cNvPr id="52229" name="object 6"/>
            <p:cNvSpPr txBox="1"/>
            <p:nvPr/>
          </p:nvSpPr>
          <p:spPr>
            <a:xfrm>
              <a:off x="1418360" y="1630765"/>
              <a:ext cx="8074556" cy="2449123"/>
            </a:xfrm>
            <a:prstGeom prst="rect">
              <a:avLst/>
            </a:prstGeom>
            <a:noFill/>
            <a:ln w="9525">
              <a:noFill/>
            </a:ln>
          </p:spPr>
          <p:txBody>
            <a:bodyPr lIns="0" tIns="76676" rIns="0" bIns="0">
              <a:spAutoFit/>
            </a:bodyPr>
            <a:p>
              <a:pPr marL="12700" indent="0" eaLnBrk="1">
                <a:lnSpc>
                  <a:spcPct val="150000"/>
                </a:lnSpc>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dirty="0">
                  <a:solidFill>
                    <a:srgbClr val="414042"/>
                  </a:solidFill>
                  <a:latin typeface="微软雅黑" panose="020B0503020204020204" pitchFamily="34" charset="-122"/>
                  <a:ea typeface="微软雅黑" panose="020B0503020204020204" pitchFamily="34" charset="-122"/>
                </a:rPr>
                <a:t>助力卖家提升接单能力、缓解资金压力、加速资金周转效率、获取更多商机和利润。拥有：</a:t>
              </a:r>
              <a:endParaRPr lang="zh-CN" altLang="zh-CN" sz="1050"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en-US" sz="1050" b="1" dirty="0">
                  <a:solidFill>
                    <a:srgbClr val="414042"/>
                  </a:solidFill>
                  <a:latin typeface="微软雅黑" panose="020B0503020204020204" pitchFamily="34" charset="-122"/>
                  <a:ea typeface="微软雅黑" panose="020B0503020204020204" pitchFamily="34" charset="-122"/>
                </a:rPr>
                <a:t>    </a:t>
              </a:r>
              <a:r>
                <a:rPr lang="zh-CN" altLang="zh-CN" sz="1050" b="1" dirty="0">
                  <a:solidFill>
                    <a:srgbClr val="414042"/>
                  </a:solidFill>
                  <a:latin typeface="微软雅黑" panose="020B0503020204020204" pitchFamily="34" charset="-122"/>
                  <a:ea typeface="微软雅黑" panose="020B0503020204020204" pitchFamily="34" charset="-122"/>
                </a:rPr>
                <a:t>【超级信用证】：</a:t>
              </a:r>
              <a:r>
                <a:rPr lang="zh-CN" altLang="zh-CN" sz="1050" dirty="0">
                  <a:solidFill>
                    <a:srgbClr val="414042"/>
                  </a:solidFill>
                  <a:latin typeface="微软雅黑" panose="020B0503020204020204" pitchFamily="34" charset="-122"/>
                  <a:ea typeface="微软雅黑" panose="020B0503020204020204" pitchFamily="34" charset="-122"/>
                </a:rPr>
                <a:t>一站式服务，专业把控信用证贸易风险，提供信用证资金融通。</a:t>
              </a:r>
              <a:endParaRPr lang="zh-CN" altLang="zh-CN" sz="1050"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b="1" dirty="0">
                  <a:solidFill>
                    <a:srgbClr val="414042"/>
                  </a:solidFill>
                  <a:latin typeface="微软雅黑" panose="020B0503020204020204" pitchFamily="34" charset="-122"/>
                  <a:ea typeface="微软雅黑" panose="020B0503020204020204" pitchFamily="34" charset="-122"/>
                </a:rPr>
                <a:t>【网商流水贷】：</a:t>
              </a:r>
              <a:r>
                <a:rPr lang="zh-CN" altLang="zh-CN" sz="1050" dirty="0">
                  <a:solidFill>
                    <a:srgbClr val="414042"/>
                  </a:solidFill>
                  <a:latin typeface="微软雅黑" panose="020B0503020204020204" pitchFamily="34" charset="-122"/>
                  <a:ea typeface="微软雅黑" panose="020B0503020204020204" pitchFamily="34" charset="-122"/>
                </a:rPr>
                <a:t>是阿里巴巴国际站联合网商银行打造的中小企业信用融资，申请流程简单，额度高，利率低，最快 3 分钟 即可到账。</a:t>
              </a:r>
              <a:endParaRPr lang="zh-CN" altLang="zh-CN" sz="1050"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b="1" dirty="0">
                  <a:solidFill>
                    <a:srgbClr val="414042"/>
                  </a:solidFill>
                  <a:latin typeface="微软雅黑" panose="020B0503020204020204" pitchFamily="34" charset="-122"/>
                  <a:ea typeface="微软雅黑" panose="020B0503020204020204" pitchFamily="34" charset="-122"/>
                </a:rPr>
                <a:t>【备货融资】：</a:t>
              </a:r>
              <a:r>
                <a:rPr lang="zh-CN" altLang="zh-CN" sz="1050" dirty="0">
                  <a:solidFill>
                    <a:srgbClr val="414042"/>
                  </a:solidFill>
                  <a:latin typeface="微软雅黑" panose="020B0503020204020204" pitchFamily="34" charset="-122"/>
                  <a:ea typeface="微软雅黑" panose="020B0503020204020204" pitchFamily="34" charset="-122"/>
                </a:rPr>
                <a:t>是阿里巴巴联合网商银行推出的一款基于信用保障订单的低息短期贷款服务，帮助出口商解决备货期间的生 产、采购资金需求，提升企业接单能力。</a:t>
              </a:r>
              <a:endParaRPr lang="zh-CN" altLang="zh-CN" sz="1050" dirty="0">
                <a:solidFill>
                  <a:srgbClr val="414042"/>
                </a:solidFill>
                <a:latin typeface="微软雅黑" panose="020B0503020204020204" pitchFamily="34" charset="-122"/>
                <a:ea typeface="微软雅黑" panose="020B0503020204020204" pitchFamily="34" charset="-122"/>
              </a:endParaRPr>
            </a:p>
          </p:txBody>
        </p:sp>
        <p:sp>
          <p:nvSpPr>
            <p:cNvPr id="52230" name="object 34"/>
            <p:cNvSpPr/>
            <p:nvPr/>
          </p:nvSpPr>
          <p:spPr>
            <a:xfrm>
              <a:off x="1594569" y="2326851"/>
              <a:ext cx="40005" cy="40005"/>
            </a:xfrm>
            <a:custGeom>
              <a:avLst/>
              <a:gdLst/>
              <a:ahLst/>
              <a:cxnLst>
                <a:cxn ang="0">
                  <a:pos x="19015" y="0"/>
                </a:cxn>
                <a:cxn ang="0">
                  <a:pos x="11658" y="1709"/>
                </a:cxn>
                <a:cxn ang="0">
                  <a:pos x="5477" y="6055"/>
                </a:cxn>
                <a:cxn ang="0">
                  <a:pos x="1292" y="12671"/>
                </a:cxn>
                <a:cxn ang="0">
                  <a:pos x="0" y="20399"/>
                </a:cxn>
                <a:cxn ang="0">
                  <a:pos x="1709" y="27759"/>
                </a:cxn>
                <a:cxn ang="0">
                  <a:pos x="6055" y="33938"/>
                </a:cxn>
                <a:cxn ang="0">
                  <a:pos x="12671" y="38116"/>
                </a:cxn>
                <a:cxn ang="0">
                  <a:pos x="20400" y="39413"/>
                </a:cxn>
                <a:cxn ang="0">
                  <a:pos x="27761" y="37703"/>
                </a:cxn>
                <a:cxn ang="0">
                  <a:pos x="33943" y="33355"/>
                </a:cxn>
                <a:cxn ang="0">
                  <a:pos x="38129" y="26737"/>
                </a:cxn>
                <a:cxn ang="0">
                  <a:pos x="39419" y="19008"/>
                </a:cxn>
                <a:cxn ang="0">
                  <a:pos x="37705" y="11648"/>
                </a:cxn>
                <a:cxn ang="0">
                  <a:pos x="33355" y="5470"/>
                </a:cxn>
                <a:cxn ang="0">
                  <a:pos x="26737" y="1292"/>
                </a:cxn>
                <a:cxn ang="0">
                  <a:pos x="19015" y="0"/>
                </a:cxn>
              </a:cxnLst>
              <a:pathLst>
                <a:path w="40004" h="40004">
                  <a:moveTo>
                    <a:pt x="19015" y="0"/>
                  </a:moveTo>
                  <a:lnTo>
                    <a:pt x="11658" y="1709"/>
                  </a:lnTo>
                  <a:lnTo>
                    <a:pt x="5477" y="6055"/>
                  </a:lnTo>
                  <a:lnTo>
                    <a:pt x="1292" y="12671"/>
                  </a:lnTo>
                  <a:lnTo>
                    <a:pt x="0" y="20392"/>
                  </a:lnTo>
                  <a:lnTo>
                    <a:pt x="1709" y="27752"/>
                  </a:lnTo>
                  <a:lnTo>
                    <a:pt x="6055" y="33931"/>
                  </a:lnTo>
                  <a:lnTo>
                    <a:pt x="12671" y="38109"/>
                  </a:lnTo>
                  <a:lnTo>
                    <a:pt x="20393" y="39406"/>
                  </a:lnTo>
                  <a:lnTo>
                    <a:pt x="27754" y="37696"/>
                  </a:lnTo>
                  <a:lnTo>
                    <a:pt x="33936" y="33348"/>
                  </a:lnTo>
                  <a:lnTo>
                    <a:pt x="38122" y="26730"/>
                  </a:lnTo>
                  <a:lnTo>
                    <a:pt x="39412" y="19008"/>
                  </a:lnTo>
                  <a:lnTo>
                    <a:pt x="37698" y="11648"/>
                  </a:lnTo>
                  <a:lnTo>
                    <a:pt x="33348" y="5470"/>
                  </a:lnTo>
                  <a:lnTo>
                    <a:pt x="26730" y="1292"/>
                  </a:lnTo>
                  <a:lnTo>
                    <a:pt x="19015" y="0"/>
                  </a:lnTo>
                  <a:close/>
                </a:path>
              </a:pathLst>
            </a:custGeom>
            <a:solidFill>
              <a:srgbClr val="F36D2D">
                <a:alpha val="100000"/>
              </a:srgbClr>
            </a:solidFill>
            <a:ln w="9525">
              <a:noFill/>
            </a:ln>
          </p:spPr>
          <p:txBody>
            <a:bodyPr/>
            <a:p>
              <a:endParaRPr lang="zh-CN" altLang="en-US" sz="1350"/>
            </a:p>
          </p:txBody>
        </p:sp>
        <p:sp>
          <p:nvSpPr>
            <p:cNvPr id="52231" name="object 35"/>
            <p:cNvSpPr/>
            <p:nvPr/>
          </p:nvSpPr>
          <p:spPr>
            <a:xfrm>
              <a:off x="1594569" y="2746189"/>
              <a:ext cx="40005" cy="40005"/>
            </a:xfrm>
            <a:custGeom>
              <a:avLst/>
              <a:gdLst/>
              <a:ahLst/>
              <a:cxnLst>
                <a:cxn ang="0">
                  <a:pos x="19015" y="0"/>
                </a:cxn>
                <a:cxn ang="0">
                  <a:pos x="11658" y="1709"/>
                </a:cxn>
                <a:cxn ang="0">
                  <a:pos x="5477" y="6055"/>
                </a:cxn>
                <a:cxn ang="0">
                  <a:pos x="1292" y="12671"/>
                </a:cxn>
                <a:cxn ang="0">
                  <a:pos x="0" y="20400"/>
                </a:cxn>
                <a:cxn ang="0">
                  <a:pos x="1709" y="27761"/>
                </a:cxn>
                <a:cxn ang="0">
                  <a:pos x="6055" y="33943"/>
                </a:cxn>
                <a:cxn ang="0">
                  <a:pos x="12671" y="38129"/>
                </a:cxn>
                <a:cxn ang="0">
                  <a:pos x="20400" y="39419"/>
                </a:cxn>
                <a:cxn ang="0">
                  <a:pos x="27761" y="37705"/>
                </a:cxn>
                <a:cxn ang="0">
                  <a:pos x="33943" y="33355"/>
                </a:cxn>
                <a:cxn ang="0">
                  <a:pos x="38129" y="26737"/>
                </a:cxn>
                <a:cxn ang="0">
                  <a:pos x="39419" y="19015"/>
                </a:cxn>
                <a:cxn ang="0">
                  <a:pos x="37705" y="11658"/>
                </a:cxn>
                <a:cxn ang="0">
                  <a:pos x="33355" y="5477"/>
                </a:cxn>
                <a:cxn ang="0">
                  <a:pos x="26737" y="1292"/>
                </a:cxn>
                <a:cxn ang="0">
                  <a:pos x="19015" y="0"/>
                </a:cxn>
              </a:cxnLst>
              <a:pathLst>
                <a:path w="40004" h="40004">
                  <a:moveTo>
                    <a:pt x="19015" y="0"/>
                  </a:moveTo>
                  <a:lnTo>
                    <a:pt x="11658" y="1709"/>
                  </a:lnTo>
                  <a:lnTo>
                    <a:pt x="5477" y="6055"/>
                  </a:lnTo>
                  <a:lnTo>
                    <a:pt x="1292" y="12671"/>
                  </a:lnTo>
                  <a:lnTo>
                    <a:pt x="0" y="20393"/>
                  </a:lnTo>
                  <a:lnTo>
                    <a:pt x="1709" y="27754"/>
                  </a:lnTo>
                  <a:lnTo>
                    <a:pt x="6055" y="33936"/>
                  </a:lnTo>
                  <a:lnTo>
                    <a:pt x="12671" y="38122"/>
                  </a:lnTo>
                  <a:lnTo>
                    <a:pt x="20393" y="39412"/>
                  </a:lnTo>
                  <a:lnTo>
                    <a:pt x="27754" y="37698"/>
                  </a:lnTo>
                  <a:lnTo>
                    <a:pt x="33936" y="33348"/>
                  </a:lnTo>
                  <a:lnTo>
                    <a:pt x="38122" y="26730"/>
                  </a:lnTo>
                  <a:lnTo>
                    <a:pt x="39412" y="19015"/>
                  </a:lnTo>
                  <a:lnTo>
                    <a:pt x="37698" y="11658"/>
                  </a:lnTo>
                  <a:lnTo>
                    <a:pt x="33348" y="5477"/>
                  </a:lnTo>
                  <a:lnTo>
                    <a:pt x="26730" y="1292"/>
                  </a:lnTo>
                  <a:lnTo>
                    <a:pt x="19015" y="0"/>
                  </a:lnTo>
                  <a:close/>
                </a:path>
              </a:pathLst>
            </a:custGeom>
            <a:solidFill>
              <a:srgbClr val="F36D2D">
                <a:alpha val="100000"/>
              </a:srgbClr>
            </a:solidFill>
            <a:ln w="9525">
              <a:noFill/>
            </a:ln>
          </p:spPr>
          <p:txBody>
            <a:bodyPr/>
            <a:p>
              <a:endParaRPr lang="zh-CN" altLang="en-US" sz="1350"/>
            </a:p>
          </p:txBody>
        </p:sp>
        <p:sp>
          <p:nvSpPr>
            <p:cNvPr id="52232" name="object 39"/>
            <p:cNvSpPr/>
            <p:nvPr/>
          </p:nvSpPr>
          <p:spPr>
            <a:xfrm>
              <a:off x="1594569" y="3488616"/>
              <a:ext cx="40005" cy="40005"/>
            </a:xfrm>
            <a:custGeom>
              <a:avLst/>
              <a:gdLst/>
              <a:ahLst/>
              <a:cxnLst>
                <a:cxn ang="0">
                  <a:pos x="19015" y="0"/>
                </a:cxn>
                <a:cxn ang="0">
                  <a:pos x="11658" y="1709"/>
                </a:cxn>
                <a:cxn ang="0">
                  <a:pos x="5477" y="6055"/>
                </a:cxn>
                <a:cxn ang="0">
                  <a:pos x="1292" y="12671"/>
                </a:cxn>
                <a:cxn ang="0">
                  <a:pos x="0" y="20400"/>
                </a:cxn>
                <a:cxn ang="0">
                  <a:pos x="1709" y="27761"/>
                </a:cxn>
                <a:cxn ang="0">
                  <a:pos x="6055" y="33943"/>
                </a:cxn>
                <a:cxn ang="0">
                  <a:pos x="12671" y="38129"/>
                </a:cxn>
                <a:cxn ang="0">
                  <a:pos x="20400" y="39419"/>
                </a:cxn>
                <a:cxn ang="0">
                  <a:pos x="27761" y="37705"/>
                </a:cxn>
                <a:cxn ang="0">
                  <a:pos x="33943" y="33355"/>
                </a:cxn>
                <a:cxn ang="0">
                  <a:pos x="38129" y="26737"/>
                </a:cxn>
                <a:cxn ang="0">
                  <a:pos x="39419" y="19015"/>
                </a:cxn>
                <a:cxn ang="0">
                  <a:pos x="37705" y="11658"/>
                </a:cxn>
                <a:cxn ang="0">
                  <a:pos x="33355" y="5477"/>
                </a:cxn>
                <a:cxn ang="0">
                  <a:pos x="26737" y="1292"/>
                </a:cxn>
                <a:cxn ang="0">
                  <a:pos x="19015" y="0"/>
                </a:cxn>
              </a:cxnLst>
              <a:pathLst>
                <a:path w="40004" h="40004">
                  <a:moveTo>
                    <a:pt x="19015" y="0"/>
                  </a:moveTo>
                  <a:lnTo>
                    <a:pt x="11658" y="1709"/>
                  </a:lnTo>
                  <a:lnTo>
                    <a:pt x="5477" y="6055"/>
                  </a:lnTo>
                  <a:lnTo>
                    <a:pt x="1292" y="12671"/>
                  </a:lnTo>
                  <a:lnTo>
                    <a:pt x="0" y="20393"/>
                  </a:lnTo>
                  <a:lnTo>
                    <a:pt x="1709" y="27754"/>
                  </a:lnTo>
                  <a:lnTo>
                    <a:pt x="6055" y="33936"/>
                  </a:lnTo>
                  <a:lnTo>
                    <a:pt x="12671" y="38122"/>
                  </a:lnTo>
                  <a:lnTo>
                    <a:pt x="20393" y="39412"/>
                  </a:lnTo>
                  <a:lnTo>
                    <a:pt x="27754" y="37698"/>
                  </a:lnTo>
                  <a:lnTo>
                    <a:pt x="33936" y="33348"/>
                  </a:lnTo>
                  <a:lnTo>
                    <a:pt x="38122" y="26730"/>
                  </a:lnTo>
                  <a:lnTo>
                    <a:pt x="39412" y="19015"/>
                  </a:lnTo>
                  <a:lnTo>
                    <a:pt x="37698" y="11658"/>
                  </a:lnTo>
                  <a:lnTo>
                    <a:pt x="33348" y="5477"/>
                  </a:lnTo>
                  <a:lnTo>
                    <a:pt x="26730" y="1292"/>
                  </a:lnTo>
                  <a:lnTo>
                    <a:pt x="19015" y="0"/>
                  </a:lnTo>
                  <a:close/>
                </a:path>
              </a:pathLst>
            </a:custGeom>
            <a:solidFill>
              <a:srgbClr val="F36D2D">
                <a:alpha val="100000"/>
              </a:srgbClr>
            </a:solidFill>
            <a:ln w="9525">
              <a:noFill/>
            </a:ln>
          </p:spPr>
          <p:txBody>
            <a:bodyPr/>
            <a:p>
              <a:endParaRPr lang="zh-CN" altLang="en-US" sz="1350"/>
            </a:p>
          </p:txBody>
        </p:sp>
      </p:grpSp>
      <p:sp>
        <p:nvSpPr>
          <p:cNvPr id="52227" name="object 54"/>
          <p:cNvSpPr/>
          <p:nvPr/>
        </p:nvSpPr>
        <p:spPr>
          <a:xfrm>
            <a:off x="951310" y="564356"/>
            <a:ext cx="304800" cy="310754"/>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52228" name="object 55"/>
          <p:cNvSpPr txBox="1"/>
          <p:nvPr/>
        </p:nvSpPr>
        <p:spPr>
          <a:xfrm>
            <a:off x="951310" y="609600"/>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3</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金融</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文本框 99"/>
          <p:cNvSpPr txBox="1"/>
          <p:nvPr/>
        </p:nvSpPr>
        <p:spPr>
          <a:xfrm>
            <a:off x="167640" y="165735"/>
            <a:ext cx="6502400" cy="337185"/>
          </a:xfrm>
          <a:prstGeom prst="rect">
            <a:avLst/>
          </a:prstGeom>
          <a:noFill/>
          <a:ln w="12700">
            <a:noFill/>
          </a:ln>
        </p:spPr>
        <p:txBody>
          <a:bodyPr wrap="square" lIns="34289" rIns="34289">
            <a:spAutoFit/>
          </a:bodyPr>
          <a:p>
            <a:pPr marL="228600" indent="-228600" eaLnBrk="1"/>
            <a:r>
              <a:rPr lang="zh-CN" altLang="en-US" sz="1600" dirty="0">
                <a:solidFill>
                  <a:schemeClr val="bg1"/>
                </a:solidFill>
                <a:latin typeface="微软雅黑" panose="020B0503020204020204" pitchFamily="34" charset="-122"/>
                <a:ea typeface="微软雅黑" panose="020B0503020204020204" pitchFamily="34" charset="-122"/>
              </a:rPr>
              <a:t>数字化重构跨境贸易</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数字化“人、货、场”获取海量商机</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53251" name="组 14"/>
          <p:cNvGrpSpPr/>
          <p:nvPr/>
        </p:nvGrpSpPr>
        <p:grpSpPr>
          <a:xfrm>
            <a:off x="1256110" y="939403"/>
            <a:ext cx="5241131" cy="1940560"/>
            <a:chOff x="1674254" y="1252927"/>
            <a:chExt cx="6988484" cy="2587315"/>
          </a:xfrm>
        </p:grpSpPr>
        <p:sp>
          <p:nvSpPr>
            <p:cNvPr id="53254" name="object 7"/>
            <p:cNvSpPr txBox="1"/>
            <p:nvPr/>
          </p:nvSpPr>
          <p:spPr>
            <a:xfrm>
              <a:off x="1674254" y="1252927"/>
              <a:ext cx="6988484" cy="2587315"/>
            </a:xfrm>
            <a:prstGeom prst="rect">
              <a:avLst/>
            </a:prstGeom>
            <a:noFill/>
            <a:ln w="9525">
              <a:noFill/>
            </a:ln>
          </p:spPr>
          <p:txBody>
            <a:bodyPr lIns="0" tIns="76676" rIns="0" bIns="0">
              <a:spAutoFit/>
            </a:bodyPr>
            <a:p>
              <a:pPr marL="12700" indent="0" eaLnBrk="1">
                <a:lnSpc>
                  <a:spcPct val="150000"/>
                </a:lnSpc>
                <a:spcBef>
                  <a:spcPts val="800"/>
                </a:spcBef>
              </a:pPr>
              <a:r>
                <a:rPr lang="zh-CN" altLang="zh-CN" sz="1050" b="1" dirty="0">
                  <a:solidFill>
                    <a:srgbClr val="414042"/>
                  </a:solidFill>
                  <a:latin typeface="微软雅黑" panose="020B0503020204020204" pitchFamily="34" charset="-122"/>
                  <a:ea typeface="微软雅黑" panose="020B0503020204020204" pitchFamily="34" charset="-122"/>
                </a:rPr>
                <a:t>【外贸综合服务平台】</a:t>
              </a:r>
              <a:endParaRPr lang="zh-CN" altLang="zh-CN" sz="1050" b="1"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zh-CN" sz="1050" dirty="0">
                  <a:solidFill>
                    <a:srgbClr val="414042"/>
                  </a:solidFill>
                  <a:latin typeface="微软雅黑" panose="020B0503020204020204" pitchFamily="34" charset="-122"/>
                  <a:ea typeface="微软雅黑" panose="020B0503020204020204" pitchFamily="34" charset="-122"/>
                </a:rPr>
                <a:t>通过互联网技术优势，为外贸企业提供快捷、低成本的通关、收汇、退税集配套的外贸融资、国际物流服务，解决外贸流通 环节中的难题。包括出口综合、出口代理两种服务。</a:t>
              </a:r>
              <a:endParaRPr lang="zh-CN" altLang="zh-CN" sz="1050"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dirty="0">
                  <a:solidFill>
                    <a:srgbClr val="414042"/>
                  </a:solidFill>
                  <a:latin typeface="微软雅黑" panose="020B0503020204020204" pitchFamily="34" charset="-122"/>
                  <a:ea typeface="微软雅黑" panose="020B0503020204020204" pitchFamily="34" charset="-122"/>
                </a:rPr>
                <a:t>赋能 1000 家报关行数字化报关服务，覆盖 95% 口岸</a:t>
              </a:r>
              <a:endParaRPr lang="zh-CN" altLang="zh-CN" sz="1050"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dirty="0">
                  <a:solidFill>
                    <a:srgbClr val="414042"/>
                  </a:solidFill>
                  <a:latin typeface="微软雅黑" panose="020B0503020204020204" pitchFamily="34" charset="-122"/>
                  <a:ea typeface="微软雅黑" panose="020B0503020204020204" pitchFamily="34" charset="-122"/>
                </a:rPr>
                <a:t>引入 200 家财税专业服务商，代理退税 / 记账 / 税务咨询等综合财税服务</a:t>
              </a:r>
              <a:endParaRPr lang="en-US" altLang="zh-CN" sz="1050" dirty="0">
                <a:solidFill>
                  <a:srgbClr val="414042"/>
                </a:solidFill>
                <a:latin typeface="微软雅黑" panose="020B0503020204020204" pitchFamily="34" charset="-122"/>
                <a:ea typeface="微软雅黑" panose="020B0503020204020204" pitchFamily="34" charset="-122"/>
              </a:endParaRPr>
            </a:p>
            <a:p>
              <a:pPr marL="12700" indent="0" eaLnBrk="1">
                <a:lnSpc>
                  <a:spcPct val="150000"/>
                </a:lnSpc>
                <a:spcBef>
                  <a:spcPts val="800"/>
                </a:spcBef>
              </a:pPr>
              <a:r>
                <a:rPr lang="zh-CN" altLang="en-US" sz="1050" dirty="0">
                  <a:solidFill>
                    <a:srgbClr val="414042"/>
                  </a:solidFill>
                  <a:latin typeface="微软雅黑" panose="020B0503020204020204" pitchFamily="34" charset="-122"/>
                  <a:ea typeface="微软雅黑" panose="020B0503020204020204" pitchFamily="34" charset="-122"/>
                </a:rPr>
                <a:t>   </a:t>
              </a:r>
              <a:r>
                <a:rPr lang="zh-CN" altLang="zh-CN" sz="1050" dirty="0">
                  <a:solidFill>
                    <a:srgbClr val="414042"/>
                  </a:solidFill>
                  <a:latin typeface="微软雅黑" panose="020B0503020204020204" pitchFamily="34" charset="-122"/>
                  <a:ea typeface="微软雅黑" panose="020B0503020204020204" pitchFamily="34" charset="-122"/>
                </a:rPr>
                <a:t>支持国内外主流银行，链接外管机构，百亿美金级跨境收款申报结汇通道</a:t>
              </a:r>
              <a:endParaRPr lang="zh-CN" altLang="zh-CN" sz="1050" dirty="0">
                <a:solidFill>
                  <a:srgbClr val="414042"/>
                </a:solidFill>
                <a:latin typeface="微软雅黑" panose="020B0503020204020204" pitchFamily="34" charset="-122"/>
                <a:ea typeface="微软雅黑" panose="020B0503020204020204" pitchFamily="34" charset="-122"/>
              </a:endParaRPr>
            </a:p>
          </p:txBody>
        </p:sp>
        <p:sp>
          <p:nvSpPr>
            <p:cNvPr id="53255" name="object 36"/>
            <p:cNvSpPr/>
            <p:nvPr/>
          </p:nvSpPr>
          <p:spPr>
            <a:xfrm>
              <a:off x="1726924" y="2691758"/>
              <a:ext cx="40005" cy="40005"/>
            </a:xfrm>
            <a:custGeom>
              <a:avLst/>
              <a:gdLst/>
              <a:ahLst/>
              <a:cxnLst>
                <a:cxn ang="0">
                  <a:pos x="19015" y="0"/>
                </a:cxn>
                <a:cxn ang="0">
                  <a:pos x="11658" y="1709"/>
                </a:cxn>
                <a:cxn ang="0">
                  <a:pos x="5477" y="6055"/>
                </a:cxn>
                <a:cxn ang="0">
                  <a:pos x="1292" y="12671"/>
                </a:cxn>
                <a:cxn ang="0">
                  <a:pos x="0" y="20399"/>
                </a:cxn>
                <a:cxn ang="0">
                  <a:pos x="1709" y="27759"/>
                </a:cxn>
                <a:cxn ang="0">
                  <a:pos x="6055" y="33938"/>
                </a:cxn>
                <a:cxn ang="0">
                  <a:pos x="12671" y="38116"/>
                </a:cxn>
                <a:cxn ang="0">
                  <a:pos x="20400" y="39413"/>
                </a:cxn>
                <a:cxn ang="0">
                  <a:pos x="27761" y="37703"/>
                </a:cxn>
                <a:cxn ang="0">
                  <a:pos x="33943" y="33355"/>
                </a:cxn>
                <a:cxn ang="0">
                  <a:pos x="38129" y="26737"/>
                </a:cxn>
                <a:cxn ang="0">
                  <a:pos x="39419" y="19008"/>
                </a:cxn>
                <a:cxn ang="0">
                  <a:pos x="37705" y="11648"/>
                </a:cxn>
                <a:cxn ang="0">
                  <a:pos x="33355" y="5470"/>
                </a:cxn>
                <a:cxn ang="0">
                  <a:pos x="26737" y="1292"/>
                </a:cxn>
                <a:cxn ang="0">
                  <a:pos x="19015" y="0"/>
                </a:cxn>
              </a:cxnLst>
              <a:pathLst>
                <a:path w="40004" h="40004">
                  <a:moveTo>
                    <a:pt x="19015" y="0"/>
                  </a:moveTo>
                  <a:lnTo>
                    <a:pt x="11658" y="1709"/>
                  </a:lnTo>
                  <a:lnTo>
                    <a:pt x="5477" y="6055"/>
                  </a:lnTo>
                  <a:lnTo>
                    <a:pt x="1292" y="12671"/>
                  </a:lnTo>
                  <a:lnTo>
                    <a:pt x="0" y="20392"/>
                  </a:lnTo>
                  <a:lnTo>
                    <a:pt x="1709" y="27752"/>
                  </a:lnTo>
                  <a:lnTo>
                    <a:pt x="6055" y="33931"/>
                  </a:lnTo>
                  <a:lnTo>
                    <a:pt x="12671" y="38109"/>
                  </a:lnTo>
                  <a:lnTo>
                    <a:pt x="20393" y="39406"/>
                  </a:lnTo>
                  <a:lnTo>
                    <a:pt x="27754" y="37696"/>
                  </a:lnTo>
                  <a:lnTo>
                    <a:pt x="33936" y="33348"/>
                  </a:lnTo>
                  <a:lnTo>
                    <a:pt x="38122" y="26730"/>
                  </a:lnTo>
                  <a:lnTo>
                    <a:pt x="39412" y="19008"/>
                  </a:lnTo>
                  <a:lnTo>
                    <a:pt x="37698" y="11648"/>
                  </a:lnTo>
                  <a:lnTo>
                    <a:pt x="33348" y="5470"/>
                  </a:lnTo>
                  <a:lnTo>
                    <a:pt x="26730" y="1292"/>
                  </a:lnTo>
                  <a:lnTo>
                    <a:pt x="19015" y="0"/>
                  </a:lnTo>
                  <a:close/>
                </a:path>
              </a:pathLst>
            </a:custGeom>
            <a:solidFill>
              <a:srgbClr val="F36D2D">
                <a:alpha val="100000"/>
              </a:srgbClr>
            </a:solidFill>
            <a:ln w="9525">
              <a:noFill/>
            </a:ln>
          </p:spPr>
          <p:txBody>
            <a:bodyPr/>
            <a:p>
              <a:endParaRPr lang="zh-CN" altLang="en-US" sz="1350"/>
            </a:p>
          </p:txBody>
        </p:sp>
        <p:sp>
          <p:nvSpPr>
            <p:cNvPr id="53256" name="object 37"/>
            <p:cNvSpPr/>
            <p:nvPr/>
          </p:nvSpPr>
          <p:spPr>
            <a:xfrm>
              <a:off x="1726924" y="3097480"/>
              <a:ext cx="40005" cy="40005"/>
            </a:xfrm>
            <a:custGeom>
              <a:avLst/>
              <a:gdLst/>
              <a:ahLst/>
              <a:cxnLst>
                <a:cxn ang="0">
                  <a:pos x="19015" y="0"/>
                </a:cxn>
                <a:cxn ang="0">
                  <a:pos x="11658" y="1709"/>
                </a:cxn>
                <a:cxn ang="0">
                  <a:pos x="5477" y="6055"/>
                </a:cxn>
                <a:cxn ang="0">
                  <a:pos x="1292" y="12671"/>
                </a:cxn>
                <a:cxn ang="0">
                  <a:pos x="0" y="20400"/>
                </a:cxn>
                <a:cxn ang="0">
                  <a:pos x="1709" y="27761"/>
                </a:cxn>
                <a:cxn ang="0">
                  <a:pos x="6055" y="33943"/>
                </a:cxn>
                <a:cxn ang="0">
                  <a:pos x="12671" y="38129"/>
                </a:cxn>
                <a:cxn ang="0">
                  <a:pos x="20400" y="39419"/>
                </a:cxn>
                <a:cxn ang="0">
                  <a:pos x="27761" y="37705"/>
                </a:cxn>
                <a:cxn ang="0">
                  <a:pos x="33943" y="33355"/>
                </a:cxn>
                <a:cxn ang="0">
                  <a:pos x="38129" y="26737"/>
                </a:cxn>
                <a:cxn ang="0">
                  <a:pos x="39419" y="19013"/>
                </a:cxn>
                <a:cxn ang="0">
                  <a:pos x="37705" y="11653"/>
                </a:cxn>
                <a:cxn ang="0">
                  <a:pos x="33355" y="5472"/>
                </a:cxn>
                <a:cxn ang="0">
                  <a:pos x="26737" y="1292"/>
                </a:cxn>
                <a:cxn ang="0">
                  <a:pos x="19015" y="0"/>
                </a:cxn>
              </a:cxnLst>
              <a:pathLst>
                <a:path w="40004" h="40004">
                  <a:moveTo>
                    <a:pt x="19015" y="0"/>
                  </a:moveTo>
                  <a:lnTo>
                    <a:pt x="11658" y="1709"/>
                  </a:lnTo>
                  <a:lnTo>
                    <a:pt x="5477" y="6055"/>
                  </a:lnTo>
                  <a:lnTo>
                    <a:pt x="1292" y="12671"/>
                  </a:lnTo>
                  <a:lnTo>
                    <a:pt x="0" y="20393"/>
                  </a:lnTo>
                  <a:lnTo>
                    <a:pt x="1709" y="27754"/>
                  </a:lnTo>
                  <a:lnTo>
                    <a:pt x="6055" y="33936"/>
                  </a:lnTo>
                  <a:lnTo>
                    <a:pt x="12671" y="38122"/>
                  </a:lnTo>
                  <a:lnTo>
                    <a:pt x="20393" y="39412"/>
                  </a:lnTo>
                  <a:lnTo>
                    <a:pt x="27754" y="37698"/>
                  </a:lnTo>
                  <a:lnTo>
                    <a:pt x="33936" y="33348"/>
                  </a:lnTo>
                  <a:lnTo>
                    <a:pt x="38122" y="26730"/>
                  </a:lnTo>
                  <a:lnTo>
                    <a:pt x="39412" y="19013"/>
                  </a:lnTo>
                  <a:lnTo>
                    <a:pt x="37698" y="11653"/>
                  </a:lnTo>
                  <a:lnTo>
                    <a:pt x="33348" y="5472"/>
                  </a:lnTo>
                  <a:lnTo>
                    <a:pt x="26730" y="1292"/>
                  </a:lnTo>
                  <a:lnTo>
                    <a:pt x="19015" y="0"/>
                  </a:lnTo>
                  <a:close/>
                </a:path>
              </a:pathLst>
            </a:custGeom>
            <a:solidFill>
              <a:srgbClr val="F36D2D">
                <a:alpha val="100000"/>
              </a:srgbClr>
            </a:solidFill>
            <a:ln w="9525">
              <a:noFill/>
            </a:ln>
          </p:spPr>
          <p:txBody>
            <a:bodyPr/>
            <a:p>
              <a:endParaRPr lang="zh-CN" altLang="en-US" sz="1350"/>
            </a:p>
          </p:txBody>
        </p:sp>
        <p:sp>
          <p:nvSpPr>
            <p:cNvPr id="53257" name="object 38"/>
            <p:cNvSpPr/>
            <p:nvPr/>
          </p:nvSpPr>
          <p:spPr>
            <a:xfrm>
              <a:off x="1726924" y="3527938"/>
              <a:ext cx="40005" cy="40005"/>
            </a:xfrm>
            <a:custGeom>
              <a:avLst/>
              <a:gdLst/>
              <a:ahLst/>
              <a:cxnLst>
                <a:cxn ang="0">
                  <a:pos x="19015" y="0"/>
                </a:cxn>
                <a:cxn ang="0">
                  <a:pos x="11658" y="1710"/>
                </a:cxn>
                <a:cxn ang="0">
                  <a:pos x="5477" y="6058"/>
                </a:cxn>
                <a:cxn ang="0">
                  <a:pos x="1292" y="12676"/>
                </a:cxn>
                <a:cxn ang="0">
                  <a:pos x="0" y="20405"/>
                </a:cxn>
                <a:cxn ang="0">
                  <a:pos x="1709" y="27764"/>
                </a:cxn>
                <a:cxn ang="0">
                  <a:pos x="6055" y="33943"/>
                </a:cxn>
                <a:cxn ang="0">
                  <a:pos x="12671" y="38121"/>
                </a:cxn>
                <a:cxn ang="0">
                  <a:pos x="20400" y="39413"/>
                </a:cxn>
                <a:cxn ang="0">
                  <a:pos x="27761" y="37704"/>
                </a:cxn>
                <a:cxn ang="0">
                  <a:pos x="33943" y="33358"/>
                </a:cxn>
                <a:cxn ang="0">
                  <a:pos x="38129" y="26742"/>
                </a:cxn>
                <a:cxn ang="0">
                  <a:pos x="39419" y="19013"/>
                </a:cxn>
                <a:cxn ang="0">
                  <a:pos x="37705" y="11654"/>
                </a:cxn>
                <a:cxn ang="0">
                  <a:pos x="33355" y="5475"/>
                </a:cxn>
                <a:cxn ang="0">
                  <a:pos x="26737" y="1297"/>
                </a:cxn>
                <a:cxn ang="0">
                  <a:pos x="19015" y="0"/>
                </a:cxn>
              </a:cxnLst>
              <a:pathLst>
                <a:path w="40004" h="40004">
                  <a:moveTo>
                    <a:pt x="19015" y="0"/>
                  </a:moveTo>
                  <a:lnTo>
                    <a:pt x="11658" y="1710"/>
                  </a:lnTo>
                  <a:lnTo>
                    <a:pt x="5477" y="6058"/>
                  </a:lnTo>
                  <a:lnTo>
                    <a:pt x="1292" y="12676"/>
                  </a:lnTo>
                  <a:lnTo>
                    <a:pt x="0" y="20398"/>
                  </a:lnTo>
                  <a:lnTo>
                    <a:pt x="1709" y="27757"/>
                  </a:lnTo>
                  <a:lnTo>
                    <a:pt x="6055" y="33936"/>
                  </a:lnTo>
                  <a:lnTo>
                    <a:pt x="12671" y="38114"/>
                  </a:lnTo>
                  <a:lnTo>
                    <a:pt x="20393" y="39406"/>
                  </a:lnTo>
                  <a:lnTo>
                    <a:pt x="27754" y="37697"/>
                  </a:lnTo>
                  <a:lnTo>
                    <a:pt x="33936" y="33351"/>
                  </a:lnTo>
                  <a:lnTo>
                    <a:pt x="38122" y="26735"/>
                  </a:lnTo>
                  <a:lnTo>
                    <a:pt x="39412" y="19013"/>
                  </a:lnTo>
                  <a:lnTo>
                    <a:pt x="37698" y="11654"/>
                  </a:lnTo>
                  <a:lnTo>
                    <a:pt x="33348" y="5475"/>
                  </a:lnTo>
                  <a:lnTo>
                    <a:pt x="26730" y="1297"/>
                  </a:lnTo>
                  <a:lnTo>
                    <a:pt x="19015" y="0"/>
                  </a:lnTo>
                  <a:close/>
                </a:path>
              </a:pathLst>
            </a:custGeom>
            <a:solidFill>
              <a:srgbClr val="F36D2D">
                <a:alpha val="100000"/>
              </a:srgbClr>
            </a:solidFill>
            <a:ln w="9525">
              <a:noFill/>
            </a:ln>
          </p:spPr>
          <p:txBody>
            <a:bodyPr/>
            <a:p>
              <a:endParaRPr lang="zh-CN" altLang="en-US" sz="1350"/>
            </a:p>
          </p:txBody>
        </p:sp>
      </p:grpSp>
      <p:sp>
        <p:nvSpPr>
          <p:cNvPr id="53252" name="object 54"/>
          <p:cNvSpPr/>
          <p:nvPr/>
        </p:nvSpPr>
        <p:spPr>
          <a:xfrm>
            <a:off x="951310" y="564356"/>
            <a:ext cx="304800" cy="310754"/>
          </a:xfrm>
          <a:prstGeom prst="rect">
            <a:avLst/>
          </a:prstGeom>
          <a:blipFill rotWithShape="1">
            <a:blip r:embed="rId1"/>
            <a:stretch>
              <a:fillRect/>
            </a:stretch>
          </a:blipFill>
          <a:ln w="9525">
            <a:noFill/>
          </a:ln>
        </p:spPr>
        <p:txBody>
          <a:bodyPr lIns="0" tIns="0" rIns="0" bIns="0"/>
          <a:p>
            <a:pPr eaLnBrk="1"/>
            <a:endParaRPr lang="zh-CN" altLang="zh-CN" sz="1350" dirty="0">
              <a:latin typeface="Helvetica"/>
            </a:endParaRPr>
          </a:p>
        </p:txBody>
      </p:sp>
      <p:sp>
        <p:nvSpPr>
          <p:cNvPr id="53253" name="object 55"/>
          <p:cNvSpPr txBox="1"/>
          <p:nvPr/>
        </p:nvSpPr>
        <p:spPr>
          <a:xfrm>
            <a:off x="951310" y="609600"/>
            <a:ext cx="4577953" cy="217170"/>
          </a:xfrm>
          <a:prstGeom prst="rect">
            <a:avLst/>
          </a:prstGeom>
          <a:noFill/>
          <a:ln w="9525">
            <a:noFill/>
          </a:ln>
        </p:spPr>
        <p:txBody>
          <a:bodyPr lIns="0" tIns="9525" rIns="0" bIns="0">
            <a:spAutoFit/>
          </a:bodyPr>
          <a:p>
            <a:pPr marL="128905" indent="0" defTabSz="0" eaLnBrk="1">
              <a:spcBef>
                <a:spcPts val="1965"/>
              </a:spcBef>
              <a:tabLst>
                <a:tab pos="405130" algn="l"/>
              </a:tabLst>
            </a:pPr>
            <a:r>
              <a:rPr lang="en-US" altLang="zh-CN" b="1" i="1" baseline="2000" dirty="0">
                <a:solidFill>
                  <a:srgbClr val="FFFFFF"/>
                </a:solidFill>
                <a:latin typeface="微软雅黑" panose="020B0503020204020204" pitchFamily="34" charset="-122"/>
                <a:ea typeface="微软雅黑" panose="020B0503020204020204" pitchFamily="34" charset="-122"/>
              </a:rPr>
              <a:t>4</a:t>
            </a:r>
            <a:r>
              <a:rPr lang="zh-CN" altLang="zh-CN"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i="1" baseline="2000" dirty="0">
                <a:solidFill>
                  <a:srgbClr val="FFFFFF"/>
                </a:solidFill>
                <a:latin typeface="微软雅黑" panose="020B0503020204020204" pitchFamily="34" charset="-122"/>
                <a:ea typeface="微软雅黑" panose="020B0503020204020204" pitchFamily="34" charset="-122"/>
              </a:rPr>
              <a:t> </a:t>
            </a:r>
            <a:r>
              <a:rPr lang="zh-CN" altLang="en-US" sz="1350" b="1" dirty="0">
                <a:solidFill>
                  <a:srgbClr val="414042"/>
                </a:solidFill>
                <a:latin typeface="微软雅黑" panose="020B0503020204020204" pitchFamily="34" charset="-122"/>
                <a:ea typeface="微软雅黑" panose="020B0503020204020204" pitchFamily="34" charset="-122"/>
              </a:rPr>
              <a:t>生态</a:t>
            </a:r>
            <a:endParaRPr lang="zh-CN" altLang="zh-CN" sz="1350" b="1" dirty="0">
              <a:solidFill>
                <a:srgbClr val="414042"/>
              </a:solidFill>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13" y="2"/>
            <a:ext cx="9144000" cy="5143498"/>
          </a:xfrm>
          <a:prstGeom prst="rect">
            <a:avLst/>
          </a:prstGeom>
          <a:blipFill>
            <a:blip r:embed="rId1" cstate="print"/>
            <a:stretch>
              <a:fillRect/>
            </a:stretch>
          </a:blipFill>
        </p:spPr>
        <p:txBody>
          <a:bodyPr wrap="square" lIns="0" tIns="0" rIns="0" bIns="0" rtlCol="0"/>
          <a:lstStyl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498"/>
          </a:xfrm>
          <a:prstGeom prst="rect">
            <a:avLst/>
          </a:prstGeom>
          <a:blipFill>
            <a:blip r:embed="rId1" cstate="print"/>
            <a:stretch>
              <a:fillRect/>
            </a:stretch>
          </a:blipFill>
        </p:spPr>
        <p:txBody>
          <a:bodyPr wrap="square" lIns="0" tIns="0" rIns="0" bIns="0" rtlCol="0"/>
          <a:lstStyle/>
          <a:p/>
        </p:txBody>
      </p:sp>
      <p:sp>
        <p:nvSpPr>
          <p:cNvPr id="3" name="object 3"/>
          <p:cNvSpPr txBox="1"/>
          <p:nvPr/>
        </p:nvSpPr>
        <p:spPr>
          <a:xfrm>
            <a:off x="185420" y="163830"/>
            <a:ext cx="4316730" cy="266700"/>
          </a:xfrm>
          <a:prstGeom prst="rect">
            <a:avLst/>
          </a:prstGeom>
        </p:spPr>
        <p:txBody>
          <a:bodyPr vert="horz" wrap="square" lIns="0" tIns="13335" rIns="0" bIns="0" rtlCol="0">
            <a:spAutoFit/>
          </a:bodyPr>
          <a:lstStyle/>
          <a:p>
            <a:pPr marL="12700">
              <a:lnSpc>
                <a:spcPct val="100000"/>
              </a:lnSpc>
              <a:spcBef>
                <a:spcPts val="105"/>
              </a:spcBef>
            </a:pPr>
            <a:r>
              <a:rPr sz="1650" b="1" i="1" spc="5" dirty="0">
                <a:solidFill>
                  <a:srgbClr val="FFFFFF"/>
                </a:solidFill>
                <a:latin typeface="微软雅黑"/>
                <a:cs typeface="微软雅黑"/>
              </a:rPr>
              <a:t>春雷计划</a:t>
            </a:r>
            <a:r>
              <a:rPr sz="1650" b="1" dirty="0">
                <a:solidFill>
                  <a:srgbClr val="FFFFFF"/>
                </a:solidFill>
                <a:latin typeface="微软雅黑"/>
                <a:cs typeface="微软雅黑"/>
              </a:rPr>
              <a:t>20</a:t>
            </a:r>
            <a:r>
              <a:rPr sz="1650" b="1" spc="-20" dirty="0">
                <a:solidFill>
                  <a:srgbClr val="FFFFFF"/>
                </a:solidFill>
                <a:latin typeface="微软雅黑"/>
                <a:cs typeface="微软雅黑"/>
              </a:rPr>
              <a:t>2</a:t>
            </a:r>
            <a:r>
              <a:rPr sz="1650" b="1" spc="-15" dirty="0">
                <a:solidFill>
                  <a:srgbClr val="FFFFFF"/>
                </a:solidFill>
                <a:latin typeface="微软雅黑"/>
                <a:cs typeface="微软雅黑"/>
              </a:rPr>
              <a:t>0</a:t>
            </a:r>
            <a:r>
              <a:rPr sz="1650" b="1" spc="-5" dirty="0">
                <a:solidFill>
                  <a:srgbClr val="FFFFFF"/>
                </a:solidFill>
                <a:latin typeface="微软雅黑"/>
                <a:cs typeface="微软雅黑"/>
              </a:rPr>
              <a:t>-</a:t>
            </a:r>
            <a:r>
              <a:rPr sz="1650" b="1" i="1" spc="5" dirty="0">
                <a:solidFill>
                  <a:srgbClr val="FFFFFF"/>
                </a:solidFill>
                <a:latin typeface="微软雅黑"/>
                <a:cs typeface="微软雅黑"/>
              </a:rPr>
              <a:t>致中</a:t>
            </a:r>
            <a:r>
              <a:rPr sz="1650" b="1" i="1" spc="-10" dirty="0">
                <a:solidFill>
                  <a:srgbClr val="FFFFFF"/>
                </a:solidFill>
                <a:latin typeface="微软雅黑"/>
                <a:cs typeface="微软雅黑"/>
              </a:rPr>
              <a:t>国</a:t>
            </a:r>
            <a:r>
              <a:rPr sz="1650" b="1" i="1" spc="5" dirty="0">
                <a:solidFill>
                  <a:srgbClr val="FFFFFF"/>
                </a:solidFill>
                <a:latin typeface="微软雅黑"/>
                <a:cs typeface="微软雅黑"/>
              </a:rPr>
              <a:t>所</a:t>
            </a:r>
            <a:r>
              <a:rPr sz="1650" b="1" i="1" spc="-10" dirty="0">
                <a:solidFill>
                  <a:srgbClr val="FFFFFF"/>
                </a:solidFill>
                <a:latin typeface="微软雅黑"/>
                <a:cs typeface="微软雅黑"/>
              </a:rPr>
              <a:t>有</a:t>
            </a:r>
            <a:r>
              <a:rPr sz="1650" b="1" i="1" spc="5" dirty="0">
                <a:solidFill>
                  <a:srgbClr val="FFFFFF"/>
                </a:solidFill>
                <a:latin typeface="微软雅黑"/>
                <a:cs typeface="微软雅黑"/>
              </a:rPr>
              <a:t>中</a:t>
            </a:r>
            <a:r>
              <a:rPr sz="1650" b="1" i="1" spc="-10" dirty="0">
                <a:solidFill>
                  <a:srgbClr val="FFFFFF"/>
                </a:solidFill>
                <a:latin typeface="微软雅黑"/>
                <a:cs typeface="微软雅黑"/>
              </a:rPr>
              <a:t>小</a:t>
            </a:r>
            <a:r>
              <a:rPr sz="1650" b="1" i="1" spc="5" dirty="0">
                <a:solidFill>
                  <a:srgbClr val="FFFFFF"/>
                </a:solidFill>
                <a:latin typeface="微软雅黑"/>
                <a:cs typeface="微软雅黑"/>
              </a:rPr>
              <a:t>外</a:t>
            </a:r>
            <a:r>
              <a:rPr sz="1650" b="1" i="1" spc="-10" dirty="0">
                <a:solidFill>
                  <a:srgbClr val="FFFFFF"/>
                </a:solidFill>
                <a:latin typeface="微软雅黑"/>
                <a:cs typeface="微软雅黑"/>
              </a:rPr>
              <a:t>贸</a:t>
            </a:r>
            <a:r>
              <a:rPr sz="1650" b="1" i="1" spc="5" dirty="0">
                <a:solidFill>
                  <a:srgbClr val="FFFFFF"/>
                </a:solidFill>
                <a:latin typeface="微软雅黑"/>
                <a:cs typeface="微软雅黑"/>
              </a:rPr>
              <a:t>企业</a:t>
            </a:r>
            <a:endParaRPr sz="1650">
              <a:latin typeface="微软雅黑"/>
              <a:cs typeface="微软雅黑"/>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498"/>
          </a:xfrm>
          <a:prstGeom prst="rect">
            <a:avLst/>
          </a:prstGeom>
          <a:blipFill>
            <a:blip r:embed="rId1" cstate="print"/>
            <a:stretch>
              <a:fillRect/>
            </a:stretch>
          </a:blipFill>
        </p:spPr>
        <p:txBody>
          <a:bodyPr wrap="square" lIns="0" tIns="0" rIns="0" bIns="0" rtlCol="0"/>
          <a:lstStyle/>
          <a:p/>
        </p:txBody>
      </p:sp>
      <p:sp>
        <p:nvSpPr>
          <p:cNvPr id="3" name="object 3"/>
          <p:cNvSpPr txBox="1">
            <a:spLocks noGrp="1"/>
          </p:cNvSpPr>
          <p:nvPr>
            <p:ph type="title"/>
          </p:nvPr>
        </p:nvSpPr>
        <p:spPr>
          <a:xfrm>
            <a:off x="185420" y="87630"/>
            <a:ext cx="5116830" cy="266700"/>
          </a:xfrm>
          <a:prstGeom prst="rect">
            <a:avLst/>
          </a:prstGeom>
        </p:spPr>
        <p:txBody>
          <a:bodyPr vert="horz" wrap="square" lIns="0" tIns="13335" rIns="0" bIns="0" rtlCol="0">
            <a:spAutoFit/>
          </a:bodyPr>
          <a:lstStyle/>
          <a:p>
            <a:pPr marL="12700">
              <a:lnSpc>
                <a:spcPct val="100000"/>
              </a:lnSpc>
              <a:spcBef>
                <a:spcPts val="105"/>
              </a:spcBef>
            </a:pPr>
            <a:r>
              <a:rPr sz="1650" spc="5" dirty="0"/>
              <a:t>春雷计划</a:t>
            </a:r>
            <a:r>
              <a:rPr sz="1650" i="0" spc="-5" dirty="0">
                <a:latin typeface="微软雅黑"/>
                <a:cs typeface="微软雅黑"/>
              </a:rPr>
              <a:t>2020-</a:t>
            </a:r>
            <a:r>
              <a:rPr sz="1650" spc="5" dirty="0"/>
              <a:t>阿里</a:t>
            </a:r>
            <a:r>
              <a:rPr sz="1650" spc="-10" dirty="0"/>
              <a:t>巴</a:t>
            </a:r>
            <a:r>
              <a:rPr sz="1650" spc="5" dirty="0"/>
              <a:t>巴</a:t>
            </a:r>
            <a:r>
              <a:rPr sz="1650" spc="-10" dirty="0"/>
              <a:t>国</a:t>
            </a:r>
            <a:r>
              <a:rPr sz="1650" spc="5" dirty="0"/>
              <a:t>际</a:t>
            </a:r>
            <a:r>
              <a:rPr sz="1650" spc="-10" dirty="0"/>
              <a:t>站</a:t>
            </a:r>
            <a:r>
              <a:rPr sz="1650" spc="5" dirty="0"/>
              <a:t>商</a:t>
            </a:r>
            <a:r>
              <a:rPr sz="1650" spc="-10" dirty="0"/>
              <a:t>家</a:t>
            </a:r>
            <a:r>
              <a:rPr sz="1650" spc="5" dirty="0"/>
              <a:t>扶</a:t>
            </a:r>
            <a:r>
              <a:rPr sz="1650" spc="-10" dirty="0"/>
              <a:t>持</a:t>
            </a:r>
            <a:r>
              <a:rPr sz="1650" spc="5" dirty="0"/>
              <a:t>政</a:t>
            </a:r>
            <a:r>
              <a:rPr sz="1650" spc="-10" dirty="0"/>
              <a:t>策</a:t>
            </a:r>
            <a:r>
              <a:rPr sz="1650" spc="5" dirty="0"/>
              <a:t>一览</a:t>
            </a:r>
            <a:endParaRPr sz="1650">
              <a:latin typeface="微软雅黑"/>
              <a:cs typeface="微软雅黑"/>
            </a:endParaRPr>
          </a:p>
        </p:txBody>
      </p:sp>
      <p:sp>
        <p:nvSpPr>
          <p:cNvPr id="4" name="object 4"/>
          <p:cNvSpPr/>
          <p:nvPr/>
        </p:nvSpPr>
        <p:spPr>
          <a:xfrm>
            <a:off x="6100571" y="2426207"/>
            <a:ext cx="3043555" cy="2209800"/>
          </a:xfrm>
          <a:custGeom>
            <a:avLst/>
            <a:gdLst/>
            <a:ahLst/>
            <a:cxnLst/>
            <a:rect l="l" t="t" r="r" b="b"/>
            <a:pathLst>
              <a:path w="3043554" h="2209800">
                <a:moveTo>
                  <a:pt x="0" y="2209800"/>
                </a:moveTo>
                <a:lnTo>
                  <a:pt x="3043428" y="2209800"/>
                </a:lnTo>
                <a:lnTo>
                  <a:pt x="3043428" y="0"/>
                </a:lnTo>
                <a:lnTo>
                  <a:pt x="0" y="0"/>
                </a:lnTo>
                <a:lnTo>
                  <a:pt x="0" y="2209800"/>
                </a:lnTo>
                <a:close/>
              </a:path>
            </a:pathLst>
          </a:custGeom>
          <a:solidFill>
            <a:srgbClr val="0F2A85">
              <a:alpha val="85881"/>
            </a:srgbClr>
          </a:solidFill>
        </p:spPr>
        <p:txBody>
          <a:bodyPr wrap="square" lIns="0" tIns="0" rIns="0" bIns="0" rtlCol="0"/>
          <a:lstStyle/>
          <a:p/>
        </p:txBody>
      </p:sp>
      <p:sp>
        <p:nvSpPr>
          <p:cNvPr id="5" name="object 5"/>
          <p:cNvSpPr txBox="1"/>
          <p:nvPr/>
        </p:nvSpPr>
        <p:spPr>
          <a:xfrm>
            <a:off x="6632447" y="2819526"/>
            <a:ext cx="927100" cy="299720"/>
          </a:xfrm>
          <a:prstGeom prst="rect">
            <a:avLst/>
          </a:prstGeom>
        </p:spPr>
        <p:txBody>
          <a:bodyPr vert="horz" wrap="square" lIns="0" tIns="12700" rIns="0" bIns="0" rtlCol="0">
            <a:spAutoFit/>
          </a:bodyPr>
          <a:lstStyle/>
          <a:p>
            <a:pPr>
              <a:lnSpc>
                <a:spcPct val="100000"/>
              </a:lnSpc>
              <a:spcBef>
                <a:spcPts val="100"/>
              </a:spcBef>
            </a:pPr>
            <a:r>
              <a:rPr sz="1800" b="1" i="1" dirty="0">
                <a:solidFill>
                  <a:srgbClr val="FFFFFF"/>
                </a:solidFill>
                <a:latin typeface="微软雅黑"/>
                <a:cs typeface="微软雅黑"/>
              </a:rPr>
              <a:t>成长护航</a:t>
            </a:r>
            <a:endParaRPr sz="1800">
              <a:latin typeface="微软雅黑"/>
              <a:cs typeface="微软雅黑"/>
            </a:endParaRPr>
          </a:p>
        </p:txBody>
      </p:sp>
      <p:sp>
        <p:nvSpPr>
          <p:cNvPr id="6" name="object 6"/>
          <p:cNvSpPr txBox="1"/>
          <p:nvPr/>
        </p:nvSpPr>
        <p:spPr>
          <a:xfrm>
            <a:off x="6632447" y="3395827"/>
            <a:ext cx="1511300" cy="848994"/>
          </a:xfrm>
          <a:prstGeom prst="rect">
            <a:avLst/>
          </a:prstGeom>
        </p:spPr>
        <p:txBody>
          <a:bodyPr vert="horz" wrap="square" lIns="0" tIns="104139" rIns="0" bIns="0" rtlCol="0">
            <a:spAutoFit/>
          </a:bodyPr>
          <a:lstStyle/>
          <a:p>
            <a:pPr marL="127000" indent="-127635">
              <a:lnSpc>
                <a:spcPct val="100000"/>
              </a:lnSpc>
              <a:spcBef>
                <a:spcPts val="820"/>
              </a:spcBef>
              <a:buSzPct val="92000"/>
              <a:buAutoNum type="arabicPeriod"/>
              <a:tabLst>
                <a:tab pos="127635" algn="l"/>
              </a:tabLst>
            </a:pPr>
            <a:r>
              <a:rPr sz="1200" dirty="0">
                <a:solidFill>
                  <a:srgbClr val="FFFFFF"/>
                </a:solidFill>
                <a:latin typeface="微软雅黑"/>
                <a:cs typeface="微软雅黑"/>
              </a:rPr>
              <a:t>新入驻商家无忧起航</a:t>
            </a:r>
            <a:endParaRPr sz="1200">
              <a:latin typeface="微软雅黑"/>
              <a:cs typeface="微软雅黑"/>
            </a:endParaRPr>
          </a:p>
          <a:p>
            <a:pPr marL="127000" indent="-127635">
              <a:lnSpc>
                <a:spcPct val="100000"/>
              </a:lnSpc>
              <a:spcBef>
                <a:spcPts val="720"/>
              </a:spcBef>
              <a:buSzPct val="92000"/>
              <a:buAutoNum type="arabicPeriod"/>
              <a:tabLst>
                <a:tab pos="127635" algn="l"/>
              </a:tabLst>
            </a:pPr>
            <a:r>
              <a:rPr sz="1200" dirty="0">
                <a:solidFill>
                  <a:srgbClr val="FFFFFF"/>
                </a:solidFill>
                <a:latin typeface="微软雅黑"/>
                <a:cs typeface="微软雅黑"/>
              </a:rPr>
              <a:t>线上商家成长指引</a:t>
            </a:r>
            <a:endParaRPr sz="1200">
              <a:latin typeface="微软雅黑"/>
              <a:cs typeface="微软雅黑"/>
            </a:endParaRPr>
          </a:p>
          <a:p>
            <a:pPr marL="168910" indent="-169545">
              <a:lnSpc>
                <a:spcPct val="100000"/>
              </a:lnSpc>
              <a:spcBef>
                <a:spcPts val="720"/>
              </a:spcBef>
              <a:buSzPct val="92000"/>
              <a:buAutoNum type="arabicPeriod"/>
              <a:tabLst>
                <a:tab pos="169545" algn="l"/>
              </a:tabLst>
            </a:pPr>
            <a:r>
              <a:rPr sz="1200" dirty="0">
                <a:solidFill>
                  <a:srgbClr val="FFFFFF"/>
                </a:solidFill>
                <a:latin typeface="微软雅黑"/>
                <a:cs typeface="微软雅黑"/>
              </a:rPr>
              <a:t>三方生态服务体系</a:t>
            </a:r>
            <a:endParaRPr sz="1200">
              <a:latin typeface="微软雅黑"/>
              <a:cs typeface="微软雅黑"/>
            </a:endParaRPr>
          </a:p>
        </p:txBody>
      </p:sp>
      <p:sp>
        <p:nvSpPr>
          <p:cNvPr id="7" name="object 7"/>
          <p:cNvSpPr/>
          <p:nvPr/>
        </p:nvSpPr>
        <p:spPr>
          <a:xfrm>
            <a:off x="6646164" y="3221735"/>
            <a:ext cx="304800" cy="0"/>
          </a:xfrm>
          <a:custGeom>
            <a:avLst/>
            <a:gdLst/>
            <a:ahLst/>
            <a:cxnLst/>
            <a:rect l="l" t="t" r="r" b="b"/>
            <a:pathLst>
              <a:path w="304800">
                <a:moveTo>
                  <a:pt x="0" y="0"/>
                </a:moveTo>
                <a:lnTo>
                  <a:pt x="304800" y="0"/>
                </a:lnTo>
              </a:path>
            </a:pathLst>
          </a:custGeom>
          <a:ln w="45719">
            <a:solidFill>
              <a:srgbClr val="FFFFFF"/>
            </a:solidFill>
          </a:ln>
        </p:spPr>
        <p:txBody>
          <a:bodyPr wrap="square" lIns="0" tIns="0" rIns="0" bIns="0" rtlCol="0"/>
          <a:lstStyle/>
          <a:p/>
        </p:txBody>
      </p:sp>
      <p:sp>
        <p:nvSpPr>
          <p:cNvPr id="8" name="object 8"/>
          <p:cNvSpPr/>
          <p:nvPr/>
        </p:nvSpPr>
        <p:spPr>
          <a:xfrm>
            <a:off x="0" y="2426207"/>
            <a:ext cx="3043555" cy="2209800"/>
          </a:xfrm>
          <a:custGeom>
            <a:avLst/>
            <a:gdLst/>
            <a:ahLst/>
            <a:cxnLst/>
            <a:rect l="l" t="t" r="r" b="b"/>
            <a:pathLst>
              <a:path w="3043555" h="2209800">
                <a:moveTo>
                  <a:pt x="0" y="2209800"/>
                </a:moveTo>
                <a:lnTo>
                  <a:pt x="3043428" y="2209800"/>
                </a:lnTo>
                <a:lnTo>
                  <a:pt x="3043428" y="0"/>
                </a:lnTo>
                <a:lnTo>
                  <a:pt x="0" y="0"/>
                </a:lnTo>
                <a:lnTo>
                  <a:pt x="0" y="2209800"/>
                </a:lnTo>
                <a:close/>
              </a:path>
            </a:pathLst>
          </a:custGeom>
          <a:solidFill>
            <a:srgbClr val="663BA6">
              <a:alpha val="84704"/>
            </a:srgbClr>
          </a:solidFill>
        </p:spPr>
        <p:txBody>
          <a:bodyPr wrap="square" lIns="0" tIns="0" rIns="0" bIns="0" rtlCol="0"/>
          <a:lstStyle/>
          <a:p/>
        </p:txBody>
      </p:sp>
      <p:sp>
        <p:nvSpPr>
          <p:cNvPr id="9" name="object 9"/>
          <p:cNvSpPr txBox="1"/>
          <p:nvPr/>
        </p:nvSpPr>
        <p:spPr>
          <a:xfrm>
            <a:off x="494995" y="2819526"/>
            <a:ext cx="927100" cy="299720"/>
          </a:xfrm>
          <a:prstGeom prst="rect">
            <a:avLst/>
          </a:prstGeom>
        </p:spPr>
        <p:txBody>
          <a:bodyPr vert="horz" wrap="square" lIns="0" tIns="12700" rIns="0" bIns="0" rtlCol="0">
            <a:spAutoFit/>
          </a:bodyPr>
          <a:lstStyle/>
          <a:p>
            <a:pPr>
              <a:lnSpc>
                <a:spcPct val="100000"/>
              </a:lnSpc>
              <a:spcBef>
                <a:spcPts val="100"/>
              </a:spcBef>
            </a:pPr>
            <a:r>
              <a:rPr sz="1800" b="1" i="1" dirty="0">
                <a:solidFill>
                  <a:srgbClr val="FFFFFF"/>
                </a:solidFill>
                <a:latin typeface="微软雅黑"/>
                <a:cs typeface="微软雅黑"/>
              </a:rPr>
              <a:t>新客开源</a:t>
            </a:r>
            <a:endParaRPr sz="1800">
              <a:latin typeface="微软雅黑"/>
              <a:cs typeface="微软雅黑"/>
            </a:endParaRPr>
          </a:p>
        </p:txBody>
      </p:sp>
      <p:sp>
        <p:nvSpPr>
          <p:cNvPr id="10" name="object 10"/>
          <p:cNvSpPr txBox="1"/>
          <p:nvPr/>
        </p:nvSpPr>
        <p:spPr>
          <a:xfrm>
            <a:off x="494995" y="3395827"/>
            <a:ext cx="1816100" cy="848994"/>
          </a:xfrm>
          <a:prstGeom prst="rect">
            <a:avLst/>
          </a:prstGeom>
        </p:spPr>
        <p:txBody>
          <a:bodyPr vert="horz" wrap="square" lIns="0" tIns="104139" rIns="0" bIns="0" rtlCol="0">
            <a:spAutoFit/>
          </a:bodyPr>
          <a:lstStyle/>
          <a:p>
            <a:pPr marL="127000" indent="-127635">
              <a:lnSpc>
                <a:spcPct val="100000"/>
              </a:lnSpc>
              <a:spcBef>
                <a:spcPts val="820"/>
              </a:spcBef>
              <a:buSzPct val="92000"/>
              <a:buAutoNum type="arabicPeriod"/>
              <a:tabLst>
                <a:tab pos="127635" algn="l"/>
              </a:tabLst>
            </a:pPr>
            <a:r>
              <a:rPr sz="1200" dirty="0">
                <a:solidFill>
                  <a:srgbClr val="FFFFFF"/>
                </a:solidFill>
                <a:latin typeface="微软雅黑"/>
                <a:cs typeface="微软雅黑"/>
              </a:rPr>
              <a:t>新入驻商家流量起步扶持</a:t>
            </a:r>
            <a:endParaRPr sz="1200">
              <a:latin typeface="微软雅黑"/>
              <a:cs typeface="微软雅黑"/>
            </a:endParaRPr>
          </a:p>
          <a:p>
            <a:pPr marL="127000" indent="-127635">
              <a:lnSpc>
                <a:spcPct val="100000"/>
              </a:lnSpc>
              <a:spcBef>
                <a:spcPts val="720"/>
              </a:spcBef>
              <a:buSzPct val="92000"/>
              <a:buAutoNum type="arabicPeriod"/>
              <a:tabLst>
                <a:tab pos="127635" algn="l"/>
              </a:tabLst>
            </a:pPr>
            <a:r>
              <a:rPr sz="1200" dirty="0">
                <a:solidFill>
                  <a:srgbClr val="FFFFFF"/>
                </a:solidFill>
                <a:latin typeface="微软雅黑"/>
                <a:cs typeface="微软雅黑"/>
              </a:rPr>
              <a:t>广告新手成长方案包</a:t>
            </a:r>
            <a:endParaRPr sz="1200">
              <a:latin typeface="微软雅黑"/>
              <a:cs typeface="微软雅黑"/>
            </a:endParaRPr>
          </a:p>
          <a:p>
            <a:pPr marL="127000" indent="-127635">
              <a:lnSpc>
                <a:spcPct val="100000"/>
              </a:lnSpc>
              <a:spcBef>
                <a:spcPts val="720"/>
              </a:spcBef>
              <a:buSzPct val="92000"/>
              <a:buAutoNum type="arabicPeriod"/>
              <a:tabLst>
                <a:tab pos="127635" algn="l"/>
              </a:tabLst>
            </a:pPr>
            <a:r>
              <a:rPr sz="1200" dirty="0">
                <a:solidFill>
                  <a:srgbClr val="FFFFFF"/>
                </a:solidFill>
                <a:latin typeface="微软雅黑"/>
                <a:cs typeface="微软雅黑"/>
              </a:rPr>
              <a:t>数字化展会</a:t>
            </a:r>
            <a:endParaRPr sz="1200">
              <a:latin typeface="微软雅黑"/>
              <a:cs typeface="微软雅黑"/>
            </a:endParaRPr>
          </a:p>
        </p:txBody>
      </p:sp>
      <p:sp>
        <p:nvSpPr>
          <p:cNvPr id="11" name="object 11"/>
          <p:cNvSpPr/>
          <p:nvPr/>
        </p:nvSpPr>
        <p:spPr>
          <a:xfrm>
            <a:off x="509016" y="3221735"/>
            <a:ext cx="304800" cy="0"/>
          </a:xfrm>
          <a:custGeom>
            <a:avLst/>
            <a:gdLst/>
            <a:ahLst/>
            <a:cxnLst/>
            <a:rect l="l" t="t" r="r" b="b"/>
            <a:pathLst>
              <a:path w="304800">
                <a:moveTo>
                  <a:pt x="0" y="0"/>
                </a:moveTo>
                <a:lnTo>
                  <a:pt x="304800" y="0"/>
                </a:lnTo>
              </a:path>
            </a:pathLst>
          </a:custGeom>
          <a:ln w="45719">
            <a:solidFill>
              <a:srgbClr val="FFFFFF"/>
            </a:solidFill>
          </a:ln>
        </p:spPr>
        <p:txBody>
          <a:bodyPr wrap="square" lIns="0" tIns="0" rIns="0" bIns="0" rtlCol="0"/>
          <a:lstStyle/>
          <a:p/>
        </p:txBody>
      </p:sp>
      <p:sp>
        <p:nvSpPr>
          <p:cNvPr id="12" name="object 12"/>
          <p:cNvSpPr/>
          <p:nvPr/>
        </p:nvSpPr>
        <p:spPr>
          <a:xfrm>
            <a:off x="3031235" y="2426207"/>
            <a:ext cx="3081655" cy="2209800"/>
          </a:xfrm>
          <a:custGeom>
            <a:avLst/>
            <a:gdLst/>
            <a:ahLst/>
            <a:cxnLst/>
            <a:rect l="l" t="t" r="r" b="b"/>
            <a:pathLst>
              <a:path w="3081654" h="2209800">
                <a:moveTo>
                  <a:pt x="0" y="2209800"/>
                </a:moveTo>
                <a:lnTo>
                  <a:pt x="3081528" y="2209800"/>
                </a:lnTo>
                <a:lnTo>
                  <a:pt x="3081528" y="0"/>
                </a:lnTo>
                <a:lnTo>
                  <a:pt x="0" y="0"/>
                </a:lnTo>
                <a:lnTo>
                  <a:pt x="0" y="2209800"/>
                </a:lnTo>
                <a:close/>
              </a:path>
            </a:pathLst>
          </a:custGeom>
          <a:solidFill>
            <a:srgbClr val="006A95">
              <a:alpha val="84704"/>
            </a:srgbClr>
          </a:solidFill>
        </p:spPr>
        <p:txBody>
          <a:bodyPr wrap="square" lIns="0" tIns="0" rIns="0" bIns="0" rtlCol="0"/>
          <a:lstStyle/>
          <a:p/>
        </p:txBody>
      </p:sp>
      <p:sp>
        <p:nvSpPr>
          <p:cNvPr id="13" name="object 13"/>
          <p:cNvSpPr txBox="1"/>
          <p:nvPr/>
        </p:nvSpPr>
        <p:spPr>
          <a:xfrm>
            <a:off x="3563746" y="2819526"/>
            <a:ext cx="927100" cy="299720"/>
          </a:xfrm>
          <a:prstGeom prst="rect">
            <a:avLst/>
          </a:prstGeom>
        </p:spPr>
        <p:txBody>
          <a:bodyPr vert="horz" wrap="square" lIns="0" tIns="12700" rIns="0" bIns="0" rtlCol="0">
            <a:spAutoFit/>
          </a:bodyPr>
          <a:lstStyle/>
          <a:p>
            <a:pPr>
              <a:lnSpc>
                <a:spcPct val="100000"/>
              </a:lnSpc>
              <a:spcBef>
                <a:spcPts val="100"/>
              </a:spcBef>
            </a:pPr>
            <a:r>
              <a:rPr sz="1800" b="1" i="1" dirty="0">
                <a:solidFill>
                  <a:srgbClr val="FFFFFF"/>
                </a:solidFill>
                <a:latin typeface="微软雅黑"/>
                <a:cs typeface="微软雅黑"/>
              </a:rPr>
              <a:t>货通全球</a:t>
            </a:r>
            <a:endParaRPr sz="1800">
              <a:latin typeface="微软雅黑"/>
              <a:cs typeface="微软雅黑"/>
            </a:endParaRPr>
          </a:p>
        </p:txBody>
      </p:sp>
      <p:sp>
        <p:nvSpPr>
          <p:cNvPr id="14" name="object 14"/>
          <p:cNvSpPr txBox="1"/>
          <p:nvPr/>
        </p:nvSpPr>
        <p:spPr>
          <a:xfrm>
            <a:off x="3563746" y="3395827"/>
            <a:ext cx="1471295" cy="848994"/>
          </a:xfrm>
          <a:prstGeom prst="rect">
            <a:avLst/>
          </a:prstGeom>
        </p:spPr>
        <p:txBody>
          <a:bodyPr vert="horz" wrap="square" lIns="0" tIns="104139" rIns="0" bIns="0" rtlCol="0">
            <a:spAutoFit/>
          </a:bodyPr>
          <a:lstStyle/>
          <a:p>
            <a:pPr marL="127000" indent="-127635">
              <a:lnSpc>
                <a:spcPct val="100000"/>
              </a:lnSpc>
              <a:spcBef>
                <a:spcPts val="820"/>
              </a:spcBef>
              <a:buSzPct val="92000"/>
              <a:buAutoNum type="arabicPeriod"/>
              <a:tabLst>
                <a:tab pos="127635" algn="l"/>
              </a:tabLst>
            </a:pPr>
            <a:r>
              <a:rPr sz="1200" dirty="0">
                <a:solidFill>
                  <a:srgbClr val="FFFFFF"/>
                </a:solidFill>
                <a:latin typeface="微软雅黑"/>
                <a:cs typeface="微软雅黑"/>
              </a:rPr>
              <a:t>履约成本降低</a:t>
            </a:r>
            <a:endParaRPr sz="1200">
              <a:latin typeface="微软雅黑"/>
              <a:cs typeface="微软雅黑"/>
            </a:endParaRPr>
          </a:p>
          <a:p>
            <a:pPr marL="127000" indent="-127635">
              <a:lnSpc>
                <a:spcPct val="100000"/>
              </a:lnSpc>
              <a:spcBef>
                <a:spcPts val="720"/>
              </a:spcBef>
              <a:buSzPct val="92000"/>
              <a:buAutoNum type="arabicPeriod"/>
              <a:tabLst>
                <a:tab pos="127635" algn="l"/>
              </a:tabLst>
            </a:pPr>
            <a:r>
              <a:rPr sz="1200" dirty="0">
                <a:solidFill>
                  <a:srgbClr val="FFFFFF"/>
                </a:solidFill>
                <a:latin typeface="微软雅黑"/>
                <a:cs typeface="微软雅黑"/>
              </a:rPr>
              <a:t>物流补贴</a:t>
            </a:r>
            <a:r>
              <a:rPr sz="1200" spc="-5" dirty="0">
                <a:solidFill>
                  <a:srgbClr val="FFFFFF"/>
                </a:solidFill>
                <a:latin typeface="微软雅黑"/>
                <a:cs typeface="微软雅黑"/>
              </a:rPr>
              <a:t>+</a:t>
            </a:r>
            <a:r>
              <a:rPr sz="1200" dirty="0">
                <a:solidFill>
                  <a:srgbClr val="FFFFFF"/>
                </a:solidFill>
                <a:latin typeface="微软雅黑"/>
                <a:cs typeface="微软雅黑"/>
              </a:rPr>
              <a:t>运力保障</a:t>
            </a:r>
            <a:endParaRPr sz="1200">
              <a:latin typeface="微软雅黑"/>
              <a:cs typeface="微软雅黑"/>
            </a:endParaRPr>
          </a:p>
          <a:p>
            <a:pPr marL="127000" indent="-127635">
              <a:lnSpc>
                <a:spcPct val="100000"/>
              </a:lnSpc>
              <a:spcBef>
                <a:spcPts val="720"/>
              </a:spcBef>
              <a:buSzPct val="92000"/>
              <a:buAutoNum type="arabicPeriod"/>
              <a:tabLst>
                <a:tab pos="127635" algn="l"/>
              </a:tabLst>
            </a:pPr>
            <a:r>
              <a:rPr sz="1200" dirty="0">
                <a:solidFill>
                  <a:srgbClr val="FFFFFF"/>
                </a:solidFill>
                <a:latin typeface="微软雅黑"/>
                <a:cs typeface="微软雅黑"/>
              </a:rPr>
              <a:t>客户服务升级</a:t>
            </a:r>
            <a:endParaRPr sz="1200">
              <a:latin typeface="微软雅黑"/>
              <a:cs typeface="微软雅黑"/>
            </a:endParaRPr>
          </a:p>
        </p:txBody>
      </p:sp>
      <p:sp>
        <p:nvSpPr>
          <p:cNvPr id="15" name="object 15"/>
          <p:cNvSpPr/>
          <p:nvPr/>
        </p:nvSpPr>
        <p:spPr>
          <a:xfrm>
            <a:off x="3578352" y="3221735"/>
            <a:ext cx="304800" cy="0"/>
          </a:xfrm>
          <a:custGeom>
            <a:avLst/>
            <a:gdLst/>
            <a:ahLst/>
            <a:cxnLst/>
            <a:rect l="l" t="t" r="r" b="b"/>
            <a:pathLst>
              <a:path w="304800">
                <a:moveTo>
                  <a:pt x="0" y="0"/>
                </a:moveTo>
                <a:lnTo>
                  <a:pt x="304800" y="0"/>
                </a:lnTo>
              </a:path>
            </a:pathLst>
          </a:custGeom>
          <a:ln w="45719">
            <a:solidFill>
              <a:srgbClr val="FFFFFF"/>
            </a:solidFill>
          </a:ln>
        </p:spPr>
        <p:txBody>
          <a:bodyPr wrap="square" lIns="0" tIns="0" rIns="0" bIns="0" rtlCol="0"/>
          <a:lstStyle/>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4632958"/>
          </a:xfrm>
          <a:prstGeom prst="rect">
            <a:avLst/>
          </a:prstGeom>
          <a:blipFill>
            <a:blip r:embed="rId1" cstate="print"/>
            <a:stretch>
              <a:fillRect/>
            </a:stretch>
          </a:blipFill>
        </p:spPr>
        <p:txBody>
          <a:bodyPr wrap="square" lIns="0" tIns="0" rIns="0" bIns="0" rtlCol="0"/>
          <a:lstStyle/>
          <a:p/>
        </p:txBody>
      </p:sp>
      <p:sp>
        <p:nvSpPr>
          <p:cNvPr id="3" name="object 3"/>
          <p:cNvSpPr/>
          <p:nvPr/>
        </p:nvSpPr>
        <p:spPr>
          <a:xfrm>
            <a:off x="0" y="0"/>
            <a:ext cx="9144000" cy="5106922"/>
          </a:xfrm>
          <a:prstGeom prst="rect">
            <a:avLst/>
          </a:prstGeom>
          <a:blipFill>
            <a:blip r:embed="rId2" cstate="print"/>
            <a:stretch>
              <a:fillRect/>
            </a:stretch>
          </a:blipFill>
        </p:spPr>
        <p:txBody>
          <a:bodyPr wrap="square" lIns="0" tIns="0" rIns="0" bIns="0" rtlCol="0"/>
          <a:lstStyle/>
          <a:p/>
        </p:txBody>
      </p:sp>
      <p:sp>
        <p:nvSpPr>
          <p:cNvPr id="4" name="object 4"/>
          <p:cNvSpPr txBox="1"/>
          <p:nvPr/>
        </p:nvSpPr>
        <p:spPr>
          <a:xfrm>
            <a:off x="167741" y="96773"/>
            <a:ext cx="2755265" cy="278130"/>
          </a:xfrm>
          <a:prstGeom prst="rect">
            <a:avLst/>
          </a:prstGeom>
        </p:spPr>
        <p:txBody>
          <a:bodyPr vert="horz" wrap="square" lIns="0" tIns="13335" rIns="0" bIns="0" rtlCol="0">
            <a:spAutoFit/>
          </a:bodyPr>
          <a:lstStyle/>
          <a:p>
            <a:pPr marL="12700">
              <a:lnSpc>
                <a:spcPct val="100000"/>
              </a:lnSpc>
              <a:spcBef>
                <a:spcPts val="105"/>
              </a:spcBef>
            </a:pPr>
            <a:r>
              <a:rPr sz="1650" b="1" i="1" spc="5" dirty="0">
                <a:solidFill>
                  <a:srgbClr val="FFFFFF"/>
                </a:solidFill>
                <a:latin typeface="微软雅黑"/>
                <a:cs typeface="微软雅黑"/>
              </a:rPr>
              <a:t>如果您是新入</a:t>
            </a:r>
            <a:r>
              <a:rPr sz="1650" b="1" i="1" spc="-10" dirty="0">
                <a:solidFill>
                  <a:srgbClr val="FFFFFF"/>
                </a:solidFill>
                <a:latin typeface="微软雅黑"/>
                <a:cs typeface="微软雅黑"/>
              </a:rPr>
              <a:t>驻</a:t>
            </a:r>
            <a:r>
              <a:rPr sz="1650" b="1" i="1" spc="5" dirty="0">
                <a:solidFill>
                  <a:srgbClr val="FFFFFF"/>
                </a:solidFill>
                <a:latin typeface="微软雅黑"/>
                <a:cs typeface="微软雅黑"/>
              </a:rPr>
              <a:t>国际</a:t>
            </a:r>
            <a:r>
              <a:rPr sz="1650" b="1" i="1" spc="-10" dirty="0">
                <a:solidFill>
                  <a:srgbClr val="FFFFFF"/>
                </a:solidFill>
                <a:latin typeface="微软雅黑"/>
                <a:cs typeface="微软雅黑"/>
              </a:rPr>
              <a:t>站</a:t>
            </a:r>
            <a:r>
              <a:rPr sz="1650" b="1" i="1" spc="5" dirty="0">
                <a:solidFill>
                  <a:srgbClr val="FFFFFF"/>
                </a:solidFill>
                <a:latin typeface="微软雅黑"/>
                <a:cs typeface="微软雅黑"/>
              </a:rPr>
              <a:t>的</a:t>
            </a:r>
            <a:r>
              <a:rPr sz="1650" b="1" i="1" spc="-10" dirty="0">
                <a:solidFill>
                  <a:srgbClr val="FFFFFF"/>
                </a:solidFill>
                <a:latin typeface="微软雅黑"/>
                <a:cs typeface="微软雅黑"/>
              </a:rPr>
              <a:t>商</a:t>
            </a:r>
            <a:r>
              <a:rPr sz="1650" b="1" i="1" spc="5" dirty="0">
                <a:solidFill>
                  <a:srgbClr val="FFFFFF"/>
                </a:solidFill>
                <a:latin typeface="微软雅黑"/>
                <a:cs typeface="微软雅黑"/>
              </a:rPr>
              <a:t>家</a:t>
            </a:r>
            <a:endParaRPr sz="1650">
              <a:latin typeface="微软雅黑"/>
              <a:cs typeface="微软雅黑"/>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文本框 55"/>
          <p:cNvSpPr txBox="1"/>
          <p:nvPr/>
        </p:nvSpPr>
        <p:spPr>
          <a:xfrm>
            <a:off x="102870" y="25400"/>
            <a:ext cx="5980430" cy="460375"/>
          </a:xfrm>
          <a:prstGeom prst="rect">
            <a:avLst/>
          </a:prstGeom>
          <a:noFill/>
        </p:spPr>
        <p:txBody>
          <a:bodyPr wrap="square" rtlCol="0">
            <a:spAutoFit/>
          </a:bodyPr>
          <a:lstStyle/>
          <a:p>
            <a:pPr defTabSz="685800">
              <a:defRPr/>
            </a:pPr>
            <a:r>
              <a:rPr lang="zh-TW" sz="2400" b="1">
                <a:solidFill>
                  <a:srgbClr val="FFFFFF"/>
                </a:solidFill>
                <a:latin typeface="+mn-ea"/>
                <a:ea typeface="MingLiU"/>
                <a:cs typeface="+mn-ea"/>
                <a:sym typeface="+mn-ea"/>
              </a:rPr>
              <a:t>线下交易受到影响，线上外贸迎来机会</a:t>
            </a:r>
            <a:endParaRPr lang="zh-TW" altLang="en-US" sz="2400" b="1" dirty="0">
              <a:solidFill>
                <a:srgbClr val="FFFFFF"/>
              </a:solidFill>
              <a:latin typeface="+mn-ea"/>
              <a:ea typeface="MingLiU"/>
              <a:cs typeface="+mn-ea"/>
              <a:sym typeface="+mn-ea"/>
            </a:endParaRPr>
          </a:p>
        </p:txBody>
      </p:sp>
      <p:sp>
        <p:nvSpPr>
          <p:cNvPr id="57" name="object 10"/>
          <p:cNvSpPr/>
          <p:nvPr/>
        </p:nvSpPr>
        <p:spPr>
          <a:xfrm>
            <a:off x="179260" y="636460"/>
            <a:ext cx="8633460" cy="0"/>
          </a:xfrm>
          <a:custGeom>
            <a:avLst/>
            <a:gdLst/>
            <a:ahLst/>
            <a:cxnLst/>
            <a:rect l="l" t="t" r="r" b="b"/>
            <a:pathLst>
              <a:path w="11511280">
                <a:moveTo>
                  <a:pt x="0" y="0"/>
                </a:moveTo>
                <a:lnTo>
                  <a:pt x="11511280" y="0"/>
                </a:lnTo>
              </a:path>
            </a:pathLst>
          </a:custGeom>
          <a:ln w="35052">
            <a:solidFill>
              <a:srgbClr val="EC7C30"/>
            </a:solidFill>
          </a:ln>
        </p:spPr>
        <p:txBody>
          <a:bodyPr wrap="square" lIns="0" tIns="0" rIns="0" bIns="0" rtlCol="0"/>
          <a:lstStyle/>
          <a:p>
            <a:endParaRPr sz="1350"/>
          </a:p>
        </p:txBody>
      </p:sp>
      <p:pic>
        <p:nvPicPr>
          <p:cNvPr id="58" name="图片 57"/>
          <p:cNvPicPr>
            <a:picLocks noChangeAspect="1"/>
          </p:cNvPicPr>
          <p:nvPr/>
        </p:nvPicPr>
        <p:blipFill>
          <a:blip r:embed="rId1"/>
          <a:stretch>
            <a:fillRect/>
          </a:stretch>
        </p:blipFill>
        <p:spPr>
          <a:xfrm>
            <a:off x="315087" y="1076325"/>
            <a:ext cx="3511296" cy="1219200"/>
          </a:xfrm>
          <a:prstGeom prst="rect">
            <a:avLst/>
          </a:prstGeom>
        </p:spPr>
      </p:pic>
      <p:sp>
        <p:nvSpPr>
          <p:cNvPr id="59" name="矩形 58"/>
          <p:cNvSpPr/>
          <p:nvPr/>
        </p:nvSpPr>
        <p:spPr>
          <a:xfrm>
            <a:off x="205740" y="2911475"/>
            <a:ext cx="3513455" cy="1438910"/>
          </a:xfrm>
          <a:prstGeom prst="rect">
            <a:avLst/>
          </a:prstGeom>
          <a:solidFill>
            <a:srgbClr val="FFFFFF"/>
          </a:solidFill>
        </p:spPr>
        <p:txBody>
          <a:bodyPr lIns="0" tIns="0" rIns="0" bIns="0">
            <a:noAutofit/>
          </a:bodyPr>
          <a:p>
            <a:pPr indent="0" algn="just">
              <a:lnSpc>
                <a:spcPts val="1790"/>
              </a:lnSpc>
            </a:pPr>
            <a:r>
              <a:rPr lang="zh-TW" sz="1000">
                <a:solidFill>
                  <a:srgbClr val="3A3A3A"/>
                </a:solidFill>
                <a:latin typeface="MingLiU"/>
                <a:ea typeface="MingLiU"/>
              </a:rPr>
              <a:t>根据海关总署发布的数据， 今年前</a:t>
            </a:r>
            <a:r>
              <a:rPr lang="zh-TW" sz="1050">
                <a:solidFill>
                  <a:srgbClr val="3A3A3A"/>
                </a:solidFill>
                <a:latin typeface="Arial" panose="020B0604020202090204"/>
                <a:ea typeface="Arial" panose="020B0604020202090204"/>
              </a:rPr>
              <a:t>4</a:t>
            </a:r>
            <a:r>
              <a:rPr lang="zh-TW" sz="1000">
                <a:solidFill>
                  <a:srgbClr val="3A3A3A"/>
                </a:solidFill>
                <a:latin typeface="MingLiU"/>
                <a:ea typeface="MingLiU"/>
              </a:rPr>
              <a:t>个月，我国货物贸易进 出口总值</a:t>
            </a:r>
            <a:r>
              <a:rPr lang="en-US" sz="1050">
                <a:solidFill>
                  <a:srgbClr val="3A3A3A"/>
                </a:solidFill>
                <a:latin typeface="Arial" panose="020B0604020202090204"/>
              </a:rPr>
              <a:t>9.07</a:t>
            </a:r>
            <a:r>
              <a:rPr lang="zh-TW" sz="1000">
                <a:solidFill>
                  <a:srgbClr val="3A3A3A"/>
                </a:solidFill>
                <a:latin typeface="MingLiU"/>
                <a:ea typeface="MingLiU"/>
              </a:rPr>
              <a:t>万亿元人民币，比 去年同期（下同）下降</a:t>
            </a:r>
            <a:r>
              <a:rPr lang="zh-TW" sz="1050">
                <a:solidFill>
                  <a:srgbClr val="3A3A3A"/>
                </a:solidFill>
                <a:latin typeface="Arial" panose="020B0604020202090204"/>
                <a:ea typeface="Arial" panose="020B0604020202090204"/>
              </a:rPr>
              <a:t>4</a:t>
            </a:r>
            <a:r>
              <a:rPr lang="zh-TW" sz="1000">
                <a:solidFill>
                  <a:srgbClr val="3A3A3A"/>
                </a:solidFill>
                <a:latin typeface="MingLiU"/>
                <a:ea typeface="MingLiU"/>
              </a:rPr>
              <a:t>.</a:t>
            </a:r>
            <a:r>
              <a:rPr lang="zh-TW" sz="1050">
                <a:solidFill>
                  <a:srgbClr val="3A3A3A"/>
                </a:solidFill>
                <a:latin typeface="Arial" panose="020B0604020202090204"/>
                <a:ea typeface="Arial" panose="020B0604020202090204"/>
              </a:rPr>
              <a:t>9%</a:t>
            </a:r>
            <a:r>
              <a:rPr lang="zh-TW" sz="1000">
                <a:solidFill>
                  <a:srgbClr val="3A3A3A"/>
                </a:solidFill>
                <a:latin typeface="MingLiU"/>
                <a:ea typeface="MingLiU"/>
              </a:rPr>
              <a:t>，降 幅比一季度收窄</a:t>
            </a:r>
            <a:r>
              <a:rPr lang="en-US" sz="1050">
                <a:solidFill>
                  <a:srgbClr val="3A3A3A"/>
                </a:solidFill>
                <a:latin typeface="Arial" panose="020B0604020202090204"/>
              </a:rPr>
              <a:t>1.5</a:t>
            </a:r>
            <a:r>
              <a:rPr lang="zh-TW" sz="1000">
                <a:solidFill>
                  <a:srgbClr val="3A3A3A"/>
                </a:solidFill>
                <a:latin typeface="MingLiU"/>
                <a:ea typeface="MingLiU"/>
              </a:rPr>
              <a:t>个百分点。其</a:t>
            </a:r>
            <a:r>
              <a:rPr lang="zh-TW" sz="1000">
                <a:solidFill>
                  <a:srgbClr val="3A3A3A"/>
                </a:solidFill>
                <a:latin typeface="MingLiU"/>
                <a:ea typeface="MingLiU"/>
                <a:sym typeface="+mn-ea"/>
              </a:rPr>
              <a:t>中，出口 </a:t>
            </a:r>
            <a:r>
              <a:rPr lang="en-US" sz="1000">
                <a:solidFill>
                  <a:srgbClr val="3A3A3A"/>
                </a:solidFill>
                <a:latin typeface="Arial" panose="020B0604020202090204"/>
                <a:sym typeface="+mn-ea"/>
              </a:rPr>
              <a:t>4.74</a:t>
            </a:r>
            <a:r>
              <a:rPr lang="zh-TW" sz="1000">
                <a:solidFill>
                  <a:srgbClr val="3A3A3A"/>
                </a:solidFill>
                <a:latin typeface="MingLiU"/>
                <a:ea typeface="MingLiU"/>
                <a:sym typeface="+mn-ea"/>
              </a:rPr>
              <a:t>万亿元，下降</a:t>
            </a:r>
            <a:r>
              <a:rPr lang="zh-TW" sz="1000">
                <a:solidFill>
                  <a:srgbClr val="3A3A3A"/>
                </a:solidFill>
                <a:latin typeface="Arial" panose="020B0604020202090204"/>
                <a:ea typeface="Arial" panose="020B0604020202090204"/>
                <a:sym typeface="+mn-ea"/>
              </a:rPr>
              <a:t>6.4%</a:t>
            </a:r>
            <a:r>
              <a:rPr lang="zh-TW" sz="1000">
                <a:solidFill>
                  <a:srgbClr val="3A3A3A"/>
                </a:solidFill>
                <a:latin typeface="宋体"/>
                <a:ea typeface="宋体"/>
                <a:sym typeface="+mn-ea"/>
              </a:rPr>
              <a:t>；</a:t>
            </a:r>
            <a:r>
              <a:rPr lang="zh-TW" sz="1000">
                <a:solidFill>
                  <a:srgbClr val="3A3A3A"/>
                </a:solidFill>
                <a:latin typeface="MingLiU"/>
                <a:ea typeface="MingLiU"/>
                <a:sym typeface="+mn-ea"/>
              </a:rPr>
              <a:t>进口</a:t>
            </a:r>
            <a:r>
              <a:rPr lang="en-US" sz="1000">
                <a:solidFill>
                  <a:srgbClr val="3A3A3A"/>
                </a:solidFill>
                <a:latin typeface="Arial" panose="020B0604020202090204"/>
                <a:sym typeface="+mn-ea"/>
              </a:rPr>
              <a:t>4.33</a:t>
            </a:r>
            <a:r>
              <a:rPr lang="zh-TW" sz="1000">
                <a:solidFill>
                  <a:srgbClr val="3A3A3A"/>
                </a:solidFill>
                <a:latin typeface="MingLiU"/>
                <a:ea typeface="MingLiU"/>
                <a:sym typeface="+mn-ea"/>
              </a:rPr>
              <a:t>万亿元，下降</a:t>
            </a:r>
            <a:r>
              <a:rPr lang="zh-TW" sz="1000">
                <a:solidFill>
                  <a:srgbClr val="3A3A3A"/>
                </a:solidFill>
                <a:latin typeface="Arial" panose="020B0604020202090204"/>
                <a:ea typeface="Arial" panose="020B0604020202090204"/>
                <a:sym typeface="+mn-ea"/>
              </a:rPr>
              <a:t>3.2%</a:t>
            </a:r>
            <a:r>
              <a:rPr lang="zh-TW" sz="1000">
                <a:solidFill>
                  <a:srgbClr val="3A3A3A"/>
                </a:solidFill>
                <a:latin typeface="MingLiU"/>
                <a:ea typeface="MingLiU"/>
                <a:sym typeface="+mn-ea"/>
              </a:rPr>
              <a:t>。在</a:t>
            </a:r>
            <a:endParaRPr lang="zh-TW" sz="1000">
              <a:solidFill>
                <a:srgbClr val="3A3A3A"/>
              </a:solidFill>
              <a:latin typeface="MingLiU"/>
              <a:ea typeface="MingLiU"/>
            </a:endParaRPr>
          </a:p>
          <a:p>
            <a:pPr indent="0" algn="just">
              <a:lnSpc>
                <a:spcPts val="1790"/>
              </a:lnSpc>
            </a:pPr>
            <a:r>
              <a:rPr lang="zh-TW" sz="1000">
                <a:solidFill>
                  <a:srgbClr val="3A3A3A"/>
                </a:solidFill>
                <a:latin typeface="MingLiU"/>
                <a:ea typeface="MingLiU"/>
                <a:sym typeface="+mn-ea"/>
              </a:rPr>
              <a:t>"新冠疫情”的影响下，一季度 外贸出口下滑严重，但</a:t>
            </a:r>
            <a:r>
              <a:rPr lang="zh-TW" sz="1000">
                <a:solidFill>
                  <a:srgbClr val="3A3A3A"/>
                </a:solidFill>
                <a:latin typeface="Arial" panose="020B0604020202090204"/>
                <a:ea typeface="Arial" panose="020B0604020202090204"/>
                <a:sym typeface="+mn-ea"/>
              </a:rPr>
              <a:t>4</a:t>
            </a:r>
            <a:r>
              <a:rPr lang="zh-TW" sz="1000">
                <a:solidFill>
                  <a:srgbClr val="3A3A3A"/>
                </a:solidFill>
                <a:latin typeface="MingLiU"/>
                <a:ea typeface="MingLiU"/>
                <a:sym typeface="+mn-ea"/>
              </a:rPr>
              <a:t>月份已 经迎来反弹，同比增长</a:t>
            </a:r>
            <a:r>
              <a:rPr lang="zh-TW" sz="1000">
                <a:solidFill>
                  <a:srgbClr val="3A3A3A"/>
                </a:solidFill>
                <a:latin typeface="Arial" panose="020B0604020202090204"/>
                <a:ea typeface="Arial" panose="020B0604020202090204"/>
                <a:sym typeface="+mn-ea"/>
              </a:rPr>
              <a:t>8</a:t>
            </a:r>
            <a:r>
              <a:rPr lang="zh-TW" sz="1000">
                <a:solidFill>
                  <a:srgbClr val="3A3A3A"/>
                </a:solidFill>
                <a:latin typeface="MingLiU"/>
                <a:ea typeface="MingLiU"/>
                <a:sym typeface="+mn-ea"/>
              </a:rPr>
              <a:t>.</a:t>
            </a:r>
            <a:r>
              <a:rPr lang="zh-TW" sz="1000">
                <a:solidFill>
                  <a:srgbClr val="3A3A3A"/>
                </a:solidFill>
                <a:latin typeface="Arial" panose="020B0604020202090204"/>
                <a:ea typeface="Arial" panose="020B0604020202090204"/>
                <a:sym typeface="+mn-ea"/>
              </a:rPr>
              <a:t>2%</a:t>
            </a:r>
            <a:r>
              <a:rPr lang="zh-TW" sz="1000">
                <a:solidFill>
                  <a:srgbClr val="3A3A3A"/>
                </a:solidFill>
                <a:latin typeface="宋体"/>
                <a:ea typeface="宋体"/>
                <a:sym typeface="+mn-ea"/>
              </a:rPr>
              <a:t>，</a:t>
            </a:r>
            <a:r>
              <a:rPr lang="zh-TW" sz="1000">
                <a:solidFill>
                  <a:srgbClr val="3A3A3A"/>
                </a:solidFill>
                <a:latin typeface="MingLiU"/>
                <a:ea typeface="MingLiU"/>
                <a:sym typeface="+mn-ea"/>
              </a:rPr>
              <a:t>其 中线上交易尤为明显。</a:t>
            </a:r>
            <a:endParaRPr lang="zh-TW" sz="1000">
              <a:solidFill>
                <a:srgbClr val="3A3A3A"/>
              </a:solidFill>
              <a:latin typeface="MingLiU"/>
              <a:ea typeface="MingLiU"/>
            </a:endParaRPr>
          </a:p>
          <a:p>
            <a:pPr indent="279400" algn="just">
              <a:lnSpc>
                <a:spcPts val="1780"/>
              </a:lnSpc>
            </a:pPr>
            <a:endParaRPr lang="zh-TW" sz="1000">
              <a:solidFill>
                <a:srgbClr val="3A3A3A"/>
              </a:solidFill>
              <a:latin typeface="宋体"/>
              <a:ea typeface="宋体"/>
            </a:endParaRPr>
          </a:p>
          <a:p>
            <a:pPr indent="279400" algn="just">
              <a:lnSpc>
                <a:spcPts val="1780"/>
              </a:lnSpc>
            </a:pPr>
            <a:endParaRPr lang="zh-TW" sz="1000">
              <a:solidFill>
                <a:srgbClr val="3A3A3A"/>
              </a:solidFill>
              <a:latin typeface="宋体"/>
              <a:ea typeface="宋体"/>
            </a:endParaRPr>
          </a:p>
        </p:txBody>
      </p:sp>
      <p:sp>
        <p:nvSpPr>
          <p:cNvPr id="60" name="矩形 59"/>
          <p:cNvSpPr/>
          <p:nvPr/>
        </p:nvSpPr>
        <p:spPr>
          <a:xfrm>
            <a:off x="962279" y="2418715"/>
            <a:ext cx="1365504" cy="109728"/>
          </a:xfrm>
          <a:prstGeom prst="rect">
            <a:avLst/>
          </a:prstGeom>
          <a:solidFill>
            <a:srgbClr val="FFFFFF"/>
          </a:solidFill>
        </p:spPr>
        <p:txBody>
          <a:bodyPr wrap="none" lIns="0" tIns="0" rIns="0" bIns="0">
            <a:noAutofit/>
          </a:bodyPr>
          <a:p>
            <a:pPr indent="0"/>
            <a:r>
              <a:rPr lang="zh-TW" sz="750">
                <a:solidFill>
                  <a:srgbClr val="3A3A3A"/>
                </a:solidFill>
                <a:latin typeface="MingLiU"/>
                <a:ea typeface="MingLiU"/>
              </a:rPr>
              <a:t>图</a:t>
            </a:r>
            <a:r>
              <a:rPr lang="en-US" sz="750">
                <a:solidFill>
                  <a:srgbClr val="3A3A3A"/>
                </a:solidFill>
                <a:latin typeface="Arial" panose="020B0604020202090204"/>
              </a:rPr>
              <a:t>1</a:t>
            </a:r>
            <a:r>
              <a:rPr lang="en-US" sz="750">
                <a:solidFill>
                  <a:srgbClr val="3A3A3A"/>
                </a:solidFill>
                <a:latin typeface="MingLiU"/>
              </a:rPr>
              <a:t>.</a:t>
            </a:r>
            <a:r>
              <a:rPr lang="zh-TW" sz="750">
                <a:solidFill>
                  <a:srgbClr val="3A3A3A"/>
                </a:solidFill>
                <a:latin typeface="MingLiU"/>
                <a:ea typeface="MingLiU"/>
              </a:rPr>
              <a:t>前</a:t>
            </a:r>
            <a:r>
              <a:rPr lang="zh-TW" sz="750">
                <a:solidFill>
                  <a:srgbClr val="3A3A3A"/>
                </a:solidFill>
                <a:latin typeface="Arial" panose="020B0604020202090204"/>
                <a:ea typeface="Arial" panose="020B0604020202090204"/>
              </a:rPr>
              <a:t>4</a:t>
            </a:r>
            <a:r>
              <a:rPr lang="zh-TW" sz="750">
                <a:solidFill>
                  <a:srgbClr val="3A3A3A"/>
                </a:solidFill>
                <a:latin typeface="MingLiU"/>
                <a:ea typeface="MingLiU"/>
              </a:rPr>
              <a:t>个月外贸出口情况</a:t>
            </a:r>
            <a:endParaRPr lang="zh-TW" sz="750">
              <a:solidFill>
                <a:srgbClr val="3A3A3A"/>
              </a:solidFill>
              <a:latin typeface="MingLiU"/>
              <a:ea typeface="MingLiU"/>
            </a:endParaRPr>
          </a:p>
        </p:txBody>
      </p:sp>
      <p:pic>
        <p:nvPicPr>
          <p:cNvPr id="61" name="图片 60"/>
          <p:cNvPicPr>
            <a:picLocks noChangeAspect="1"/>
          </p:cNvPicPr>
          <p:nvPr/>
        </p:nvPicPr>
        <p:blipFill>
          <a:blip r:embed="rId2"/>
          <a:stretch>
            <a:fillRect/>
          </a:stretch>
        </p:blipFill>
        <p:spPr>
          <a:xfrm>
            <a:off x="3996690" y="1027811"/>
            <a:ext cx="3048000" cy="1316736"/>
          </a:xfrm>
          <a:prstGeom prst="rect">
            <a:avLst/>
          </a:prstGeom>
        </p:spPr>
      </p:pic>
      <p:pic>
        <p:nvPicPr>
          <p:cNvPr id="62" name="图片 61" descr="截屏2020-06-04 下午8.38.00"/>
          <p:cNvPicPr>
            <a:picLocks noChangeAspect="1"/>
          </p:cNvPicPr>
          <p:nvPr/>
        </p:nvPicPr>
        <p:blipFill>
          <a:blip r:embed="rId3"/>
          <a:stretch>
            <a:fillRect/>
          </a:stretch>
        </p:blipFill>
        <p:spPr>
          <a:xfrm>
            <a:off x="7169150" y="718185"/>
            <a:ext cx="1826895" cy="4437380"/>
          </a:xfrm>
          <a:prstGeom prst="rect">
            <a:avLst/>
          </a:prstGeom>
        </p:spPr>
      </p:pic>
      <p:sp>
        <p:nvSpPr>
          <p:cNvPr id="63" name="矩形 62"/>
          <p:cNvSpPr/>
          <p:nvPr/>
        </p:nvSpPr>
        <p:spPr>
          <a:xfrm>
            <a:off x="3947795" y="2696210"/>
            <a:ext cx="2992755" cy="2064385"/>
          </a:xfrm>
          <a:prstGeom prst="rect">
            <a:avLst/>
          </a:prstGeom>
          <a:noFill/>
          <a:extLst>
            <a:ext uri="{909E8E84-426E-40DD-AFC4-6F175D3DCCD1}">
              <a14:hiddenFill xmlns:a14="http://schemas.microsoft.com/office/drawing/2010/main">
                <a:solidFill>
                  <a:srgbClr val="FFFFFF"/>
                </a:solidFill>
              </a14:hiddenFill>
            </a:ext>
          </a:extLst>
        </p:spPr>
        <p:txBody>
          <a:bodyPr lIns="0" tIns="0" rIns="0" bIns="0">
            <a:noAutofit/>
          </a:bodyPr>
          <a:p>
            <a:pPr indent="0" algn="just">
              <a:lnSpc>
                <a:spcPts val="1785"/>
              </a:lnSpc>
            </a:pPr>
            <a:r>
              <a:rPr lang="zh-TW" sz="900" b="1">
                <a:solidFill>
                  <a:srgbClr val="3A3A3A"/>
                </a:solidFill>
                <a:latin typeface="MingLiU"/>
                <a:ea typeface="MingLiU"/>
              </a:rPr>
              <a:t>阿里巴巴国 际站</a:t>
            </a:r>
            <a:r>
              <a:rPr lang="zh-TW" sz="950" b="1">
                <a:solidFill>
                  <a:srgbClr val="3A3A3A"/>
                </a:solidFill>
                <a:latin typeface="Arial" panose="020B0604020202090204"/>
                <a:ea typeface="Arial" panose="020B0604020202090204"/>
              </a:rPr>
              <a:t>3</a:t>
            </a:r>
            <a:r>
              <a:rPr lang="zh-TW" sz="900" b="1">
                <a:solidFill>
                  <a:srgbClr val="3A3A3A"/>
                </a:solidFill>
                <a:latin typeface="MingLiU"/>
                <a:ea typeface="MingLiU"/>
              </a:rPr>
              <a:t>月新贸节期间的数据显示， 平台订单数同比增长</a:t>
            </a:r>
            <a:r>
              <a:rPr lang="zh-TW" sz="950" b="1">
                <a:solidFill>
                  <a:srgbClr val="3A3A3A"/>
                </a:solidFill>
                <a:latin typeface="Arial" panose="020B0604020202090204"/>
                <a:ea typeface="Arial" panose="020B0604020202090204"/>
              </a:rPr>
              <a:t>114%</a:t>
            </a:r>
            <a:r>
              <a:rPr lang="zh-TW" sz="900" b="1">
                <a:solidFill>
                  <a:srgbClr val="3A3A3A"/>
                </a:solidFill>
                <a:latin typeface="MingLiU"/>
                <a:ea typeface="MingLiU"/>
              </a:rPr>
              <a:t>。其 中，来自美国、英国、德国的订 单占据交易总额的前三名，泰国 的交易总额增幅达到了 </a:t>
            </a:r>
            <a:r>
              <a:rPr lang="zh-TW" sz="950" b="1">
                <a:solidFill>
                  <a:srgbClr val="3A3A3A"/>
                </a:solidFill>
                <a:latin typeface="Arial" panose="020B0604020202090204"/>
                <a:ea typeface="Arial" panose="020B0604020202090204"/>
              </a:rPr>
              <a:t>172%</a:t>
            </a:r>
            <a:r>
              <a:rPr lang="zh-TW" sz="1100" b="1">
                <a:solidFill>
                  <a:srgbClr val="3A3A3A"/>
                </a:solidFill>
                <a:latin typeface="宋体"/>
                <a:ea typeface="宋体"/>
              </a:rPr>
              <a:t>，</a:t>
            </a:r>
            <a:r>
              <a:rPr lang="zh-TW" sz="950" b="1">
                <a:solidFill>
                  <a:srgbClr val="3A3A3A"/>
                </a:solidFill>
                <a:latin typeface="Arial" panose="020B0604020202090204"/>
                <a:ea typeface="Arial" panose="020B0604020202090204"/>
              </a:rPr>
              <a:t> </a:t>
            </a:r>
            <a:r>
              <a:rPr lang="zh-TW" sz="900" b="1">
                <a:solidFill>
                  <a:srgbClr val="3A3A3A"/>
                </a:solidFill>
                <a:latin typeface="MingLiU"/>
                <a:ea typeface="MingLiU"/>
              </a:rPr>
              <a:t>日本的订单数同比增幅</a:t>
            </a:r>
            <a:r>
              <a:rPr lang="zh-TW" sz="950" b="1">
                <a:solidFill>
                  <a:srgbClr val="3A3A3A"/>
                </a:solidFill>
                <a:latin typeface="Arial" panose="020B0604020202090204"/>
                <a:ea typeface="Arial" panose="020B0604020202090204"/>
              </a:rPr>
              <a:t>158%</a:t>
            </a:r>
            <a:r>
              <a:rPr lang="zh-TW" sz="900" b="1">
                <a:solidFill>
                  <a:srgbClr val="3A3A3A"/>
                </a:solidFill>
                <a:latin typeface="MingLiU"/>
                <a:ea typeface="MingLiU"/>
              </a:rPr>
              <a:t>。 欧盟国家整体交易总额同比增长 </a:t>
            </a:r>
            <a:r>
              <a:rPr lang="zh-TW" sz="950" b="1">
                <a:solidFill>
                  <a:srgbClr val="3A3A3A"/>
                </a:solidFill>
                <a:latin typeface="Arial" panose="020B0604020202090204"/>
                <a:ea typeface="Arial" panose="020B0604020202090204"/>
              </a:rPr>
              <a:t>123%</a:t>
            </a:r>
            <a:r>
              <a:rPr lang="zh-TW" sz="900" b="1">
                <a:solidFill>
                  <a:srgbClr val="3A3A3A"/>
                </a:solidFill>
                <a:latin typeface="MingLiU"/>
                <a:ea typeface="MingLiU"/>
              </a:rPr>
              <a:t>，支付买家数同比增长</a:t>
            </a:r>
            <a:r>
              <a:rPr lang="zh-TW" sz="950" b="1">
                <a:solidFill>
                  <a:srgbClr val="3A3A3A"/>
                </a:solidFill>
                <a:latin typeface="Arial" panose="020B0604020202090204"/>
                <a:ea typeface="Arial" panose="020B0604020202090204"/>
              </a:rPr>
              <a:t>58%</a:t>
            </a:r>
            <a:r>
              <a:rPr lang="zh-TW" sz="900" b="1">
                <a:solidFill>
                  <a:srgbClr val="3A3A3A"/>
                </a:solidFill>
                <a:latin typeface="MingLiU"/>
                <a:ea typeface="MingLiU"/>
              </a:rPr>
              <a:t>。</a:t>
            </a:r>
            <a:endParaRPr lang="zh-TW" sz="900" b="1">
              <a:solidFill>
                <a:srgbClr val="3A3A3A"/>
              </a:solidFill>
              <a:latin typeface="MingLiU"/>
              <a:ea typeface="MingLiU"/>
            </a:endParaRPr>
          </a:p>
          <a:p>
            <a:pPr indent="279400" algn="just">
              <a:lnSpc>
                <a:spcPts val="1785"/>
              </a:lnSpc>
            </a:pPr>
            <a:r>
              <a:rPr lang="zh-TW" sz="900" b="1">
                <a:solidFill>
                  <a:srgbClr val="3A3A3A"/>
                </a:solidFill>
                <a:latin typeface="MingLiU"/>
                <a:ea typeface="MingLiU"/>
              </a:rPr>
              <a:t>此外，广交会等传统展会也 正在转型线上，阿里巴巴国际站 已经在</a:t>
            </a:r>
            <a:r>
              <a:rPr lang="zh-TW" sz="950" b="1">
                <a:solidFill>
                  <a:srgbClr val="3A3A3A"/>
                </a:solidFill>
                <a:latin typeface="Arial" panose="020B0604020202090204"/>
                <a:ea typeface="Arial" panose="020B0604020202090204"/>
              </a:rPr>
              <a:t>5</a:t>
            </a:r>
            <a:r>
              <a:rPr lang="zh-TW" sz="900" b="1">
                <a:solidFill>
                  <a:srgbClr val="3A3A3A"/>
                </a:solidFill>
                <a:latin typeface="MingLiU"/>
                <a:ea typeface="MingLiU"/>
              </a:rPr>
              <a:t>月</a:t>
            </a:r>
            <a:r>
              <a:rPr lang="zh-TW" sz="950" b="1">
                <a:solidFill>
                  <a:srgbClr val="3A3A3A"/>
                </a:solidFill>
                <a:latin typeface="Arial" panose="020B0604020202090204"/>
                <a:ea typeface="Arial" panose="020B0604020202090204"/>
              </a:rPr>
              <a:t>11</a:t>
            </a:r>
            <a:r>
              <a:rPr lang="zh-TW" sz="900" b="1">
                <a:solidFill>
                  <a:srgbClr val="3A3A3A"/>
                </a:solidFill>
                <a:latin typeface="MingLiU"/>
                <a:ea typeface="MingLiU"/>
              </a:rPr>
              <a:t>日率先推出线上展， 这些都为外贸企业业务拓展提供 了新的渠道。</a:t>
            </a:r>
            <a:endParaRPr lang="zh-TW" sz="900" b="1">
              <a:solidFill>
                <a:srgbClr val="3A3A3A"/>
              </a:solidFill>
              <a:latin typeface="MingLiU"/>
              <a:ea typeface="MingLiU"/>
            </a:endParaRPr>
          </a:p>
        </p:txBody>
      </p:sp>
      <p:sp>
        <p:nvSpPr>
          <p:cNvPr id="64" name="矩形 63"/>
          <p:cNvSpPr/>
          <p:nvPr/>
        </p:nvSpPr>
        <p:spPr>
          <a:xfrm>
            <a:off x="4878959" y="2516759"/>
            <a:ext cx="1283208" cy="109728"/>
          </a:xfrm>
          <a:prstGeom prst="rect">
            <a:avLst/>
          </a:prstGeom>
          <a:solidFill>
            <a:srgbClr val="FFFFFF"/>
          </a:solidFill>
        </p:spPr>
        <p:txBody>
          <a:bodyPr wrap="none" lIns="0" tIns="0" rIns="0" bIns="0">
            <a:noAutofit/>
          </a:bodyPr>
          <a:p>
            <a:pPr indent="0"/>
            <a:r>
              <a:rPr lang="zh-TW" sz="700" b="1">
                <a:solidFill>
                  <a:srgbClr val="5D5D5D"/>
                </a:solidFill>
                <a:latin typeface="Courier New" panose="02070409020205090404"/>
                <a:ea typeface="Courier New" panose="02070409020205090404"/>
              </a:rPr>
              <a:t>2020</a:t>
            </a:r>
            <a:r>
              <a:rPr lang="zh-TW" sz="700" b="1">
                <a:solidFill>
                  <a:srgbClr val="5D5D5D"/>
                </a:solidFill>
                <a:latin typeface="MingLiU"/>
                <a:ea typeface="MingLiU"/>
              </a:rPr>
              <a:t>年新贸节关键业绩指标同比增幅</a:t>
            </a:r>
            <a:endParaRPr lang="zh-TW" sz="700" b="1">
              <a:solidFill>
                <a:srgbClr val="5D5D5D"/>
              </a:solidFill>
              <a:latin typeface="MingLiU"/>
              <a:ea typeface="MingLiU"/>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498"/>
          </a:xfrm>
          <a:prstGeom prst="rect">
            <a:avLst/>
          </a:prstGeom>
          <a:blipFill>
            <a:blip r:embed="rId1" cstate="print"/>
            <a:stretch>
              <a:fillRect/>
            </a:stretch>
          </a:blipFill>
        </p:spPr>
        <p:txBody>
          <a:bodyPr wrap="square" lIns="0" tIns="0" rIns="0" bIns="0" rtlCol="0"/>
          <a:lstStyle/>
          <a:p/>
        </p:txBody>
      </p:sp>
      <p:sp>
        <p:nvSpPr>
          <p:cNvPr id="3" name="object 3"/>
          <p:cNvSpPr txBox="1"/>
          <p:nvPr/>
        </p:nvSpPr>
        <p:spPr>
          <a:xfrm>
            <a:off x="185724" y="87884"/>
            <a:ext cx="2546350" cy="278130"/>
          </a:xfrm>
          <a:prstGeom prst="rect">
            <a:avLst/>
          </a:prstGeom>
        </p:spPr>
        <p:txBody>
          <a:bodyPr vert="horz" wrap="square" lIns="0" tIns="13335" rIns="0" bIns="0" rtlCol="0">
            <a:spAutoFit/>
          </a:bodyPr>
          <a:lstStyle/>
          <a:p>
            <a:pPr marL="12700">
              <a:lnSpc>
                <a:spcPct val="100000"/>
              </a:lnSpc>
              <a:spcBef>
                <a:spcPts val="105"/>
              </a:spcBef>
            </a:pPr>
            <a:r>
              <a:rPr sz="1650" b="1" i="1" spc="5" dirty="0">
                <a:solidFill>
                  <a:srgbClr val="FFFFFF"/>
                </a:solidFill>
                <a:latin typeface="微软雅黑"/>
                <a:cs typeface="微软雅黑"/>
              </a:rPr>
              <a:t>如果您已是国</a:t>
            </a:r>
            <a:r>
              <a:rPr sz="1650" b="1" i="1" spc="-10" dirty="0">
                <a:solidFill>
                  <a:srgbClr val="FFFFFF"/>
                </a:solidFill>
                <a:latin typeface="微软雅黑"/>
                <a:cs typeface="微软雅黑"/>
              </a:rPr>
              <a:t>际</a:t>
            </a:r>
            <a:r>
              <a:rPr sz="1650" b="1" i="1" spc="5" dirty="0">
                <a:solidFill>
                  <a:srgbClr val="FFFFFF"/>
                </a:solidFill>
                <a:latin typeface="微软雅黑"/>
                <a:cs typeface="微软雅黑"/>
              </a:rPr>
              <a:t>站付</a:t>
            </a:r>
            <a:r>
              <a:rPr sz="1650" b="1" i="1" spc="-10" dirty="0">
                <a:solidFill>
                  <a:srgbClr val="FFFFFF"/>
                </a:solidFill>
                <a:latin typeface="微软雅黑"/>
                <a:cs typeface="微软雅黑"/>
              </a:rPr>
              <a:t>费</a:t>
            </a:r>
            <a:r>
              <a:rPr sz="1650" b="1" i="1" spc="5" dirty="0">
                <a:solidFill>
                  <a:srgbClr val="FFFFFF"/>
                </a:solidFill>
                <a:latin typeface="微软雅黑"/>
                <a:cs typeface="微软雅黑"/>
              </a:rPr>
              <a:t>会员</a:t>
            </a:r>
            <a:endParaRPr sz="1650">
              <a:latin typeface="微软雅黑"/>
              <a:cs typeface="微软雅黑"/>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95400" y="2343150"/>
            <a:ext cx="6751827" cy="820096"/>
          </a:xfrm>
          <a:prstGeom prst="rect">
            <a:avLst/>
          </a:prstGeom>
        </p:spPr>
        <p:txBody>
          <a:bodyPr vert="horz" wrap="square" lIns="0" tIns="12065" rIns="0" bIns="0" rtlCol="0">
            <a:spAutoFit/>
          </a:bodyPr>
          <a:lstStyle/>
          <a:p>
            <a:pPr marR="364490" algn="ctr">
              <a:lnSpc>
                <a:spcPct val="100000"/>
              </a:lnSpc>
              <a:spcBef>
                <a:spcPts val="95"/>
              </a:spcBef>
            </a:pPr>
            <a:r>
              <a:rPr sz="2800" b="1" i="1" spc="-5" dirty="0">
                <a:solidFill>
                  <a:srgbClr val="FFFFFF"/>
                </a:solidFill>
                <a:latin typeface="微软雅黑"/>
                <a:cs typeface="微软雅黑"/>
              </a:rPr>
              <a:t>新客开源</a:t>
            </a:r>
            <a:endParaRPr sz="2800" dirty="0">
              <a:latin typeface="微软雅黑"/>
              <a:cs typeface="微软雅黑"/>
            </a:endParaRPr>
          </a:p>
          <a:p>
            <a:pPr marL="12700">
              <a:lnSpc>
                <a:spcPct val="100000"/>
              </a:lnSpc>
              <a:spcBef>
                <a:spcPts val="1495"/>
              </a:spcBef>
            </a:pPr>
            <a:r>
              <a:rPr sz="1200" dirty="0">
                <a:solidFill>
                  <a:srgbClr val="FFFFFF"/>
                </a:solidFill>
                <a:latin typeface="微软雅黑"/>
                <a:cs typeface="微软雅黑"/>
              </a:rPr>
              <a:t>通过对新入驻国际站商家的流量和营销扶持，帮助传统外贸商家快速提升线上数字化商机获取能力</a:t>
            </a:r>
            <a:endParaRPr sz="1200" dirty="0">
              <a:latin typeface="微软雅黑"/>
              <a:cs typeface="微软雅黑"/>
            </a:endParaRPr>
          </a:p>
        </p:txBody>
      </p:sp>
      <p:sp>
        <p:nvSpPr>
          <p:cNvPr id="4" name="object 4"/>
          <p:cNvSpPr/>
          <p:nvPr/>
        </p:nvSpPr>
        <p:spPr>
          <a:xfrm>
            <a:off x="7130795" y="150876"/>
            <a:ext cx="1729740" cy="224027"/>
          </a:xfrm>
          <a:prstGeom prst="rect">
            <a:avLst/>
          </a:prstGeom>
          <a:blipFill>
            <a:blip r:embed="rId1" cstate="print"/>
            <a:stretch>
              <a:fillRect/>
            </a:stretch>
          </a:blipFill>
        </p:spPr>
        <p:txBody>
          <a:bodyPr wrap="square" lIns="0" tIns="0" rIns="0" bIns="0" rtlCol="0"/>
          <a:lstStyle/>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46676" y="1633727"/>
            <a:ext cx="4008120" cy="2859405"/>
          </a:xfrm>
          <a:custGeom>
            <a:avLst/>
            <a:gdLst/>
            <a:ahLst/>
            <a:cxnLst/>
            <a:rect l="l" t="t" r="r" b="b"/>
            <a:pathLst>
              <a:path w="4008120" h="2859404">
                <a:moveTo>
                  <a:pt x="0" y="2859024"/>
                </a:moveTo>
                <a:lnTo>
                  <a:pt x="4008120" y="2859024"/>
                </a:lnTo>
                <a:lnTo>
                  <a:pt x="4008120" y="0"/>
                </a:lnTo>
                <a:lnTo>
                  <a:pt x="0" y="0"/>
                </a:lnTo>
                <a:lnTo>
                  <a:pt x="0" y="2859024"/>
                </a:lnTo>
                <a:close/>
              </a:path>
            </a:pathLst>
          </a:custGeom>
          <a:solidFill>
            <a:srgbClr val="4471C4">
              <a:alpha val="10195"/>
            </a:srgbClr>
          </a:solidFill>
        </p:spPr>
        <p:txBody>
          <a:bodyPr wrap="square" lIns="0" tIns="0" rIns="0" bIns="0" rtlCol="0"/>
          <a:lstStyle/>
          <a:p/>
        </p:txBody>
      </p:sp>
      <p:sp>
        <p:nvSpPr>
          <p:cNvPr id="3" name="object 3"/>
          <p:cNvSpPr/>
          <p:nvPr/>
        </p:nvSpPr>
        <p:spPr>
          <a:xfrm>
            <a:off x="277368" y="2058923"/>
            <a:ext cx="4072254" cy="2700655"/>
          </a:xfrm>
          <a:custGeom>
            <a:avLst/>
            <a:gdLst/>
            <a:ahLst/>
            <a:cxnLst/>
            <a:rect l="l" t="t" r="r" b="b"/>
            <a:pathLst>
              <a:path w="4072254" h="2700654">
                <a:moveTo>
                  <a:pt x="0" y="2700528"/>
                </a:moveTo>
                <a:lnTo>
                  <a:pt x="4072128" y="2700528"/>
                </a:lnTo>
                <a:lnTo>
                  <a:pt x="4072128" y="0"/>
                </a:lnTo>
                <a:lnTo>
                  <a:pt x="0" y="0"/>
                </a:lnTo>
                <a:lnTo>
                  <a:pt x="0" y="2700528"/>
                </a:lnTo>
                <a:close/>
              </a:path>
            </a:pathLst>
          </a:custGeom>
          <a:solidFill>
            <a:srgbClr val="4471C4">
              <a:alpha val="10195"/>
            </a:srgbClr>
          </a:solidFill>
        </p:spPr>
        <p:txBody>
          <a:bodyPr wrap="square" lIns="0" tIns="0" rIns="0" bIns="0" rtlCol="0"/>
          <a:lstStyle/>
          <a:p/>
        </p:txBody>
      </p:sp>
      <p:sp>
        <p:nvSpPr>
          <p:cNvPr id="4" name="object 4"/>
          <p:cNvSpPr/>
          <p:nvPr/>
        </p:nvSpPr>
        <p:spPr>
          <a:xfrm>
            <a:off x="0" y="4762499"/>
            <a:ext cx="9144000" cy="381000"/>
          </a:xfrm>
          <a:custGeom>
            <a:avLst/>
            <a:gdLst/>
            <a:ahLst/>
            <a:cxnLst/>
            <a:rect l="l" t="t" r="r" b="b"/>
            <a:pathLst>
              <a:path w="9144000" h="381000">
                <a:moveTo>
                  <a:pt x="0" y="381000"/>
                </a:moveTo>
                <a:lnTo>
                  <a:pt x="9144000" y="381000"/>
                </a:lnTo>
                <a:lnTo>
                  <a:pt x="9144000" y="0"/>
                </a:lnTo>
                <a:lnTo>
                  <a:pt x="0" y="0"/>
                </a:lnTo>
                <a:lnTo>
                  <a:pt x="0" y="381000"/>
                </a:lnTo>
                <a:close/>
              </a:path>
            </a:pathLst>
          </a:custGeom>
          <a:solidFill>
            <a:srgbClr val="B4C6E7"/>
          </a:solidFill>
        </p:spPr>
        <p:txBody>
          <a:bodyPr wrap="square" lIns="0" tIns="0" rIns="0" bIns="0" rtlCol="0"/>
          <a:lstStyle/>
          <a:p/>
        </p:txBody>
      </p:sp>
      <p:sp>
        <p:nvSpPr>
          <p:cNvPr id="5" name="object 5"/>
          <p:cNvSpPr txBox="1">
            <a:spLocks noGrp="1"/>
          </p:cNvSpPr>
          <p:nvPr>
            <p:ph type="title"/>
          </p:nvPr>
        </p:nvSpPr>
        <p:spPr>
          <a:xfrm>
            <a:off x="66547" y="87884"/>
            <a:ext cx="1917064" cy="278130"/>
          </a:xfrm>
          <a:prstGeom prst="rect">
            <a:avLst/>
          </a:prstGeom>
        </p:spPr>
        <p:txBody>
          <a:bodyPr vert="horz" wrap="square" lIns="0" tIns="13335" rIns="0" bIns="0" rtlCol="0">
            <a:spAutoFit/>
          </a:bodyPr>
          <a:lstStyle/>
          <a:p>
            <a:pPr marL="12700">
              <a:lnSpc>
                <a:spcPct val="100000"/>
              </a:lnSpc>
              <a:spcBef>
                <a:spcPts val="105"/>
              </a:spcBef>
            </a:pPr>
            <a:r>
              <a:rPr sz="1650" spc="5" dirty="0"/>
              <a:t>新入驻商家流</a:t>
            </a:r>
            <a:r>
              <a:rPr sz="1650" spc="-10" dirty="0"/>
              <a:t>量</a:t>
            </a:r>
            <a:r>
              <a:rPr sz="1650" spc="5" dirty="0"/>
              <a:t>扶持</a:t>
            </a:r>
            <a:endParaRPr sz="1650"/>
          </a:p>
        </p:txBody>
      </p:sp>
      <p:sp>
        <p:nvSpPr>
          <p:cNvPr id="6" name="object 6"/>
          <p:cNvSpPr/>
          <p:nvPr/>
        </p:nvSpPr>
        <p:spPr>
          <a:xfrm>
            <a:off x="0" y="406933"/>
            <a:ext cx="9143999" cy="903579"/>
          </a:xfrm>
          <a:prstGeom prst="rect">
            <a:avLst/>
          </a:prstGeom>
          <a:blipFill>
            <a:blip r:embed="rId1" cstate="print"/>
            <a:stretch>
              <a:fillRect/>
            </a:stretch>
          </a:blipFill>
        </p:spPr>
        <p:txBody>
          <a:bodyPr wrap="square" lIns="0" tIns="0" rIns="0" bIns="0" rtlCol="0"/>
          <a:lstStyle/>
          <a:p/>
        </p:txBody>
      </p:sp>
      <p:sp>
        <p:nvSpPr>
          <p:cNvPr id="7" name="object 7"/>
          <p:cNvSpPr txBox="1"/>
          <p:nvPr/>
        </p:nvSpPr>
        <p:spPr>
          <a:xfrm>
            <a:off x="195071" y="630936"/>
            <a:ext cx="8754110" cy="368935"/>
          </a:xfrm>
          <a:prstGeom prst="rect">
            <a:avLst/>
          </a:prstGeom>
          <a:ln w="12192">
            <a:solidFill>
              <a:srgbClr val="D9D9D9"/>
            </a:solidFill>
          </a:ln>
        </p:spPr>
        <p:txBody>
          <a:bodyPr vert="horz" wrap="square" lIns="0" tIns="36830" rIns="0" bIns="0" rtlCol="0">
            <a:spAutoFit/>
          </a:bodyPr>
          <a:lstStyle/>
          <a:p>
            <a:pPr marL="244475">
              <a:lnSpc>
                <a:spcPct val="100000"/>
              </a:lnSpc>
              <a:spcBef>
                <a:spcPts val="290"/>
              </a:spcBef>
            </a:pPr>
            <a:r>
              <a:rPr sz="1400" dirty="0">
                <a:solidFill>
                  <a:srgbClr val="404040"/>
                </a:solidFill>
                <a:latin typeface="微软雅黑"/>
                <a:cs typeface="微软雅黑"/>
              </a:rPr>
              <a:t>为新加入商家提供为期</a:t>
            </a:r>
            <a:r>
              <a:rPr sz="1400" spc="-10" dirty="0">
                <a:solidFill>
                  <a:srgbClr val="404040"/>
                </a:solidFill>
                <a:latin typeface="微软雅黑"/>
                <a:cs typeface="微软雅黑"/>
              </a:rPr>
              <a:t>2</a:t>
            </a:r>
            <a:r>
              <a:rPr sz="1400" dirty="0">
                <a:solidFill>
                  <a:srgbClr val="404040"/>
                </a:solidFill>
                <a:latin typeface="微软雅黑"/>
                <a:cs typeface="微软雅黑"/>
              </a:rPr>
              <a:t>个月</a:t>
            </a:r>
            <a:r>
              <a:rPr sz="1400" spc="-10" dirty="0">
                <a:solidFill>
                  <a:srgbClr val="404040"/>
                </a:solidFill>
                <a:latin typeface="微软雅黑"/>
                <a:cs typeface="微软雅黑"/>
              </a:rPr>
              <a:t>的</a:t>
            </a:r>
            <a:r>
              <a:rPr sz="1600" b="1" i="1" spc="-5" dirty="0">
                <a:solidFill>
                  <a:srgbClr val="404040"/>
                </a:solidFill>
                <a:latin typeface="微软雅黑"/>
                <a:cs typeface="微软雅黑"/>
              </a:rPr>
              <a:t>流量起步扶持</a:t>
            </a:r>
            <a:r>
              <a:rPr sz="1400" dirty="0">
                <a:solidFill>
                  <a:srgbClr val="404040"/>
                </a:solidFill>
                <a:latin typeface="微软雅黑"/>
                <a:cs typeface="微软雅黑"/>
              </a:rPr>
              <a:t>计划，提升商家在</a:t>
            </a:r>
            <a:r>
              <a:rPr sz="1400" spc="-15" dirty="0">
                <a:solidFill>
                  <a:srgbClr val="404040"/>
                </a:solidFill>
                <a:latin typeface="微软雅黑"/>
                <a:cs typeface="微软雅黑"/>
              </a:rPr>
              <a:t>平</a:t>
            </a:r>
            <a:r>
              <a:rPr sz="1400" dirty="0">
                <a:solidFill>
                  <a:srgbClr val="404040"/>
                </a:solidFill>
                <a:latin typeface="微软雅黑"/>
                <a:cs typeface="微软雅黑"/>
              </a:rPr>
              <a:t>台的</a:t>
            </a:r>
            <a:r>
              <a:rPr sz="1400" spc="-15" dirty="0">
                <a:solidFill>
                  <a:srgbClr val="404040"/>
                </a:solidFill>
                <a:latin typeface="微软雅黑"/>
                <a:cs typeface="微软雅黑"/>
              </a:rPr>
              <a:t>起</a:t>
            </a:r>
            <a:r>
              <a:rPr sz="1400" dirty="0">
                <a:solidFill>
                  <a:srgbClr val="404040"/>
                </a:solidFill>
                <a:latin typeface="微软雅黑"/>
                <a:cs typeface="微软雅黑"/>
              </a:rPr>
              <a:t>步效</a:t>
            </a:r>
            <a:r>
              <a:rPr sz="1400" spc="-15" dirty="0">
                <a:solidFill>
                  <a:srgbClr val="404040"/>
                </a:solidFill>
                <a:latin typeface="微软雅黑"/>
                <a:cs typeface="微软雅黑"/>
              </a:rPr>
              <a:t>率</a:t>
            </a:r>
            <a:r>
              <a:rPr sz="1400" dirty="0">
                <a:solidFill>
                  <a:srgbClr val="404040"/>
                </a:solidFill>
                <a:latin typeface="微软雅黑"/>
                <a:cs typeface="微软雅黑"/>
              </a:rPr>
              <a:t>，帮</a:t>
            </a:r>
            <a:r>
              <a:rPr sz="1400" spc="-15" dirty="0">
                <a:solidFill>
                  <a:srgbClr val="404040"/>
                </a:solidFill>
                <a:latin typeface="微软雅黑"/>
                <a:cs typeface="微软雅黑"/>
              </a:rPr>
              <a:t>助</a:t>
            </a:r>
            <a:r>
              <a:rPr sz="1400" dirty="0">
                <a:solidFill>
                  <a:srgbClr val="404040"/>
                </a:solidFill>
                <a:latin typeface="微软雅黑"/>
                <a:cs typeface="微软雅黑"/>
              </a:rPr>
              <a:t>商家</a:t>
            </a:r>
            <a:r>
              <a:rPr sz="1400" spc="-15" dirty="0">
                <a:solidFill>
                  <a:srgbClr val="404040"/>
                </a:solidFill>
                <a:latin typeface="微软雅黑"/>
                <a:cs typeface="微软雅黑"/>
              </a:rPr>
              <a:t>缩</a:t>
            </a:r>
            <a:r>
              <a:rPr sz="1400" dirty="0">
                <a:solidFill>
                  <a:srgbClr val="404040"/>
                </a:solidFill>
                <a:latin typeface="微软雅黑"/>
                <a:cs typeface="微软雅黑"/>
              </a:rPr>
              <a:t>短成</a:t>
            </a:r>
            <a:r>
              <a:rPr sz="1400" spc="-15" dirty="0">
                <a:solidFill>
                  <a:srgbClr val="404040"/>
                </a:solidFill>
                <a:latin typeface="微软雅黑"/>
                <a:cs typeface="微软雅黑"/>
              </a:rPr>
              <a:t>长</a:t>
            </a:r>
            <a:r>
              <a:rPr sz="1400" dirty="0">
                <a:solidFill>
                  <a:srgbClr val="404040"/>
                </a:solidFill>
                <a:latin typeface="微软雅黑"/>
                <a:cs typeface="微软雅黑"/>
              </a:rPr>
              <a:t>周期</a:t>
            </a:r>
            <a:endParaRPr sz="1400">
              <a:latin typeface="微软雅黑"/>
              <a:cs typeface="微软雅黑"/>
            </a:endParaRPr>
          </a:p>
        </p:txBody>
      </p:sp>
      <p:sp>
        <p:nvSpPr>
          <p:cNvPr id="8" name="object 8"/>
          <p:cNvSpPr/>
          <p:nvPr/>
        </p:nvSpPr>
        <p:spPr>
          <a:xfrm>
            <a:off x="1232916" y="1847138"/>
            <a:ext cx="2359914" cy="932129"/>
          </a:xfrm>
          <a:prstGeom prst="rect">
            <a:avLst/>
          </a:prstGeom>
          <a:blipFill>
            <a:blip r:embed="rId2" cstate="print"/>
            <a:stretch>
              <a:fillRect/>
            </a:stretch>
          </a:blipFill>
        </p:spPr>
        <p:txBody>
          <a:bodyPr wrap="square" lIns="0" tIns="0" rIns="0" bIns="0" rtlCol="0"/>
          <a:lstStyle/>
          <a:p/>
        </p:txBody>
      </p:sp>
      <p:sp>
        <p:nvSpPr>
          <p:cNvPr id="9" name="object 9"/>
          <p:cNvSpPr/>
          <p:nvPr/>
        </p:nvSpPr>
        <p:spPr>
          <a:xfrm>
            <a:off x="1545336" y="1927809"/>
            <a:ext cx="1736725" cy="858570"/>
          </a:xfrm>
          <a:prstGeom prst="rect">
            <a:avLst/>
          </a:prstGeom>
          <a:blipFill>
            <a:blip r:embed="rId3" cstate="print"/>
            <a:stretch>
              <a:fillRect/>
            </a:stretch>
          </a:blipFill>
        </p:spPr>
        <p:txBody>
          <a:bodyPr wrap="square" lIns="0" tIns="0" rIns="0" bIns="0" rtlCol="0"/>
          <a:lstStyle/>
          <a:p/>
        </p:txBody>
      </p:sp>
      <p:sp>
        <p:nvSpPr>
          <p:cNvPr id="10" name="object 10"/>
          <p:cNvSpPr/>
          <p:nvPr/>
        </p:nvSpPr>
        <p:spPr>
          <a:xfrm>
            <a:off x="1444752" y="2058923"/>
            <a:ext cx="1863852" cy="435863"/>
          </a:xfrm>
          <a:prstGeom prst="rect">
            <a:avLst/>
          </a:prstGeom>
          <a:blipFill>
            <a:blip r:embed="rId4" cstate="print"/>
            <a:stretch>
              <a:fillRect/>
            </a:stretch>
          </a:blipFill>
        </p:spPr>
        <p:txBody>
          <a:bodyPr wrap="square" lIns="0" tIns="0" rIns="0" bIns="0" rtlCol="0"/>
          <a:lstStyle/>
          <a:p/>
        </p:txBody>
      </p:sp>
      <p:sp>
        <p:nvSpPr>
          <p:cNvPr id="11" name="object 11"/>
          <p:cNvSpPr/>
          <p:nvPr/>
        </p:nvSpPr>
        <p:spPr>
          <a:xfrm>
            <a:off x="2330195" y="1181100"/>
            <a:ext cx="4261485" cy="809625"/>
          </a:xfrm>
          <a:custGeom>
            <a:avLst/>
            <a:gdLst/>
            <a:ahLst/>
            <a:cxnLst/>
            <a:rect l="l" t="t" r="r" b="b"/>
            <a:pathLst>
              <a:path w="4261484" h="809625">
                <a:moveTo>
                  <a:pt x="3982593" y="0"/>
                </a:moveTo>
                <a:lnTo>
                  <a:pt x="197104" y="0"/>
                </a:lnTo>
                <a:lnTo>
                  <a:pt x="151915" y="5206"/>
                </a:lnTo>
                <a:lnTo>
                  <a:pt x="110430" y="20037"/>
                </a:lnTo>
                <a:lnTo>
                  <a:pt x="73833" y="43307"/>
                </a:lnTo>
                <a:lnTo>
                  <a:pt x="43307" y="73833"/>
                </a:lnTo>
                <a:lnTo>
                  <a:pt x="20037" y="110430"/>
                </a:lnTo>
                <a:lnTo>
                  <a:pt x="5206" y="151915"/>
                </a:lnTo>
                <a:lnTo>
                  <a:pt x="0" y="197103"/>
                </a:lnTo>
                <a:lnTo>
                  <a:pt x="0" y="809244"/>
                </a:lnTo>
                <a:lnTo>
                  <a:pt x="93218" y="809244"/>
                </a:lnTo>
                <a:lnTo>
                  <a:pt x="93218" y="197103"/>
                </a:lnTo>
                <a:lnTo>
                  <a:pt x="101377" y="156654"/>
                </a:lnTo>
                <a:lnTo>
                  <a:pt x="123634" y="123634"/>
                </a:lnTo>
                <a:lnTo>
                  <a:pt x="156654" y="101377"/>
                </a:lnTo>
                <a:lnTo>
                  <a:pt x="197104" y="93217"/>
                </a:lnTo>
                <a:lnTo>
                  <a:pt x="4148715" y="93217"/>
                </a:lnTo>
                <a:lnTo>
                  <a:pt x="4136389" y="73833"/>
                </a:lnTo>
                <a:lnTo>
                  <a:pt x="4105863" y="43307"/>
                </a:lnTo>
                <a:lnTo>
                  <a:pt x="4069266" y="20037"/>
                </a:lnTo>
                <a:lnTo>
                  <a:pt x="4027781" y="5206"/>
                </a:lnTo>
                <a:lnTo>
                  <a:pt x="3982593" y="0"/>
                </a:lnTo>
                <a:close/>
              </a:path>
              <a:path w="4261484" h="809625">
                <a:moveTo>
                  <a:pt x="4261104" y="198120"/>
                </a:moveTo>
                <a:lnTo>
                  <a:pt x="4005072" y="198120"/>
                </a:lnTo>
                <a:lnTo>
                  <a:pt x="4133088" y="383921"/>
                </a:lnTo>
                <a:lnTo>
                  <a:pt x="4261104" y="198120"/>
                </a:lnTo>
                <a:close/>
              </a:path>
              <a:path w="4261484" h="809625">
                <a:moveTo>
                  <a:pt x="4148715" y="93217"/>
                </a:moveTo>
                <a:lnTo>
                  <a:pt x="3982593" y="93217"/>
                </a:lnTo>
                <a:lnTo>
                  <a:pt x="4023042" y="101377"/>
                </a:lnTo>
                <a:lnTo>
                  <a:pt x="4056062" y="123634"/>
                </a:lnTo>
                <a:lnTo>
                  <a:pt x="4078319" y="156654"/>
                </a:lnTo>
                <a:lnTo>
                  <a:pt x="4086479" y="197103"/>
                </a:lnTo>
                <a:lnTo>
                  <a:pt x="4086479" y="198120"/>
                </a:lnTo>
                <a:lnTo>
                  <a:pt x="4179697" y="198120"/>
                </a:lnTo>
                <a:lnTo>
                  <a:pt x="4179697" y="197103"/>
                </a:lnTo>
                <a:lnTo>
                  <a:pt x="4174490" y="151915"/>
                </a:lnTo>
                <a:lnTo>
                  <a:pt x="4159659" y="110430"/>
                </a:lnTo>
                <a:lnTo>
                  <a:pt x="4148715" y="93217"/>
                </a:lnTo>
                <a:close/>
              </a:path>
            </a:pathLst>
          </a:custGeom>
          <a:solidFill>
            <a:srgbClr val="BEBEBE"/>
          </a:solidFill>
        </p:spPr>
        <p:txBody>
          <a:bodyPr wrap="square" lIns="0" tIns="0" rIns="0" bIns="0" rtlCol="0"/>
          <a:lstStyle/>
          <a:p/>
        </p:txBody>
      </p:sp>
      <p:sp>
        <p:nvSpPr>
          <p:cNvPr id="12" name="object 12"/>
          <p:cNvSpPr/>
          <p:nvPr/>
        </p:nvSpPr>
        <p:spPr>
          <a:xfrm>
            <a:off x="5291328" y="1421942"/>
            <a:ext cx="2359914" cy="932129"/>
          </a:xfrm>
          <a:prstGeom prst="rect">
            <a:avLst/>
          </a:prstGeom>
          <a:blipFill>
            <a:blip r:embed="rId2" cstate="print"/>
            <a:stretch>
              <a:fillRect/>
            </a:stretch>
          </a:blipFill>
        </p:spPr>
        <p:txBody>
          <a:bodyPr wrap="square" lIns="0" tIns="0" rIns="0" bIns="0" rtlCol="0"/>
          <a:lstStyle/>
          <a:p/>
        </p:txBody>
      </p:sp>
      <p:sp>
        <p:nvSpPr>
          <p:cNvPr id="13" name="object 13"/>
          <p:cNvSpPr/>
          <p:nvPr/>
        </p:nvSpPr>
        <p:spPr>
          <a:xfrm>
            <a:off x="5603747" y="1502613"/>
            <a:ext cx="1736725" cy="858570"/>
          </a:xfrm>
          <a:prstGeom prst="rect">
            <a:avLst/>
          </a:prstGeom>
          <a:blipFill>
            <a:blip r:embed="rId5" cstate="print"/>
            <a:stretch>
              <a:fillRect/>
            </a:stretch>
          </a:blipFill>
        </p:spPr>
        <p:txBody>
          <a:bodyPr wrap="square" lIns="0" tIns="0" rIns="0" bIns="0" rtlCol="0"/>
          <a:lstStyle/>
          <a:p/>
        </p:txBody>
      </p:sp>
      <p:sp>
        <p:nvSpPr>
          <p:cNvPr id="14" name="object 14"/>
          <p:cNvSpPr/>
          <p:nvPr/>
        </p:nvSpPr>
        <p:spPr>
          <a:xfrm>
            <a:off x="5503164" y="1633727"/>
            <a:ext cx="1863852" cy="435864"/>
          </a:xfrm>
          <a:prstGeom prst="rect">
            <a:avLst/>
          </a:prstGeom>
          <a:blipFill>
            <a:blip r:embed="rId6" cstate="print"/>
            <a:stretch>
              <a:fillRect/>
            </a:stretch>
          </a:blipFill>
        </p:spPr>
        <p:txBody>
          <a:bodyPr wrap="square" lIns="0" tIns="0" rIns="0" bIns="0" rtlCol="0"/>
          <a:lstStyle/>
          <a:p/>
        </p:txBody>
      </p:sp>
      <p:sp>
        <p:nvSpPr>
          <p:cNvPr id="15" name="object 15"/>
          <p:cNvSpPr txBox="1"/>
          <p:nvPr/>
        </p:nvSpPr>
        <p:spPr>
          <a:xfrm>
            <a:off x="483819" y="2173351"/>
            <a:ext cx="3773170" cy="2544445"/>
          </a:xfrm>
          <a:prstGeom prst="rect">
            <a:avLst/>
          </a:prstGeom>
        </p:spPr>
        <p:txBody>
          <a:bodyPr vert="horz" wrap="square" lIns="0" tIns="13335" rIns="0" bIns="0" rtlCol="0">
            <a:spAutoFit/>
          </a:bodyPr>
          <a:lstStyle/>
          <a:p>
            <a:pPr marL="1376045">
              <a:lnSpc>
                <a:spcPct val="100000"/>
              </a:lnSpc>
              <a:spcBef>
                <a:spcPts val="105"/>
              </a:spcBef>
            </a:pPr>
            <a:r>
              <a:rPr sz="1350" spc="5" dirty="0">
                <a:solidFill>
                  <a:srgbClr val="F8F8F8"/>
                </a:solidFill>
                <a:latin typeface="微软雅黑"/>
                <a:cs typeface="微软雅黑"/>
              </a:rPr>
              <a:t>入驻第一个月</a:t>
            </a:r>
            <a:endParaRPr sz="1350">
              <a:latin typeface="微软雅黑"/>
              <a:cs typeface="微软雅黑"/>
            </a:endParaRPr>
          </a:p>
          <a:p>
            <a:pPr marL="1390015">
              <a:lnSpc>
                <a:spcPct val="100000"/>
              </a:lnSpc>
              <a:spcBef>
                <a:spcPts val="1250"/>
              </a:spcBef>
            </a:pPr>
            <a:r>
              <a:rPr sz="1200" b="1" i="1" dirty="0">
                <a:latin typeface="微软雅黑"/>
                <a:cs typeface="微软雅黑"/>
              </a:rPr>
              <a:t>新客流量扶持</a:t>
            </a:r>
            <a:endParaRPr sz="1200">
              <a:latin typeface="微软雅黑"/>
              <a:cs typeface="微软雅黑"/>
            </a:endParaRPr>
          </a:p>
          <a:p>
            <a:pPr marL="181610" indent="-169545">
              <a:lnSpc>
                <a:spcPct val="100000"/>
              </a:lnSpc>
              <a:spcBef>
                <a:spcPts val="250"/>
              </a:spcBef>
              <a:buAutoNum type="arabicPeriod"/>
              <a:tabLst>
                <a:tab pos="182245" algn="l"/>
              </a:tabLst>
            </a:pPr>
            <a:r>
              <a:rPr sz="1200" dirty="0">
                <a:latin typeface="微软雅黑"/>
                <a:cs typeface="微软雅黑"/>
              </a:rPr>
              <a:t>新商家服务上线后给予30天的流量扶持；</a:t>
            </a:r>
            <a:endParaRPr sz="1200">
              <a:latin typeface="微软雅黑"/>
              <a:cs typeface="微软雅黑"/>
            </a:endParaRPr>
          </a:p>
          <a:p>
            <a:pPr marL="190500" marR="78105" indent="-178435">
              <a:lnSpc>
                <a:spcPct val="100000"/>
              </a:lnSpc>
              <a:buAutoNum type="arabicPeriod"/>
              <a:tabLst>
                <a:tab pos="182245" algn="l"/>
              </a:tabLst>
            </a:pPr>
            <a:r>
              <a:rPr sz="1200" dirty="0">
                <a:latin typeface="微软雅黑"/>
                <a:cs typeface="微软雅黑"/>
              </a:rPr>
              <a:t>扶持策略参照一星商家，商家发布优质且非重复铺货 的商品方可享受流量扶持；</a:t>
            </a:r>
            <a:endParaRPr sz="1200">
              <a:latin typeface="微软雅黑"/>
              <a:cs typeface="微软雅黑"/>
            </a:endParaRPr>
          </a:p>
          <a:p>
            <a:pPr marL="190500" marR="78105" indent="-178435">
              <a:lnSpc>
                <a:spcPct val="100000"/>
              </a:lnSpc>
              <a:buAutoNum type="arabicPeriod"/>
              <a:tabLst>
                <a:tab pos="182245" algn="l"/>
              </a:tabLst>
            </a:pPr>
            <a:r>
              <a:rPr sz="1200" dirty="0">
                <a:latin typeface="微软雅黑"/>
                <a:cs typeface="微软雅黑"/>
              </a:rPr>
              <a:t>实际效果受商家及商品数据影响，建议商家重点做好 商品确定性，提升商品成长分。</a:t>
            </a:r>
            <a:endParaRPr sz="1200">
              <a:latin typeface="微软雅黑"/>
              <a:cs typeface="微软雅黑"/>
            </a:endParaRPr>
          </a:p>
          <a:p>
            <a:pPr marL="12700">
              <a:lnSpc>
                <a:spcPct val="100000"/>
              </a:lnSpc>
              <a:spcBef>
                <a:spcPts val="385"/>
              </a:spcBef>
            </a:pPr>
            <a:r>
              <a:rPr sz="800" dirty="0">
                <a:solidFill>
                  <a:srgbClr val="7E7E7E"/>
                </a:solidFill>
                <a:latin typeface="微软雅黑"/>
                <a:cs typeface="微软雅黑"/>
              </a:rPr>
              <a:t>说明：</a:t>
            </a:r>
            <a:endParaRPr sz="800">
              <a:latin typeface="微软雅黑"/>
              <a:cs typeface="微软雅黑"/>
            </a:endParaRPr>
          </a:p>
          <a:p>
            <a:pPr marL="97155" indent="-85090">
              <a:lnSpc>
                <a:spcPct val="100000"/>
              </a:lnSpc>
              <a:buSzPct val="88000"/>
              <a:buAutoNum type="arabicPeriod"/>
              <a:tabLst>
                <a:tab pos="97790" algn="l"/>
              </a:tabLst>
            </a:pPr>
            <a:r>
              <a:rPr sz="800" dirty="0">
                <a:solidFill>
                  <a:srgbClr val="7E7E7E"/>
                </a:solidFill>
                <a:latin typeface="微软雅黑"/>
                <a:cs typeface="微软雅黑"/>
              </a:rPr>
              <a:t>流量倾斜的商品基础要求</a:t>
            </a:r>
            <a:r>
              <a:rPr sz="800" spc="-15" dirty="0">
                <a:solidFill>
                  <a:srgbClr val="7E7E7E"/>
                </a:solidFill>
                <a:latin typeface="微软雅黑"/>
                <a:cs typeface="微软雅黑"/>
              </a:rPr>
              <a:t>：</a:t>
            </a:r>
            <a:r>
              <a:rPr sz="800" dirty="0">
                <a:solidFill>
                  <a:srgbClr val="7E7E7E"/>
                </a:solidFill>
                <a:latin typeface="微软雅黑"/>
                <a:cs typeface="微软雅黑"/>
              </a:rPr>
              <a:t>不能</a:t>
            </a:r>
            <a:r>
              <a:rPr sz="800" spc="-15" dirty="0">
                <a:solidFill>
                  <a:srgbClr val="7E7E7E"/>
                </a:solidFill>
                <a:latin typeface="微软雅黑"/>
                <a:cs typeface="微软雅黑"/>
              </a:rPr>
              <a:t>为</a:t>
            </a:r>
            <a:r>
              <a:rPr sz="800" dirty="0">
                <a:solidFill>
                  <a:srgbClr val="7E7E7E"/>
                </a:solidFill>
                <a:latin typeface="微软雅黑"/>
                <a:cs typeface="微软雅黑"/>
              </a:rPr>
              <a:t>重复</a:t>
            </a:r>
            <a:r>
              <a:rPr sz="800" spc="-15" dirty="0">
                <a:solidFill>
                  <a:srgbClr val="7E7E7E"/>
                </a:solidFill>
                <a:latin typeface="微软雅黑"/>
                <a:cs typeface="微软雅黑"/>
              </a:rPr>
              <a:t>铺</a:t>
            </a:r>
            <a:r>
              <a:rPr sz="800" dirty="0">
                <a:solidFill>
                  <a:srgbClr val="7E7E7E"/>
                </a:solidFill>
                <a:latin typeface="微软雅黑"/>
                <a:cs typeface="微软雅黑"/>
              </a:rPr>
              <a:t>货商</a:t>
            </a:r>
            <a:r>
              <a:rPr sz="800" spc="-15" dirty="0">
                <a:solidFill>
                  <a:srgbClr val="7E7E7E"/>
                </a:solidFill>
                <a:latin typeface="微软雅黑"/>
                <a:cs typeface="微软雅黑"/>
              </a:rPr>
              <a:t>品</a:t>
            </a:r>
            <a:r>
              <a:rPr sz="800" dirty="0">
                <a:solidFill>
                  <a:srgbClr val="7E7E7E"/>
                </a:solidFill>
                <a:latin typeface="微软雅黑"/>
                <a:cs typeface="微软雅黑"/>
              </a:rPr>
              <a:t>且商</a:t>
            </a:r>
            <a:r>
              <a:rPr sz="800" spc="-15" dirty="0">
                <a:solidFill>
                  <a:srgbClr val="7E7E7E"/>
                </a:solidFill>
                <a:latin typeface="微软雅黑"/>
                <a:cs typeface="微软雅黑"/>
              </a:rPr>
              <a:t>品</a:t>
            </a:r>
            <a:r>
              <a:rPr sz="800" dirty="0">
                <a:solidFill>
                  <a:srgbClr val="7E7E7E"/>
                </a:solidFill>
                <a:latin typeface="微软雅黑"/>
                <a:cs typeface="微软雅黑"/>
              </a:rPr>
              <a:t>信息</a:t>
            </a:r>
            <a:r>
              <a:rPr sz="800" spc="-15" dirty="0">
                <a:solidFill>
                  <a:srgbClr val="7E7E7E"/>
                </a:solidFill>
                <a:latin typeface="微软雅黑"/>
                <a:cs typeface="微软雅黑"/>
              </a:rPr>
              <a:t>质</a:t>
            </a:r>
            <a:r>
              <a:rPr sz="800" dirty="0">
                <a:solidFill>
                  <a:srgbClr val="7E7E7E"/>
                </a:solidFill>
                <a:latin typeface="微软雅黑"/>
                <a:cs typeface="微软雅黑"/>
              </a:rPr>
              <a:t>量分</a:t>
            </a:r>
            <a:r>
              <a:rPr sz="800" spc="-5" dirty="0">
                <a:solidFill>
                  <a:srgbClr val="7E7E7E"/>
                </a:solidFill>
                <a:latin typeface="微软雅黑"/>
                <a:cs typeface="微软雅黑"/>
              </a:rPr>
              <a:t>≥4</a:t>
            </a:r>
            <a:r>
              <a:rPr sz="800" dirty="0">
                <a:solidFill>
                  <a:srgbClr val="7E7E7E"/>
                </a:solidFill>
                <a:latin typeface="微软雅黑"/>
                <a:cs typeface="微软雅黑"/>
              </a:rPr>
              <a:t>分.</a:t>
            </a:r>
            <a:endParaRPr sz="800">
              <a:latin typeface="微软雅黑"/>
              <a:cs typeface="微软雅黑"/>
            </a:endParaRPr>
          </a:p>
          <a:p>
            <a:pPr marL="97155" indent="-85090">
              <a:lnSpc>
                <a:spcPct val="100000"/>
              </a:lnSpc>
              <a:buSzPct val="88000"/>
              <a:buAutoNum type="arabicPeriod"/>
              <a:tabLst>
                <a:tab pos="97790" algn="l"/>
              </a:tabLst>
            </a:pPr>
            <a:r>
              <a:rPr sz="800" dirty="0">
                <a:solidFill>
                  <a:srgbClr val="7E7E7E"/>
                </a:solidFill>
                <a:latin typeface="微软雅黑"/>
                <a:cs typeface="微软雅黑"/>
              </a:rPr>
              <a:t>如发现商家被平台判定有</a:t>
            </a:r>
            <a:r>
              <a:rPr sz="800" spc="-15" dirty="0">
                <a:solidFill>
                  <a:srgbClr val="7E7E7E"/>
                </a:solidFill>
                <a:latin typeface="微软雅黑"/>
                <a:cs typeface="微软雅黑"/>
              </a:rPr>
              <a:t>重</a:t>
            </a:r>
            <a:r>
              <a:rPr sz="800" dirty="0">
                <a:solidFill>
                  <a:srgbClr val="7E7E7E"/>
                </a:solidFill>
                <a:latin typeface="微软雅黑"/>
                <a:cs typeface="微软雅黑"/>
              </a:rPr>
              <a:t>复铺</a:t>
            </a:r>
            <a:r>
              <a:rPr sz="800" spc="-15" dirty="0">
                <a:solidFill>
                  <a:srgbClr val="7E7E7E"/>
                </a:solidFill>
                <a:latin typeface="微软雅黑"/>
                <a:cs typeface="微软雅黑"/>
              </a:rPr>
              <a:t>货</a:t>
            </a:r>
            <a:r>
              <a:rPr sz="800" dirty="0">
                <a:solidFill>
                  <a:srgbClr val="7E7E7E"/>
                </a:solidFill>
                <a:latin typeface="微软雅黑"/>
                <a:cs typeface="微软雅黑"/>
              </a:rPr>
              <a:t>的行</a:t>
            </a:r>
            <a:r>
              <a:rPr sz="800" spc="-15" dirty="0">
                <a:solidFill>
                  <a:srgbClr val="7E7E7E"/>
                </a:solidFill>
                <a:latin typeface="微软雅黑"/>
                <a:cs typeface="微软雅黑"/>
              </a:rPr>
              <a:t>为</a:t>
            </a:r>
            <a:r>
              <a:rPr sz="800" dirty="0">
                <a:solidFill>
                  <a:srgbClr val="7E7E7E"/>
                </a:solidFill>
                <a:latin typeface="微软雅黑"/>
                <a:cs typeface="微软雅黑"/>
              </a:rPr>
              <a:t>，冷</a:t>
            </a:r>
            <a:r>
              <a:rPr sz="800" spc="-15" dirty="0">
                <a:solidFill>
                  <a:srgbClr val="7E7E7E"/>
                </a:solidFill>
                <a:latin typeface="微软雅黑"/>
                <a:cs typeface="微软雅黑"/>
              </a:rPr>
              <a:t>启</a:t>
            </a:r>
            <a:r>
              <a:rPr sz="800" dirty="0">
                <a:solidFill>
                  <a:srgbClr val="7E7E7E"/>
                </a:solidFill>
                <a:latin typeface="微软雅黑"/>
                <a:cs typeface="微软雅黑"/>
              </a:rPr>
              <a:t>动扶</a:t>
            </a:r>
            <a:r>
              <a:rPr sz="800" spc="-15" dirty="0">
                <a:solidFill>
                  <a:srgbClr val="7E7E7E"/>
                </a:solidFill>
                <a:latin typeface="微软雅黑"/>
                <a:cs typeface="微软雅黑"/>
              </a:rPr>
              <a:t>持</a:t>
            </a:r>
            <a:r>
              <a:rPr sz="800" dirty="0">
                <a:solidFill>
                  <a:srgbClr val="7E7E7E"/>
                </a:solidFill>
                <a:latin typeface="微软雅黑"/>
                <a:cs typeface="微软雅黑"/>
              </a:rPr>
              <a:t>将于</a:t>
            </a:r>
            <a:r>
              <a:rPr sz="800" spc="-15" dirty="0">
                <a:solidFill>
                  <a:srgbClr val="7E7E7E"/>
                </a:solidFill>
                <a:latin typeface="微软雅黑"/>
                <a:cs typeface="微软雅黑"/>
              </a:rPr>
              <a:t>判</a:t>
            </a:r>
            <a:r>
              <a:rPr sz="800" dirty="0">
                <a:solidFill>
                  <a:srgbClr val="7E7E7E"/>
                </a:solidFill>
                <a:latin typeface="微软雅黑"/>
                <a:cs typeface="微软雅黑"/>
              </a:rPr>
              <a:t>定后</a:t>
            </a:r>
            <a:r>
              <a:rPr sz="800" spc="-15" dirty="0">
                <a:solidFill>
                  <a:srgbClr val="7E7E7E"/>
                </a:solidFill>
                <a:latin typeface="微软雅黑"/>
                <a:cs typeface="微软雅黑"/>
              </a:rPr>
              <a:t>即</a:t>
            </a:r>
            <a:r>
              <a:rPr sz="800" dirty="0">
                <a:solidFill>
                  <a:srgbClr val="7E7E7E"/>
                </a:solidFill>
                <a:latin typeface="微软雅黑"/>
                <a:cs typeface="微软雅黑"/>
              </a:rPr>
              <a:t>刻结</a:t>
            </a:r>
            <a:r>
              <a:rPr sz="800" spc="-15" dirty="0">
                <a:solidFill>
                  <a:srgbClr val="7E7E7E"/>
                </a:solidFill>
                <a:latin typeface="微软雅黑"/>
                <a:cs typeface="微软雅黑"/>
              </a:rPr>
              <a:t>束</a:t>
            </a:r>
            <a:r>
              <a:rPr sz="800" dirty="0">
                <a:solidFill>
                  <a:srgbClr val="7E7E7E"/>
                </a:solidFill>
                <a:latin typeface="微软雅黑"/>
                <a:cs typeface="微软雅黑"/>
              </a:rPr>
              <a:t>。</a:t>
            </a:r>
            <a:endParaRPr sz="800">
              <a:latin typeface="微软雅黑"/>
              <a:cs typeface="微软雅黑"/>
            </a:endParaRPr>
          </a:p>
          <a:p>
            <a:pPr marL="97155" indent="-85090">
              <a:lnSpc>
                <a:spcPct val="100000"/>
              </a:lnSpc>
              <a:buSzPct val="88000"/>
              <a:buAutoNum type="arabicPeriod"/>
              <a:tabLst>
                <a:tab pos="97790" algn="l"/>
              </a:tabLst>
            </a:pPr>
            <a:r>
              <a:rPr sz="800" dirty="0">
                <a:solidFill>
                  <a:srgbClr val="7E7E7E"/>
                </a:solidFill>
                <a:latin typeface="微软雅黑"/>
                <a:cs typeface="微软雅黑"/>
              </a:rPr>
              <a:t>扶持机制预计</a:t>
            </a:r>
            <a:r>
              <a:rPr sz="800" spc="-5" dirty="0">
                <a:solidFill>
                  <a:srgbClr val="7E7E7E"/>
                </a:solidFill>
                <a:latin typeface="微软雅黑"/>
                <a:cs typeface="微软雅黑"/>
              </a:rPr>
              <a:t>5</a:t>
            </a:r>
            <a:r>
              <a:rPr sz="800" spc="5" dirty="0">
                <a:solidFill>
                  <a:srgbClr val="7E7E7E"/>
                </a:solidFill>
                <a:latin typeface="微软雅黑"/>
                <a:cs typeface="微软雅黑"/>
              </a:rPr>
              <a:t>月</a:t>
            </a:r>
            <a:r>
              <a:rPr sz="800" dirty="0">
                <a:solidFill>
                  <a:srgbClr val="7E7E7E"/>
                </a:solidFill>
                <a:latin typeface="微软雅黑"/>
                <a:cs typeface="微软雅黑"/>
              </a:rPr>
              <a:t>初</a:t>
            </a:r>
            <a:r>
              <a:rPr sz="800" spc="5" dirty="0">
                <a:solidFill>
                  <a:srgbClr val="7E7E7E"/>
                </a:solidFill>
                <a:latin typeface="微软雅黑"/>
                <a:cs typeface="微软雅黑"/>
              </a:rPr>
              <a:t>发</a:t>
            </a:r>
            <a:r>
              <a:rPr sz="800" dirty="0">
                <a:solidFill>
                  <a:srgbClr val="7E7E7E"/>
                </a:solidFill>
                <a:latin typeface="微软雅黑"/>
                <a:cs typeface="微软雅黑"/>
              </a:rPr>
              <a:t>布</a:t>
            </a:r>
            <a:r>
              <a:rPr sz="800" spc="5" dirty="0">
                <a:solidFill>
                  <a:srgbClr val="7E7E7E"/>
                </a:solidFill>
                <a:latin typeface="微软雅黑"/>
                <a:cs typeface="微软雅黑"/>
              </a:rPr>
              <a:t>上</a:t>
            </a:r>
            <a:r>
              <a:rPr sz="800" dirty="0">
                <a:solidFill>
                  <a:srgbClr val="7E7E7E"/>
                </a:solidFill>
                <a:latin typeface="微软雅黑"/>
                <a:cs typeface="微软雅黑"/>
              </a:rPr>
              <a:t>线</a:t>
            </a:r>
            <a:r>
              <a:rPr sz="800" spc="-10" dirty="0">
                <a:solidFill>
                  <a:srgbClr val="7E7E7E"/>
                </a:solidFill>
                <a:latin typeface="微软雅黑"/>
                <a:cs typeface="微软雅黑"/>
              </a:rPr>
              <a:t>，</a:t>
            </a:r>
            <a:r>
              <a:rPr sz="800" spc="5" dirty="0">
                <a:solidFill>
                  <a:srgbClr val="7E7E7E"/>
                </a:solidFill>
                <a:latin typeface="微软雅黑"/>
                <a:cs typeface="微软雅黑"/>
              </a:rPr>
              <a:t>具</a:t>
            </a:r>
            <a:r>
              <a:rPr sz="800" dirty="0">
                <a:solidFill>
                  <a:srgbClr val="7E7E7E"/>
                </a:solidFill>
                <a:latin typeface="微软雅黑"/>
                <a:cs typeface="微软雅黑"/>
              </a:rPr>
              <a:t>体</a:t>
            </a:r>
            <a:r>
              <a:rPr sz="800" spc="-10" dirty="0">
                <a:solidFill>
                  <a:srgbClr val="7E7E7E"/>
                </a:solidFill>
                <a:latin typeface="微软雅黑"/>
                <a:cs typeface="微软雅黑"/>
              </a:rPr>
              <a:t>以</a:t>
            </a:r>
            <a:r>
              <a:rPr sz="800" spc="5" dirty="0">
                <a:solidFill>
                  <a:srgbClr val="7E7E7E"/>
                </a:solidFill>
                <a:latin typeface="微软雅黑"/>
                <a:cs typeface="微软雅黑"/>
              </a:rPr>
              <a:t>实</a:t>
            </a:r>
            <a:r>
              <a:rPr sz="800" dirty="0">
                <a:solidFill>
                  <a:srgbClr val="7E7E7E"/>
                </a:solidFill>
                <a:latin typeface="微软雅黑"/>
                <a:cs typeface="微软雅黑"/>
              </a:rPr>
              <a:t>际</a:t>
            </a:r>
            <a:r>
              <a:rPr sz="800" spc="-10" dirty="0">
                <a:solidFill>
                  <a:srgbClr val="7E7E7E"/>
                </a:solidFill>
                <a:latin typeface="微软雅黑"/>
                <a:cs typeface="微软雅黑"/>
              </a:rPr>
              <a:t>产</a:t>
            </a:r>
            <a:r>
              <a:rPr sz="800" spc="5" dirty="0">
                <a:solidFill>
                  <a:srgbClr val="7E7E7E"/>
                </a:solidFill>
                <a:latin typeface="微软雅黑"/>
                <a:cs typeface="微软雅黑"/>
              </a:rPr>
              <a:t>品</a:t>
            </a:r>
            <a:r>
              <a:rPr sz="800" dirty="0">
                <a:solidFill>
                  <a:srgbClr val="7E7E7E"/>
                </a:solidFill>
                <a:latin typeface="微软雅黑"/>
                <a:cs typeface="微软雅黑"/>
              </a:rPr>
              <a:t>上</a:t>
            </a:r>
            <a:r>
              <a:rPr sz="800" spc="-10" dirty="0">
                <a:solidFill>
                  <a:srgbClr val="7E7E7E"/>
                </a:solidFill>
                <a:latin typeface="微软雅黑"/>
                <a:cs typeface="微软雅黑"/>
              </a:rPr>
              <a:t>线</a:t>
            </a:r>
            <a:r>
              <a:rPr sz="800" spc="5" dirty="0">
                <a:solidFill>
                  <a:srgbClr val="7E7E7E"/>
                </a:solidFill>
                <a:latin typeface="微软雅黑"/>
                <a:cs typeface="微软雅黑"/>
              </a:rPr>
              <a:t>时</a:t>
            </a:r>
            <a:r>
              <a:rPr sz="800" dirty="0">
                <a:solidFill>
                  <a:srgbClr val="7E7E7E"/>
                </a:solidFill>
                <a:latin typeface="微软雅黑"/>
                <a:cs typeface="微软雅黑"/>
              </a:rPr>
              <a:t>间</a:t>
            </a:r>
            <a:r>
              <a:rPr sz="800" spc="-10" dirty="0">
                <a:solidFill>
                  <a:srgbClr val="7E7E7E"/>
                </a:solidFill>
                <a:latin typeface="微软雅黑"/>
                <a:cs typeface="微软雅黑"/>
              </a:rPr>
              <a:t>为</a:t>
            </a:r>
            <a:r>
              <a:rPr sz="800" spc="5" dirty="0">
                <a:solidFill>
                  <a:srgbClr val="7E7E7E"/>
                </a:solidFill>
                <a:latin typeface="微软雅黑"/>
                <a:cs typeface="微软雅黑"/>
              </a:rPr>
              <a:t>准</a:t>
            </a:r>
            <a:endParaRPr sz="800">
              <a:latin typeface="微软雅黑"/>
              <a:cs typeface="微软雅黑"/>
            </a:endParaRPr>
          </a:p>
          <a:p>
            <a:pPr marL="12700" marR="5080">
              <a:lnSpc>
                <a:spcPct val="100000"/>
              </a:lnSpc>
              <a:buSzPct val="88000"/>
              <a:buAutoNum type="arabicPeriod"/>
              <a:tabLst>
                <a:tab pos="97790" algn="l"/>
              </a:tabLst>
            </a:pPr>
            <a:r>
              <a:rPr sz="800" dirty="0">
                <a:solidFill>
                  <a:srgbClr val="7E7E7E"/>
                </a:solidFill>
                <a:latin typeface="微软雅黑"/>
                <a:cs typeface="微软雅黑"/>
              </a:rPr>
              <a:t>商家在规则发布后、产品</a:t>
            </a:r>
            <a:r>
              <a:rPr sz="800" spc="-15" dirty="0">
                <a:solidFill>
                  <a:srgbClr val="7E7E7E"/>
                </a:solidFill>
                <a:latin typeface="微软雅黑"/>
                <a:cs typeface="微软雅黑"/>
              </a:rPr>
              <a:t>机</a:t>
            </a:r>
            <a:r>
              <a:rPr sz="800" dirty="0">
                <a:solidFill>
                  <a:srgbClr val="7E7E7E"/>
                </a:solidFill>
                <a:latin typeface="微软雅黑"/>
                <a:cs typeface="微软雅黑"/>
              </a:rPr>
              <a:t>制上</a:t>
            </a:r>
            <a:r>
              <a:rPr sz="800" spc="-15" dirty="0">
                <a:solidFill>
                  <a:srgbClr val="7E7E7E"/>
                </a:solidFill>
                <a:latin typeface="微软雅黑"/>
                <a:cs typeface="微软雅黑"/>
              </a:rPr>
              <a:t>线</a:t>
            </a:r>
            <a:r>
              <a:rPr sz="800" dirty="0">
                <a:solidFill>
                  <a:srgbClr val="7E7E7E"/>
                </a:solidFill>
                <a:latin typeface="微软雅黑"/>
                <a:cs typeface="微软雅黑"/>
              </a:rPr>
              <a:t>前签</a:t>
            </a:r>
            <a:r>
              <a:rPr sz="800" spc="-15" dirty="0">
                <a:solidFill>
                  <a:srgbClr val="7E7E7E"/>
                </a:solidFill>
                <a:latin typeface="微软雅黑"/>
                <a:cs typeface="微软雅黑"/>
              </a:rPr>
              <a:t>约</a:t>
            </a:r>
            <a:r>
              <a:rPr sz="800" dirty="0">
                <a:solidFill>
                  <a:srgbClr val="7E7E7E"/>
                </a:solidFill>
                <a:latin typeface="微软雅黑"/>
                <a:cs typeface="微软雅黑"/>
              </a:rPr>
              <a:t>国际</a:t>
            </a:r>
            <a:r>
              <a:rPr sz="800" spc="-15" dirty="0">
                <a:solidFill>
                  <a:srgbClr val="7E7E7E"/>
                </a:solidFill>
                <a:latin typeface="微软雅黑"/>
                <a:cs typeface="微软雅黑"/>
              </a:rPr>
              <a:t>站</a:t>
            </a:r>
            <a:r>
              <a:rPr sz="800" dirty="0">
                <a:solidFill>
                  <a:srgbClr val="7E7E7E"/>
                </a:solidFill>
                <a:latin typeface="微软雅黑"/>
                <a:cs typeface="微软雅黑"/>
              </a:rPr>
              <a:t>且服</a:t>
            </a:r>
            <a:r>
              <a:rPr sz="800" spc="-15" dirty="0">
                <a:solidFill>
                  <a:srgbClr val="7E7E7E"/>
                </a:solidFill>
                <a:latin typeface="微软雅黑"/>
                <a:cs typeface="微软雅黑"/>
              </a:rPr>
              <a:t>务</a:t>
            </a:r>
            <a:r>
              <a:rPr sz="800" dirty="0">
                <a:solidFill>
                  <a:srgbClr val="7E7E7E"/>
                </a:solidFill>
                <a:latin typeface="微软雅黑"/>
                <a:cs typeface="微软雅黑"/>
              </a:rPr>
              <a:t>开通</a:t>
            </a:r>
            <a:r>
              <a:rPr sz="800" spc="-15" dirty="0">
                <a:solidFill>
                  <a:srgbClr val="7E7E7E"/>
                </a:solidFill>
                <a:latin typeface="微软雅黑"/>
                <a:cs typeface="微软雅黑"/>
              </a:rPr>
              <a:t>上</a:t>
            </a:r>
            <a:r>
              <a:rPr sz="800" dirty="0">
                <a:solidFill>
                  <a:srgbClr val="7E7E7E"/>
                </a:solidFill>
                <a:latin typeface="微软雅黑"/>
                <a:cs typeface="微软雅黑"/>
              </a:rPr>
              <a:t>线，</a:t>
            </a:r>
            <a:r>
              <a:rPr sz="800" spc="-15" dirty="0">
                <a:solidFill>
                  <a:srgbClr val="7E7E7E"/>
                </a:solidFill>
                <a:latin typeface="微软雅黑"/>
                <a:cs typeface="微软雅黑"/>
              </a:rPr>
              <a:t>系</a:t>
            </a:r>
            <a:r>
              <a:rPr sz="800" dirty="0">
                <a:solidFill>
                  <a:srgbClr val="7E7E7E"/>
                </a:solidFill>
                <a:latin typeface="微软雅黑"/>
                <a:cs typeface="微软雅黑"/>
              </a:rPr>
              <a:t>统将</a:t>
            </a:r>
            <a:r>
              <a:rPr sz="800" spc="-15" dirty="0">
                <a:solidFill>
                  <a:srgbClr val="7E7E7E"/>
                </a:solidFill>
                <a:latin typeface="微软雅黑"/>
                <a:cs typeface="微软雅黑"/>
              </a:rPr>
              <a:t>在</a:t>
            </a:r>
            <a:r>
              <a:rPr sz="800" dirty="0">
                <a:solidFill>
                  <a:srgbClr val="7E7E7E"/>
                </a:solidFill>
                <a:latin typeface="微软雅黑"/>
                <a:cs typeface="微软雅黑"/>
              </a:rPr>
              <a:t>产品机 制上线后为商家兑现</a:t>
            </a:r>
            <a:r>
              <a:rPr sz="800" spc="-5" dirty="0">
                <a:solidFill>
                  <a:srgbClr val="7E7E7E"/>
                </a:solidFill>
                <a:latin typeface="微软雅黑"/>
                <a:cs typeface="微软雅黑"/>
              </a:rPr>
              <a:t>30</a:t>
            </a:r>
            <a:r>
              <a:rPr sz="800" dirty="0">
                <a:solidFill>
                  <a:srgbClr val="7E7E7E"/>
                </a:solidFill>
                <a:latin typeface="微软雅黑"/>
                <a:cs typeface="微软雅黑"/>
              </a:rPr>
              <a:t>天扶持</a:t>
            </a:r>
            <a:endParaRPr sz="800">
              <a:latin typeface="微软雅黑"/>
              <a:cs typeface="微软雅黑"/>
            </a:endParaRPr>
          </a:p>
          <a:p>
            <a:pPr marL="12700" marR="5080">
              <a:lnSpc>
                <a:spcPct val="100000"/>
              </a:lnSpc>
              <a:buSzPct val="88000"/>
              <a:buAutoNum type="arabicPeriod"/>
              <a:tabLst>
                <a:tab pos="97790" algn="l"/>
              </a:tabLst>
            </a:pPr>
            <a:r>
              <a:rPr sz="800" dirty="0">
                <a:solidFill>
                  <a:srgbClr val="7E7E7E"/>
                </a:solidFill>
                <a:latin typeface="微软雅黑"/>
                <a:cs typeface="微软雅黑"/>
              </a:rPr>
              <a:t>商家在产品机制上线后且</a:t>
            </a:r>
            <a:r>
              <a:rPr sz="800" spc="-15" dirty="0">
                <a:solidFill>
                  <a:srgbClr val="7E7E7E"/>
                </a:solidFill>
                <a:latin typeface="微软雅黑"/>
                <a:cs typeface="微软雅黑"/>
              </a:rPr>
              <a:t>活</a:t>
            </a:r>
            <a:r>
              <a:rPr sz="800" dirty="0">
                <a:solidFill>
                  <a:srgbClr val="7E7E7E"/>
                </a:solidFill>
                <a:latin typeface="微软雅黑"/>
                <a:cs typeface="微软雅黑"/>
              </a:rPr>
              <a:t>动有</a:t>
            </a:r>
            <a:r>
              <a:rPr sz="800" spc="-15" dirty="0">
                <a:solidFill>
                  <a:srgbClr val="7E7E7E"/>
                </a:solidFill>
                <a:latin typeface="微软雅黑"/>
                <a:cs typeface="微软雅黑"/>
              </a:rPr>
              <a:t>效</a:t>
            </a:r>
            <a:r>
              <a:rPr sz="800" dirty="0">
                <a:solidFill>
                  <a:srgbClr val="7E7E7E"/>
                </a:solidFill>
                <a:latin typeface="微软雅黑"/>
                <a:cs typeface="微软雅黑"/>
              </a:rPr>
              <a:t>期内</a:t>
            </a:r>
            <a:r>
              <a:rPr sz="800" spc="-15" dirty="0">
                <a:solidFill>
                  <a:srgbClr val="7E7E7E"/>
                </a:solidFill>
                <a:latin typeface="微软雅黑"/>
                <a:cs typeface="微软雅黑"/>
              </a:rPr>
              <a:t>签</a:t>
            </a:r>
            <a:r>
              <a:rPr sz="800" dirty="0">
                <a:solidFill>
                  <a:srgbClr val="7E7E7E"/>
                </a:solidFill>
                <a:latin typeface="微软雅黑"/>
                <a:cs typeface="微软雅黑"/>
              </a:rPr>
              <a:t>约国</a:t>
            </a:r>
            <a:r>
              <a:rPr sz="800" spc="-15" dirty="0">
                <a:solidFill>
                  <a:srgbClr val="7E7E7E"/>
                </a:solidFill>
                <a:latin typeface="微软雅黑"/>
                <a:cs typeface="微软雅黑"/>
              </a:rPr>
              <a:t>际</a:t>
            </a:r>
            <a:r>
              <a:rPr sz="800" dirty="0">
                <a:solidFill>
                  <a:srgbClr val="7E7E7E"/>
                </a:solidFill>
                <a:latin typeface="微软雅黑"/>
                <a:cs typeface="微软雅黑"/>
              </a:rPr>
              <a:t>站且</a:t>
            </a:r>
            <a:r>
              <a:rPr sz="800" spc="-15" dirty="0">
                <a:solidFill>
                  <a:srgbClr val="7E7E7E"/>
                </a:solidFill>
                <a:latin typeface="微软雅黑"/>
                <a:cs typeface="微软雅黑"/>
              </a:rPr>
              <a:t>服</a:t>
            </a:r>
            <a:r>
              <a:rPr sz="800" dirty="0">
                <a:solidFill>
                  <a:srgbClr val="7E7E7E"/>
                </a:solidFill>
                <a:latin typeface="微软雅黑"/>
                <a:cs typeface="微软雅黑"/>
              </a:rPr>
              <a:t>务开</a:t>
            </a:r>
            <a:r>
              <a:rPr sz="800" spc="-15" dirty="0">
                <a:solidFill>
                  <a:srgbClr val="7E7E7E"/>
                </a:solidFill>
                <a:latin typeface="微软雅黑"/>
                <a:cs typeface="微软雅黑"/>
              </a:rPr>
              <a:t>通</a:t>
            </a:r>
            <a:r>
              <a:rPr sz="800" dirty="0">
                <a:solidFill>
                  <a:srgbClr val="7E7E7E"/>
                </a:solidFill>
                <a:latin typeface="微软雅黑"/>
                <a:cs typeface="微软雅黑"/>
              </a:rPr>
              <a:t>上线</a:t>
            </a:r>
            <a:r>
              <a:rPr sz="800" spc="-15" dirty="0">
                <a:solidFill>
                  <a:srgbClr val="7E7E7E"/>
                </a:solidFill>
                <a:latin typeface="微软雅黑"/>
                <a:cs typeface="微软雅黑"/>
              </a:rPr>
              <a:t>，</a:t>
            </a:r>
            <a:r>
              <a:rPr sz="800" dirty="0">
                <a:solidFill>
                  <a:srgbClr val="7E7E7E"/>
                </a:solidFill>
                <a:latin typeface="微软雅黑"/>
                <a:cs typeface="微软雅黑"/>
              </a:rPr>
              <a:t>自平</a:t>
            </a:r>
            <a:r>
              <a:rPr sz="800" spc="-15" dirty="0">
                <a:solidFill>
                  <a:srgbClr val="7E7E7E"/>
                </a:solidFill>
                <a:latin typeface="微软雅黑"/>
                <a:cs typeface="微软雅黑"/>
              </a:rPr>
              <a:t>台</a:t>
            </a:r>
            <a:r>
              <a:rPr sz="800" dirty="0">
                <a:solidFill>
                  <a:srgbClr val="7E7E7E"/>
                </a:solidFill>
                <a:latin typeface="微软雅黑"/>
                <a:cs typeface="微软雅黑"/>
              </a:rPr>
              <a:t>上线之 日起计算</a:t>
            </a:r>
            <a:r>
              <a:rPr sz="800" spc="-5" dirty="0">
                <a:solidFill>
                  <a:srgbClr val="7E7E7E"/>
                </a:solidFill>
                <a:latin typeface="微软雅黑"/>
                <a:cs typeface="微软雅黑"/>
              </a:rPr>
              <a:t>30</a:t>
            </a:r>
            <a:r>
              <a:rPr sz="800" dirty="0">
                <a:solidFill>
                  <a:srgbClr val="7E7E7E"/>
                </a:solidFill>
                <a:latin typeface="微软雅黑"/>
                <a:cs typeface="微软雅黑"/>
              </a:rPr>
              <a:t>天扶持期</a:t>
            </a:r>
            <a:endParaRPr sz="800">
              <a:latin typeface="微软雅黑"/>
              <a:cs typeface="微软雅黑"/>
            </a:endParaRPr>
          </a:p>
        </p:txBody>
      </p:sp>
      <p:sp>
        <p:nvSpPr>
          <p:cNvPr id="16" name="object 16"/>
          <p:cNvSpPr txBox="1"/>
          <p:nvPr/>
        </p:nvSpPr>
        <p:spPr>
          <a:xfrm>
            <a:off x="4789423" y="1747215"/>
            <a:ext cx="3773170" cy="2699385"/>
          </a:xfrm>
          <a:prstGeom prst="rect">
            <a:avLst/>
          </a:prstGeom>
        </p:spPr>
        <p:txBody>
          <a:bodyPr vert="horz" wrap="square" lIns="0" tIns="13335" rIns="0" bIns="0" rtlCol="0">
            <a:spAutoFit/>
          </a:bodyPr>
          <a:lstStyle/>
          <a:p>
            <a:pPr marL="1129030">
              <a:lnSpc>
                <a:spcPct val="100000"/>
              </a:lnSpc>
              <a:spcBef>
                <a:spcPts val="105"/>
              </a:spcBef>
            </a:pPr>
            <a:r>
              <a:rPr sz="1350" dirty="0">
                <a:solidFill>
                  <a:srgbClr val="F8F8F8"/>
                </a:solidFill>
                <a:latin typeface="微软雅黑"/>
                <a:cs typeface="微软雅黑"/>
              </a:rPr>
              <a:t>入驻第二个月</a:t>
            </a:r>
            <a:endParaRPr sz="1350">
              <a:latin typeface="微软雅黑"/>
              <a:cs typeface="微软雅黑"/>
            </a:endParaRPr>
          </a:p>
          <a:p>
            <a:pPr marL="1111885">
              <a:lnSpc>
                <a:spcPct val="100000"/>
              </a:lnSpc>
              <a:spcBef>
                <a:spcPts val="1265"/>
              </a:spcBef>
            </a:pPr>
            <a:r>
              <a:rPr sz="1200" b="1" i="1" spc="-5" dirty="0">
                <a:latin typeface="微软雅黑"/>
                <a:cs typeface="微软雅黑"/>
              </a:rPr>
              <a:t>主题搜流量加持</a:t>
            </a:r>
            <a:endParaRPr sz="1200">
              <a:latin typeface="微软雅黑"/>
              <a:cs typeface="微软雅黑"/>
            </a:endParaRPr>
          </a:p>
          <a:p>
            <a:pPr marL="12700" marR="94615">
              <a:lnSpc>
                <a:spcPct val="100000"/>
              </a:lnSpc>
              <a:spcBef>
                <a:spcPts val="935"/>
              </a:spcBef>
            </a:pPr>
            <a:r>
              <a:rPr sz="1200" dirty="0">
                <a:latin typeface="微软雅黑"/>
                <a:cs typeface="微软雅黑"/>
              </a:rPr>
              <a:t>同时满足以下条件的商家橱窗商品进入“新签主题搜” 有机会获得更多曝光和商机，扶持周期30天：</a:t>
            </a:r>
            <a:endParaRPr sz="1200">
              <a:latin typeface="微软雅黑"/>
              <a:cs typeface="微软雅黑"/>
            </a:endParaRPr>
          </a:p>
          <a:p>
            <a:pPr marL="12700">
              <a:lnSpc>
                <a:spcPct val="100000"/>
              </a:lnSpc>
              <a:spcBef>
                <a:spcPts val="5"/>
              </a:spcBef>
            </a:pPr>
            <a:r>
              <a:rPr sz="1200" dirty="0">
                <a:latin typeface="微软雅黑"/>
                <a:cs typeface="微软雅黑"/>
              </a:rPr>
              <a:t>1.</a:t>
            </a:r>
            <a:r>
              <a:rPr sz="1200" spc="-25" dirty="0">
                <a:latin typeface="微软雅黑"/>
                <a:cs typeface="微软雅黑"/>
              </a:rPr>
              <a:t> </a:t>
            </a:r>
            <a:r>
              <a:rPr sz="1200" dirty="0">
                <a:latin typeface="微软雅黑"/>
                <a:cs typeface="微软雅黑"/>
              </a:rPr>
              <a:t>一个月扶持期间累计MC询盘</a:t>
            </a:r>
            <a:r>
              <a:rPr sz="1200" spc="-5" dirty="0">
                <a:latin typeface="微软雅黑"/>
                <a:cs typeface="微软雅黑"/>
              </a:rPr>
              <a:t>≥3，</a:t>
            </a:r>
            <a:endParaRPr sz="1200">
              <a:latin typeface="微软雅黑"/>
              <a:cs typeface="微软雅黑"/>
            </a:endParaRPr>
          </a:p>
          <a:p>
            <a:pPr marL="12700">
              <a:lnSpc>
                <a:spcPct val="100000"/>
              </a:lnSpc>
            </a:pPr>
            <a:r>
              <a:rPr sz="1200" dirty="0">
                <a:latin typeface="微软雅黑"/>
                <a:cs typeface="微软雅黑"/>
              </a:rPr>
              <a:t>2.</a:t>
            </a:r>
            <a:r>
              <a:rPr sz="1200" spc="-25" dirty="0">
                <a:latin typeface="微软雅黑"/>
                <a:cs typeface="微软雅黑"/>
              </a:rPr>
              <a:t> </a:t>
            </a:r>
            <a:r>
              <a:rPr sz="1200" dirty="0">
                <a:latin typeface="微软雅黑"/>
                <a:cs typeface="微软雅黑"/>
              </a:rPr>
              <a:t>橱窗100%投放，</a:t>
            </a:r>
            <a:endParaRPr sz="1200">
              <a:latin typeface="微软雅黑"/>
              <a:cs typeface="微软雅黑"/>
            </a:endParaRPr>
          </a:p>
          <a:p>
            <a:pPr marL="12700">
              <a:lnSpc>
                <a:spcPct val="100000"/>
              </a:lnSpc>
            </a:pPr>
            <a:r>
              <a:rPr sz="1200" dirty="0">
                <a:latin typeface="微软雅黑"/>
                <a:cs typeface="微软雅黑"/>
              </a:rPr>
              <a:t>3.</a:t>
            </a:r>
            <a:r>
              <a:rPr sz="1200" spc="-35" dirty="0">
                <a:latin typeface="微软雅黑"/>
                <a:cs typeface="微软雅黑"/>
              </a:rPr>
              <a:t> </a:t>
            </a:r>
            <a:r>
              <a:rPr sz="1200" dirty="0">
                <a:latin typeface="微软雅黑"/>
                <a:cs typeface="微软雅黑"/>
              </a:rPr>
              <a:t>商机转化率达到新客</a:t>
            </a:r>
            <a:r>
              <a:rPr sz="1200" spc="-5" dirty="0">
                <a:latin typeface="微软雅黑"/>
                <a:cs typeface="微软雅黑"/>
              </a:rPr>
              <a:t>TOP30%</a:t>
            </a:r>
            <a:r>
              <a:rPr sz="1200" dirty="0">
                <a:latin typeface="微软雅黑"/>
                <a:cs typeface="微软雅黑"/>
              </a:rPr>
              <a:t>且大于行业平均水平</a:t>
            </a:r>
            <a:endParaRPr sz="1200">
              <a:latin typeface="微软雅黑"/>
              <a:cs typeface="微软雅黑"/>
            </a:endParaRPr>
          </a:p>
          <a:p>
            <a:pPr marL="12700">
              <a:lnSpc>
                <a:spcPct val="100000"/>
              </a:lnSpc>
              <a:spcBef>
                <a:spcPts val="900"/>
              </a:spcBef>
            </a:pPr>
            <a:r>
              <a:rPr sz="800" dirty="0">
                <a:solidFill>
                  <a:srgbClr val="7E7E7E"/>
                </a:solidFill>
                <a:latin typeface="微软雅黑"/>
                <a:cs typeface="微软雅黑"/>
              </a:rPr>
              <a:t>说明：</a:t>
            </a:r>
            <a:endParaRPr sz="800">
              <a:latin typeface="微软雅黑"/>
              <a:cs typeface="微软雅黑"/>
            </a:endParaRPr>
          </a:p>
          <a:p>
            <a:pPr marL="12700" marR="5080">
              <a:lnSpc>
                <a:spcPct val="100000"/>
              </a:lnSpc>
              <a:buSzPct val="88000"/>
              <a:buAutoNum type="arabicPeriod"/>
              <a:tabLst>
                <a:tab pos="97790" algn="l"/>
              </a:tabLst>
            </a:pPr>
            <a:r>
              <a:rPr sz="800" dirty="0">
                <a:solidFill>
                  <a:srgbClr val="7E7E7E"/>
                </a:solidFill>
                <a:latin typeface="微软雅黑"/>
                <a:cs typeface="微软雅黑"/>
              </a:rPr>
              <a:t>新签主题搜位于搜索列表</a:t>
            </a:r>
            <a:r>
              <a:rPr sz="800" spc="-15" dirty="0">
                <a:solidFill>
                  <a:srgbClr val="7E7E7E"/>
                </a:solidFill>
                <a:latin typeface="微软雅黑"/>
                <a:cs typeface="微软雅黑"/>
              </a:rPr>
              <a:t>页</a:t>
            </a:r>
            <a:r>
              <a:rPr sz="800" dirty="0">
                <a:solidFill>
                  <a:srgbClr val="7E7E7E"/>
                </a:solidFill>
                <a:latin typeface="微软雅黑"/>
                <a:cs typeface="微软雅黑"/>
              </a:rPr>
              <a:t>，具</a:t>
            </a:r>
            <a:r>
              <a:rPr sz="800" spc="-15" dirty="0">
                <a:solidFill>
                  <a:srgbClr val="7E7E7E"/>
                </a:solidFill>
                <a:latin typeface="微软雅黑"/>
                <a:cs typeface="微软雅黑"/>
              </a:rPr>
              <a:t>体</a:t>
            </a:r>
            <a:r>
              <a:rPr sz="800" dirty="0">
                <a:solidFill>
                  <a:srgbClr val="7E7E7E"/>
                </a:solidFill>
                <a:latin typeface="微软雅黑"/>
                <a:cs typeface="微软雅黑"/>
              </a:rPr>
              <a:t>展示</a:t>
            </a:r>
            <a:r>
              <a:rPr sz="800" spc="-15" dirty="0">
                <a:solidFill>
                  <a:srgbClr val="7E7E7E"/>
                </a:solidFill>
                <a:latin typeface="微软雅黑"/>
                <a:cs typeface="微软雅黑"/>
              </a:rPr>
              <a:t>位</a:t>
            </a:r>
            <a:r>
              <a:rPr sz="800" dirty="0">
                <a:solidFill>
                  <a:srgbClr val="7E7E7E"/>
                </a:solidFill>
                <a:latin typeface="微软雅黑"/>
                <a:cs typeface="微软雅黑"/>
              </a:rPr>
              <a:t>置是</a:t>
            </a:r>
            <a:r>
              <a:rPr sz="800" spc="-15" dirty="0">
                <a:solidFill>
                  <a:srgbClr val="7E7E7E"/>
                </a:solidFill>
                <a:latin typeface="微软雅黑"/>
                <a:cs typeface="微软雅黑"/>
              </a:rPr>
              <a:t>动</a:t>
            </a:r>
            <a:r>
              <a:rPr sz="800" dirty="0">
                <a:solidFill>
                  <a:srgbClr val="7E7E7E"/>
                </a:solidFill>
                <a:latin typeface="微软雅黑"/>
                <a:cs typeface="微软雅黑"/>
              </a:rPr>
              <a:t>态的</a:t>
            </a:r>
            <a:r>
              <a:rPr sz="800" spc="-15" dirty="0">
                <a:solidFill>
                  <a:srgbClr val="7E7E7E"/>
                </a:solidFill>
                <a:latin typeface="微软雅黑"/>
                <a:cs typeface="微软雅黑"/>
              </a:rPr>
              <a:t>，</a:t>
            </a:r>
            <a:r>
              <a:rPr sz="800" dirty="0">
                <a:solidFill>
                  <a:srgbClr val="7E7E7E"/>
                </a:solidFill>
                <a:latin typeface="微软雅黑"/>
                <a:cs typeface="微软雅黑"/>
              </a:rPr>
              <a:t>具体</a:t>
            </a:r>
            <a:r>
              <a:rPr sz="800" spc="-15" dirty="0">
                <a:solidFill>
                  <a:srgbClr val="7E7E7E"/>
                </a:solidFill>
                <a:latin typeface="微软雅黑"/>
                <a:cs typeface="微软雅黑"/>
              </a:rPr>
              <a:t>展</a:t>
            </a:r>
            <a:r>
              <a:rPr sz="800" dirty="0">
                <a:solidFill>
                  <a:srgbClr val="7E7E7E"/>
                </a:solidFill>
                <a:latin typeface="微软雅黑"/>
                <a:cs typeface="微软雅黑"/>
              </a:rPr>
              <a:t>示位</a:t>
            </a:r>
            <a:r>
              <a:rPr sz="800" spc="-15" dirty="0">
                <a:solidFill>
                  <a:srgbClr val="7E7E7E"/>
                </a:solidFill>
                <a:latin typeface="微软雅黑"/>
                <a:cs typeface="微软雅黑"/>
              </a:rPr>
              <a:t>置</a:t>
            </a:r>
            <a:r>
              <a:rPr sz="800" dirty="0">
                <a:solidFill>
                  <a:srgbClr val="7E7E7E"/>
                </a:solidFill>
                <a:latin typeface="微软雅黑"/>
                <a:cs typeface="微软雅黑"/>
              </a:rPr>
              <a:t>以实</a:t>
            </a:r>
            <a:r>
              <a:rPr sz="800" spc="-15" dirty="0">
                <a:solidFill>
                  <a:srgbClr val="7E7E7E"/>
                </a:solidFill>
                <a:latin typeface="微软雅黑"/>
                <a:cs typeface="微软雅黑"/>
              </a:rPr>
              <a:t>际</a:t>
            </a:r>
            <a:r>
              <a:rPr sz="800" dirty="0">
                <a:solidFill>
                  <a:srgbClr val="7E7E7E"/>
                </a:solidFill>
                <a:latin typeface="微软雅黑"/>
                <a:cs typeface="微软雅黑"/>
              </a:rPr>
              <a:t>搜索页 面展示为准</a:t>
            </a:r>
            <a:endParaRPr sz="800">
              <a:latin typeface="微软雅黑"/>
              <a:cs typeface="微软雅黑"/>
            </a:endParaRPr>
          </a:p>
          <a:p>
            <a:pPr marL="97155" indent="-85090">
              <a:lnSpc>
                <a:spcPct val="100000"/>
              </a:lnSpc>
              <a:buSzPct val="88000"/>
              <a:buAutoNum type="arabicPeriod"/>
              <a:tabLst>
                <a:tab pos="97790" algn="l"/>
              </a:tabLst>
            </a:pPr>
            <a:r>
              <a:rPr sz="800" dirty="0">
                <a:solidFill>
                  <a:srgbClr val="7E7E7E"/>
                </a:solidFill>
                <a:latin typeface="微软雅黑"/>
                <a:cs typeface="微软雅黑"/>
              </a:rPr>
              <a:t>主题搜的展示千人千面，</a:t>
            </a:r>
            <a:r>
              <a:rPr sz="800" spc="-15" dirty="0">
                <a:solidFill>
                  <a:srgbClr val="7E7E7E"/>
                </a:solidFill>
                <a:latin typeface="微软雅黑"/>
                <a:cs typeface="微软雅黑"/>
              </a:rPr>
              <a:t>不</a:t>
            </a:r>
            <a:r>
              <a:rPr sz="800" dirty="0">
                <a:solidFill>
                  <a:srgbClr val="7E7E7E"/>
                </a:solidFill>
                <a:latin typeface="微软雅黑"/>
                <a:cs typeface="微软雅黑"/>
              </a:rPr>
              <a:t>一定</a:t>
            </a:r>
            <a:r>
              <a:rPr sz="800" spc="-15" dirty="0">
                <a:solidFill>
                  <a:srgbClr val="7E7E7E"/>
                </a:solidFill>
                <a:latin typeface="微软雅黑"/>
                <a:cs typeface="微软雅黑"/>
              </a:rPr>
              <a:t>在</a:t>
            </a:r>
            <a:r>
              <a:rPr sz="800" dirty="0">
                <a:solidFill>
                  <a:srgbClr val="7E7E7E"/>
                </a:solidFill>
                <a:latin typeface="微软雅黑"/>
                <a:cs typeface="微软雅黑"/>
              </a:rPr>
              <a:t>每个</a:t>
            </a:r>
            <a:r>
              <a:rPr sz="800" spc="-15" dirty="0">
                <a:solidFill>
                  <a:srgbClr val="7E7E7E"/>
                </a:solidFill>
                <a:latin typeface="微软雅黑"/>
                <a:cs typeface="微软雅黑"/>
              </a:rPr>
              <a:t>搜</a:t>
            </a:r>
            <a:r>
              <a:rPr sz="800" dirty="0">
                <a:solidFill>
                  <a:srgbClr val="7E7E7E"/>
                </a:solidFill>
                <a:latin typeface="微软雅黑"/>
                <a:cs typeface="微软雅黑"/>
              </a:rPr>
              <a:t>索结</a:t>
            </a:r>
            <a:r>
              <a:rPr sz="800" spc="-15" dirty="0">
                <a:solidFill>
                  <a:srgbClr val="7E7E7E"/>
                </a:solidFill>
                <a:latin typeface="微软雅黑"/>
                <a:cs typeface="微软雅黑"/>
              </a:rPr>
              <a:t>果</a:t>
            </a:r>
            <a:r>
              <a:rPr sz="800" dirty="0">
                <a:solidFill>
                  <a:srgbClr val="7E7E7E"/>
                </a:solidFill>
                <a:latin typeface="微软雅黑"/>
                <a:cs typeface="微软雅黑"/>
              </a:rPr>
              <a:t>下都</a:t>
            </a:r>
            <a:r>
              <a:rPr sz="800" spc="-15" dirty="0">
                <a:solidFill>
                  <a:srgbClr val="7E7E7E"/>
                </a:solidFill>
                <a:latin typeface="微软雅黑"/>
                <a:cs typeface="微软雅黑"/>
              </a:rPr>
              <a:t>展</a:t>
            </a:r>
            <a:r>
              <a:rPr sz="800" dirty="0">
                <a:solidFill>
                  <a:srgbClr val="7E7E7E"/>
                </a:solidFill>
                <a:latin typeface="微软雅黑"/>
                <a:cs typeface="微软雅黑"/>
              </a:rPr>
              <a:t>示</a:t>
            </a:r>
            <a:endParaRPr sz="800">
              <a:latin typeface="微软雅黑"/>
              <a:cs typeface="微软雅黑"/>
            </a:endParaRPr>
          </a:p>
          <a:p>
            <a:pPr marL="97155" indent="-85090">
              <a:lnSpc>
                <a:spcPct val="100000"/>
              </a:lnSpc>
              <a:buSzPct val="88000"/>
              <a:buAutoNum type="arabicPeriod"/>
              <a:tabLst>
                <a:tab pos="97790" algn="l"/>
              </a:tabLst>
            </a:pPr>
            <a:r>
              <a:rPr sz="800" dirty="0">
                <a:solidFill>
                  <a:srgbClr val="7E7E7E"/>
                </a:solidFill>
                <a:latin typeface="微软雅黑"/>
                <a:cs typeface="微软雅黑"/>
              </a:rPr>
              <a:t>首次在</a:t>
            </a:r>
            <a:r>
              <a:rPr sz="800" spc="-5" dirty="0">
                <a:solidFill>
                  <a:srgbClr val="7E7E7E"/>
                </a:solidFill>
                <a:latin typeface="微软雅黑"/>
                <a:cs typeface="微软雅黑"/>
              </a:rPr>
              <a:t>6</a:t>
            </a:r>
            <a:r>
              <a:rPr sz="800" dirty="0">
                <a:solidFill>
                  <a:srgbClr val="7E7E7E"/>
                </a:solidFill>
                <a:latin typeface="微软雅黑"/>
                <a:cs typeface="微软雅黑"/>
              </a:rPr>
              <a:t>月底进行投放，后续</a:t>
            </a:r>
            <a:r>
              <a:rPr sz="800" spc="-15" dirty="0">
                <a:solidFill>
                  <a:srgbClr val="7E7E7E"/>
                </a:solidFill>
                <a:latin typeface="微软雅黑"/>
                <a:cs typeface="微软雅黑"/>
              </a:rPr>
              <a:t>投</a:t>
            </a:r>
            <a:r>
              <a:rPr sz="800" dirty="0">
                <a:solidFill>
                  <a:srgbClr val="7E7E7E"/>
                </a:solidFill>
                <a:latin typeface="微软雅黑"/>
                <a:cs typeface="微软雅黑"/>
              </a:rPr>
              <a:t>放时</a:t>
            </a:r>
            <a:r>
              <a:rPr sz="800" spc="-15" dirty="0">
                <a:solidFill>
                  <a:srgbClr val="7E7E7E"/>
                </a:solidFill>
                <a:latin typeface="微软雅黑"/>
                <a:cs typeface="微软雅黑"/>
              </a:rPr>
              <a:t>间</a:t>
            </a:r>
            <a:r>
              <a:rPr sz="800" dirty="0">
                <a:solidFill>
                  <a:srgbClr val="7E7E7E"/>
                </a:solidFill>
                <a:latin typeface="微软雅黑"/>
                <a:cs typeface="微软雅黑"/>
              </a:rPr>
              <a:t>暂定</a:t>
            </a:r>
            <a:r>
              <a:rPr sz="800" spc="-15" dirty="0">
                <a:solidFill>
                  <a:srgbClr val="7E7E7E"/>
                </a:solidFill>
                <a:latin typeface="微软雅黑"/>
                <a:cs typeface="微软雅黑"/>
              </a:rPr>
              <a:t>在</a:t>
            </a:r>
            <a:r>
              <a:rPr sz="800" dirty="0">
                <a:solidFill>
                  <a:srgbClr val="7E7E7E"/>
                </a:solidFill>
                <a:latin typeface="微软雅黑"/>
                <a:cs typeface="微软雅黑"/>
              </a:rPr>
              <a:t>每个</a:t>
            </a:r>
            <a:r>
              <a:rPr sz="800" spc="-15" dirty="0">
                <a:solidFill>
                  <a:srgbClr val="7E7E7E"/>
                </a:solidFill>
                <a:latin typeface="微软雅黑"/>
                <a:cs typeface="微软雅黑"/>
              </a:rPr>
              <a:t>月</a:t>
            </a:r>
            <a:r>
              <a:rPr sz="800" dirty="0">
                <a:solidFill>
                  <a:srgbClr val="7E7E7E"/>
                </a:solidFill>
                <a:latin typeface="微软雅黑"/>
                <a:cs typeface="微软雅黑"/>
              </a:rPr>
              <a:t>月底</a:t>
            </a:r>
            <a:r>
              <a:rPr sz="800" spc="-15" dirty="0">
                <a:solidFill>
                  <a:srgbClr val="7E7E7E"/>
                </a:solidFill>
                <a:latin typeface="微软雅黑"/>
                <a:cs typeface="微软雅黑"/>
              </a:rPr>
              <a:t>，</a:t>
            </a:r>
            <a:r>
              <a:rPr sz="800" dirty="0">
                <a:solidFill>
                  <a:srgbClr val="7E7E7E"/>
                </a:solidFill>
                <a:latin typeface="微软雅黑"/>
                <a:cs typeface="微软雅黑"/>
              </a:rPr>
              <a:t>以实</a:t>
            </a:r>
            <a:r>
              <a:rPr sz="800" spc="-15" dirty="0">
                <a:solidFill>
                  <a:srgbClr val="7E7E7E"/>
                </a:solidFill>
                <a:latin typeface="微软雅黑"/>
                <a:cs typeface="微软雅黑"/>
              </a:rPr>
              <a:t>际</a:t>
            </a:r>
            <a:r>
              <a:rPr sz="800" dirty="0">
                <a:solidFill>
                  <a:srgbClr val="7E7E7E"/>
                </a:solidFill>
                <a:latin typeface="微软雅黑"/>
                <a:cs typeface="微软雅黑"/>
              </a:rPr>
              <a:t>投放</a:t>
            </a:r>
            <a:r>
              <a:rPr sz="800" spc="-15" dirty="0">
                <a:solidFill>
                  <a:srgbClr val="7E7E7E"/>
                </a:solidFill>
                <a:latin typeface="微软雅黑"/>
                <a:cs typeface="微软雅黑"/>
              </a:rPr>
              <a:t>时</a:t>
            </a:r>
            <a:r>
              <a:rPr sz="800" dirty="0">
                <a:solidFill>
                  <a:srgbClr val="7E7E7E"/>
                </a:solidFill>
                <a:latin typeface="微软雅黑"/>
                <a:cs typeface="微软雅黑"/>
              </a:rPr>
              <a:t>间以准</a:t>
            </a:r>
            <a:endParaRPr sz="800">
              <a:latin typeface="微软雅黑"/>
              <a:cs typeface="微软雅黑"/>
            </a:endParaRPr>
          </a:p>
          <a:p>
            <a:pPr marL="12700" marR="38100">
              <a:lnSpc>
                <a:spcPct val="100000"/>
              </a:lnSpc>
              <a:buSzPct val="88000"/>
              <a:buAutoNum type="arabicPeriod"/>
              <a:tabLst>
                <a:tab pos="127000" algn="l"/>
              </a:tabLst>
            </a:pPr>
            <a:r>
              <a:rPr sz="800" dirty="0">
                <a:solidFill>
                  <a:srgbClr val="7E7E7E"/>
                </a:solidFill>
                <a:latin typeface="微软雅黑"/>
                <a:cs typeface="微软雅黑"/>
              </a:rPr>
              <a:t>商机转化率：指最近</a:t>
            </a:r>
            <a:r>
              <a:rPr sz="800" spc="-5" dirty="0">
                <a:solidFill>
                  <a:srgbClr val="7E7E7E"/>
                </a:solidFill>
                <a:latin typeface="微软雅黑"/>
                <a:cs typeface="微软雅黑"/>
              </a:rPr>
              <a:t>30</a:t>
            </a:r>
            <a:r>
              <a:rPr sz="800" dirty="0">
                <a:solidFill>
                  <a:srgbClr val="7E7E7E"/>
                </a:solidFill>
                <a:latin typeface="微软雅黑"/>
                <a:cs typeface="微软雅黑"/>
              </a:rPr>
              <a:t>天内的店铺</a:t>
            </a:r>
            <a:r>
              <a:rPr sz="800" spc="-15" dirty="0">
                <a:solidFill>
                  <a:srgbClr val="7E7E7E"/>
                </a:solidFill>
                <a:latin typeface="微软雅黑"/>
                <a:cs typeface="微软雅黑"/>
              </a:rPr>
              <a:t>访</a:t>
            </a:r>
            <a:r>
              <a:rPr sz="800" dirty="0">
                <a:solidFill>
                  <a:srgbClr val="7E7E7E"/>
                </a:solidFill>
                <a:latin typeface="微软雅黑"/>
                <a:cs typeface="微软雅黑"/>
              </a:rPr>
              <a:t>客中</a:t>
            </a:r>
            <a:r>
              <a:rPr sz="800" spc="-15" dirty="0">
                <a:solidFill>
                  <a:srgbClr val="7E7E7E"/>
                </a:solidFill>
                <a:latin typeface="微软雅黑"/>
                <a:cs typeface="微软雅黑"/>
              </a:rPr>
              <a:t>，</a:t>
            </a:r>
            <a:r>
              <a:rPr sz="800" dirty="0">
                <a:solidFill>
                  <a:srgbClr val="7E7E7E"/>
                </a:solidFill>
                <a:latin typeface="微软雅黑"/>
                <a:cs typeface="微软雅黑"/>
              </a:rPr>
              <a:t>在近</a:t>
            </a:r>
            <a:r>
              <a:rPr sz="800" spc="-5" dirty="0">
                <a:solidFill>
                  <a:srgbClr val="7E7E7E"/>
                </a:solidFill>
                <a:latin typeface="微软雅黑"/>
                <a:cs typeface="微软雅黑"/>
              </a:rPr>
              <a:t>30</a:t>
            </a:r>
            <a:r>
              <a:rPr sz="800" dirty="0">
                <a:solidFill>
                  <a:srgbClr val="7E7E7E"/>
                </a:solidFill>
                <a:latin typeface="微软雅黑"/>
                <a:cs typeface="微软雅黑"/>
              </a:rPr>
              <a:t>天内从</a:t>
            </a:r>
            <a:r>
              <a:rPr sz="800" spc="-15" dirty="0">
                <a:solidFill>
                  <a:srgbClr val="7E7E7E"/>
                </a:solidFill>
                <a:latin typeface="微软雅黑"/>
                <a:cs typeface="微软雅黑"/>
              </a:rPr>
              <a:t>店</a:t>
            </a:r>
            <a:r>
              <a:rPr sz="800" dirty="0">
                <a:solidFill>
                  <a:srgbClr val="7E7E7E"/>
                </a:solidFill>
                <a:latin typeface="微软雅黑"/>
                <a:cs typeface="微软雅黑"/>
              </a:rPr>
              <a:t>铺访</a:t>
            </a:r>
            <a:r>
              <a:rPr sz="800" spc="-15" dirty="0">
                <a:solidFill>
                  <a:srgbClr val="7E7E7E"/>
                </a:solidFill>
                <a:latin typeface="微软雅黑"/>
                <a:cs typeface="微软雅黑"/>
              </a:rPr>
              <a:t>客</a:t>
            </a:r>
            <a:r>
              <a:rPr sz="800" dirty="0">
                <a:solidFill>
                  <a:srgbClr val="7E7E7E"/>
                </a:solidFill>
                <a:latin typeface="微软雅黑"/>
                <a:cs typeface="微软雅黑"/>
              </a:rPr>
              <a:t>转化</a:t>
            </a:r>
            <a:r>
              <a:rPr sz="800" spc="-15" dirty="0">
                <a:solidFill>
                  <a:srgbClr val="7E7E7E"/>
                </a:solidFill>
                <a:latin typeface="微软雅黑"/>
                <a:cs typeface="微软雅黑"/>
              </a:rPr>
              <a:t>成</a:t>
            </a:r>
            <a:r>
              <a:rPr sz="800" dirty="0">
                <a:solidFill>
                  <a:srgbClr val="7E7E7E"/>
                </a:solidFill>
                <a:latin typeface="微软雅黑"/>
                <a:cs typeface="微软雅黑"/>
              </a:rPr>
              <a:t>商机买 家的比例即“最近</a:t>
            </a:r>
            <a:r>
              <a:rPr sz="800" spc="-5" dirty="0">
                <a:solidFill>
                  <a:srgbClr val="7E7E7E"/>
                </a:solidFill>
                <a:latin typeface="微软雅黑"/>
                <a:cs typeface="微软雅黑"/>
              </a:rPr>
              <a:t>30</a:t>
            </a:r>
            <a:r>
              <a:rPr sz="800" spc="5" dirty="0">
                <a:solidFill>
                  <a:srgbClr val="7E7E7E"/>
                </a:solidFill>
                <a:latin typeface="微软雅黑"/>
                <a:cs typeface="微软雅黑"/>
              </a:rPr>
              <a:t>天</a:t>
            </a:r>
            <a:r>
              <a:rPr sz="800" dirty="0">
                <a:solidFill>
                  <a:srgbClr val="7E7E7E"/>
                </a:solidFill>
                <a:latin typeface="微软雅黑"/>
                <a:cs typeface="微软雅黑"/>
              </a:rPr>
              <a:t>内</a:t>
            </a:r>
            <a:r>
              <a:rPr sz="800" spc="5" dirty="0">
                <a:solidFill>
                  <a:srgbClr val="7E7E7E"/>
                </a:solidFill>
                <a:latin typeface="微软雅黑"/>
                <a:cs typeface="微软雅黑"/>
              </a:rPr>
              <a:t>访</a:t>
            </a:r>
            <a:r>
              <a:rPr sz="800" dirty="0">
                <a:solidFill>
                  <a:srgbClr val="7E7E7E"/>
                </a:solidFill>
                <a:latin typeface="微软雅黑"/>
                <a:cs typeface="微软雅黑"/>
              </a:rPr>
              <a:t>问</a:t>
            </a:r>
            <a:r>
              <a:rPr sz="800" spc="5" dirty="0">
                <a:solidFill>
                  <a:srgbClr val="7E7E7E"/>
                </a:solidFill>
                <a:latin typeface="微软雅黑"/>
                <a:cs typeface="微软雅黑"/>
              </a:rPr>
              <a:t>店</a:t>
            </a:r>
            <a:r>
              <a:rPr sz="800" spc="-15" dirty="0">
                <a:solidFill>
                  <a:srgbClr val="7E7E7E"/>
                </a:solidFill>
                <a:latin typeface="微软雅黑"/>
                <a:cs typeface="微软雅黑"/>
              </a:rPr>
              <a:t>铺</a:t>
            </a:r>
            <a:r>
              <a:rPr sz="800" spc="5" dirty="0">
                <a:solidFill>
                  <a:srgbClr val="7E7E7E"/>
                </a:solidFill>
                <a:latin typeface="微软雅黑"/>
                <a:cs typeface="微软雅黑"/>
              </a:rPr>
              <a:t>且</a:t>
            </a:r>
            <a:r>
              <a:rPr sz="800" dirty="0">
                <a:solidFill>
                  <a:srgbClr val="7E7E7E"/>
                </a:solidFill>
                <a:latin typeface="微软雅黑"/>
                <a:cs typeface="微软雅黑"/>
              </a:rPr>
              <a:t>有</a:t>
            </a:r>
            <a:r>
              <a:rPr sz="800" spc="5" dirty="0">
                <a:solidFill>
                  <a:srgbClr val="7E7E7E"/>
                </a:solidFill>
                <a:latin typeface="微软雅黑"/>
                <a:cs typeface="微软雅黑"/>
              </a:rPr>
              <a:t>商</a:t>
            </a:r>
            <a:r>
              <a:rPr sz="800" spc="-15" dirty="0">
                <a:solidFill>
                  <a:srgbClr val="7E7E7E"/>
                </a:solidFill>
                <a:latin typeface="微软雅黑"/>
                <a:cs typeface="微软雅黑"/>
              </a:rPr>
              <a:t>机</a:t>
            </a:r>
            <a:r>
              <a:rPr sz="800" spc="5" dirty="0">
                <a:solidFill>
                  <a:srgbClr val="7E7E7E"/>
                </a:solidFill>
                <a:latin typeface="微软雅黑"/>
                <a:cs typeface="微软雅黑"/>
              </a:rPr>
              <a:t>行</a:t>
            </a:r>
            <a:r>
              <a:rPr sz="800" dirty="0">
                <a:solidFill>
                  <a:srgbClr val="7E7E7E"/>
                </a:solidFill>
                <a:latin typeface="微软雅黑"/>
                <a:cs typeface="微软雅黑"/>
              </a:rPr>
              <a:t>为</a:t>
            </a:r>
            <a:r>
              <a:rPr sz="800" spc="-10" dirty="0">
                <a:solidFill>
                  <a:srgbClr val="7E7E7E"/>
                </a:solidFill>
                <a:latin typeface="微软雅黑"/>
                <a:cs typeface="微软雅黑"/>
              </a:rPr>
              <a:t>的</a:t>
            </a:r>
            <a:r>
              <a:rPr sz="800" spc="5" dirty="0">
                <a:solidFill>
                  <a:srgbClr val="7E7E7E"/>
                </a:solidFill>
                <a:latin typeface="微软雅黑"/>
                <a:cs typeface="微软雅黑"/>
              </a:rPr>
              <a:t>买</a:t>
            </a:r>
            <a:r>
              <a:rPr sz="800" dirty="0">
                <a:solidFill>
                  <a:srgbClr val="7E7E7E"/>
                </a:solidFill>
                <a:latin typeface="微软雅黑"/>
                <a:cs typeface="微软雅黑"/>
              </a:rPr>
              <a:t>家</a:t>
            </a:r>
            <a:r>
              <a:rPr sz="800" spc="-10" dirty="0">
                <a:solidFill>
                  <a:srgbClr val="7E7E7E"/>
                </a:solidFill>
                <a:latin typeface="微软雅黑"/>
                <a:cs typeface="微软雅黑"/>
              </a:rPr>
              <a:t>数</a:t>
            </a:r>
            <a:r>
              <a:rPr sz="800" spc="305" dirty="0">
                <a:solidFill>
                  <a:srgbClr val="7E7E7E"/>
                </a:solidFill>
                <a:latin typeface="Segoe UI Emoji"/>
                <a:cs typeface="Segoe UI Emoji"/>
              </a:rPr>
              <a:t>➗</a:t>
            </a:r>
            <a:r>
              <a:rPr sz="800" spc="-35" dirty="0">
                <a:solidFill>
                  <a:srgbClr val="7E7E7E"/>
                </a:solidFill>
                <a:latin typeface="Segoe UI Emoji"/>
                <a:cs typeface="Segoe UI Emoji"/>
              </a:rPr>
              <a:t> </a:t>
            </a:r>
            <a:r>
              <a:rPr sz="800" dirty="0">
                <a:solidFill>
                  <a:srgbClr val="7E7E7E"/>
                </a:solidFill>
                <a:latin typeface="微软雅黑"/>
                <a:cs typeface="微软雅黑"/>
              </a:rPr>
              <a:t>最近</a:t>
            </a:r>
            <a:r>
              <a:rPr sz="800" spc="-5" dirty="0">
                <a:solidFill>
                  <a:srgbClr val="7E7E7E"/>
                </a:solidFill>
                <a:latin typeface="微软雅黑"/>
                <a:cs typeface="微软雅黑"/>
              </a:rPr>
              <a:t>30</a:t>
            </a:r>
            <a:r>
              <a:rPr sz="800" dirty="0">
                <a:solidFill>
                  <a:srgbClr val="7E7E7E"/>
                </a:solidFill>
                <a:latin typeface="微软雅黑"/>
                <a:cs typeface="微软雅黑"/>
              </a:rPr>
              <a:t>天内访问店铺 的买家数（商机行为是</a:t>
            </a:r>
            <a:r>
              <a:rPr sz="800" spc="-15" dirty="0">
                <a:solidFill>
                  <a:srgbClr val="7E7E7E"/>
                </a:solidFill>
                <a:latin typeface="微软雅黑"/>
                <a:cs typeface="微软雅黑"/>
              </a:rPr>
              <a:t>指</a:t>
            </a:r>
            <a:r>
              <a:rPr sz="800" dirty="0">
                <a:solidFill>
                  <a:srgbClr val="7E7E7E"/>
                </a:solidFill>
                <a:latin typeface="微软雅黑"/>
                <a:cs typeface="微软雅黑"/>
              </a:rPr>
              <a:t>买家</a:t>
            </a:r>
            <a:r>
              <a:rPr sz="800" spc="-15" dirty="0">
                <a:solidFill>
                  <a:srgbClr val="7E7E7E"/>
                </a:solidFill>
                <a:latin typeface="微软雅黑"/>
                <a:cs typeface="微软雅黑"/>
              </a:rPr>
              <a:t>对</a:t>
            </a:r>
            <a:r>
              <a:rPr sz="800" dirty="0">
                <a:solidFill>
                  <a:srgbClr val="7E7E7E"/>
                </a:solidFill>
                <a:latin typeface="微软雅黑"/>
                <a:cs typeface="微软雅黑"/>
              </a:rPr>
              <a:t>店铺</a:t>
            </a:r>
            <a:r>
              <a:rPr sz="800" spc="-15" dirty="0">
                <a:solidFill>
                  <a:srgbClr val="7E7E7E"/>
                </a:solidFill>
                <a:latin typeface="微软雅黑"/>
                <a:cs typeface="微软雅黑"/>
              </a:rPr>
              <a:t>发</a:t>
            </a:r>
            <a:r>
              <a:rPr sz="800" dirty="0">
                <a:solidFill>
                  <a:srgbClr val="7E7E7E"/>
                </a:solidFill>
                <a:latin typeface="微软雅黑"/>
                <a:cs typeface="微软雅黑"/>
              </a:rPr>
              <a:t>过</a:t>
            </a:r>
            <a:r>
              <a:rPr sz="800" spc="-5" dirty="0">
                <a:solidFill>
                  <a:srgbClr val="7E7E7E"/>
                </a:solidFill>
                <a:latin typeface="微软雅黑"/>
                <a:cs typeface="微软雅黑"/>
              </a:rPr>
              <a:t>TM</a:t>
            </a:r>
            <a:r>
              <a:rPr sz="800" dirty="0">
                <a:solidFill>
                  <a:srgbClr val="7E7E7E"/>
                </a:solidFill>
                <a:latin typeface="微软雅黑"/>
                <a:cs typeface="微软雅黑"/>
              </a:rPr>
              <a:t>咨询、询盘</a:t>
            </a:r>
            <a:r>
              <a:rPr sz="800" spc="-15" dirty="0">
                <a:solidFill>
                  <a:srgbClr val="7E7E7E"/>
                </a:solidFill>
                <a:latin typeface="微软雅黑"/>
                <a:cs typeface="微软雅黑"/>
              </a:rPr>
              <a:t>、</a:t>
            </a:r>
            <a:r>
              <a:rPr sz="800" dirty="0">
                <a:solidFill>
                  <a:srgbClr val="7E7E7E"/>
                </a:solidFill>
                <a:latin typeface="微软雅黑"/>
                <a:cs typeface="微软雅黑"/>
              </a:rPr>
              <a:t>发起</a:t>
            </a:r>
            <a:r>
              <a:rPr sz="800" spc="-15" dirty="0">
                <a:solidFill>
                  <a:srgbClr val="7E7E7E"/>
                </a:solidFill>
                <a:latin typeface="微软雅黑"/>
                <a:cs typeface="微软雅黑"/>
              </a:rPr>
              <a:t>订</a:t>
            </a:r>
            <a:r>
              <a:rPr sz="800" dirty="0">
                <a:solidFill>
                  <a:srgbClr val="7E7E7E"/>
                </a:solidFill>
                <a:latin typeface="微软雅黑"/>
                <a:cs typeface="微软雅黑"/>
              </a:rPr>
              <a:t>单行</a:t>
            </a:r>
            <a:r>
              <a:rPr sz="800" spc="-15" dirty="0">
                <a:solidFill>
                  <a:srgbClr val="7E7E7E"/>
                </a:solidFill>
                <a:latin typeface="微软雅黑"/>
                <a:cs typeface="微软雅黑"/>
              </a:rPr>
              <a:t>为</a:t>
            </a:r>
            <a:r>
              <a:rPr sz="800" dirty="0">
                <a:solidFill>
                  <a:srgbClr val="7E7E7E"/>
                </a:solidFill>
                <a:latin typeface="微软雅黑"/>
                <a:cs typeface="微软雅黑"/>
              </a:rPr>
              <a:t>”）</a:t>
            </a:r>
            <a:endParaRPr sz="800">
              <a:latin typeface="微软雅黑"/>
              <a:cs typeface="微软雅黑"/>
            </a:endParaRPr>
          </a:p>
        </p:txBody>
      </p:sp>
      <p:sp>
        <p:nvSpPr>
          <p:cNvPr id="17" name="object 17"/>
          <p:cNvSpPr txBox="1"/>
          <p:nvPr/>
        </p:nvSpPr>
        <p:spPr>
          <a:xfrm>
            <a:off x="1443990" y="4788535"/>
            <a:ext cx="6369685" cy="289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EC7C30"/>
                </a:solidFill>
                <a:latin typeface="微软雅黑"/>
                <a:cs typeface="微软雅黑"/>
              </a:rPr>
              <a:t>扶持计划有效期：商家需</a:t>
            </a:r>
            <a:r>
              <a:rPr sz="900" spc="-25" dirty="0">
                <a:solidFill>
                  <a:srgbClr val="EC7C30"/>
                </a:solidFill>
                <a:latin typeface="微软雅黑"/>
                <a:cs typeface="微软雅黑"/>
              </a:rPr>
              <a:t>在</a:t>
            </a:r>
            <a:r>
              <a:rPr sz="900" dirty="0">
                <a:solidFill>
                  <a:srgbClr val="EC7C30"/>
                </a:solidFill>
                <a:latin typeface="微软雅黑"/>
                <a:cs typeface="微软雅黑"/>
              </a:rPr>
              <a:t>2020年4月20日</a:t>
            </a:r>
            <a:r>
              <a:rPr sz="900" spc="-5" dirty="0">
                <a:solidFill>
                  <a:srgbClr val="EC7C30"/>
                </a:solidFill>
                <a:latin typeface="微软雅黑"/>
                <a:cs typeface="微软雅黑"/>
              </a:rPr>
              <a:t>-2020</a:t>
            </a:r>
            <a:r>
              <a:rPr sz="900" dirty="0">
                <a:solidFill>
                  <a:srgbClr val="EC7C30"/>
                </a:solidFill>
                <a:latin typeface="微软雅黑"/>
                <a:cs typeface="微软雅黑"/>
              </a:rPr>
              <a:t>年9月30日期间签约国际站且款项到账，适用于中国大陆、港台付费会员</a:t>
            </a:r>
            <a:endParaRPr sz="900">
              <a:latin typeface="微软雅黑"/>
              <a:cs typeface="微软雅黑"/>
            </a:endParaRPr>
          </a:p>
          <a:p>
            <a:pPr marL="12700">
              <a:lnSpc>
                <a:spcPct val="100000"/>
              </a:lnSpc>
            </a:pPr>
            <a:r>
              <a:rPr sz="900" dirty="0">
                <a:solidFill>
                  <a:srgbClr val="EC7C30"/>
                </a:solidFill>
                <a:latin typeface="微软雅黑"/>
                <a:cs typeface="微软雅黑"/>
              </a:rPr>
              <a:t>流量扶持上线时间：预计五月初，具体以官方上线通知为准</a:t>
            </a:r>
            <a:endParaRPr sz="900">
              <a:latin typeface="微软雅黑"/>
              <a:cs typeface="微软雅黑"/>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4404" y="2378964"/>
            <a:ext cx="8851900" cy="2121535"/>
          </a:xfrm>
          <a:custGeom>
            <a:avLst/>
            <a:gdLst/>
            <a:ahLst/>
            <a:cxnLst/>
            <a:rect l="l" t="t" r="r" b="b"/>
            <a:pathLst>
              <a:path w="8851900" h="2121535">
                <a:moveTo>
                  <a:pt x="0" y="2121408"/>
                </a:moveTo>
                <a:lnTo>
                  <a:pt x="8851392" y="2121408"/>
                </a:lnTo>
                <a:lnTo>
                  <a:pt x="8851392" y="0"/>
                </a:lnTo>
                <a:lnTo>
                  <a:pt x="0" y="0"/>
                </a:lnTo>
                <a:lnTo>
                  <a:pt x="0" y="2121408"/>
                </a:lnTo>
                <a:close/>
              </a:path>
            </a:pathLst>
          </a:custGeom>
          <a:solidFill>
            <a:srgbClr val="4471C4">
              <a:alpha val="10195"/>
            </a:srgbClr>
          </a:solidFill>
        </p:spPr>
        <p:txBody>
          <a:bodyPr wrap="square" lIns="0" tIns="0" rIns="0" bIns="0" rtlCol="0"/>
          <a:lstStyle/>
          <a:p/>
        </p:txBody>
      </p:sp>
      <p:sp>
        <p:nvSpPr>
          <p:cNvPr id="3" name="object 3"/>
          <p:cNvSpPr/>
          <p:nvPr/>
        </p:nvSpPr>
        <p:spPr>
          <a:xfrm>
            <a:off x="877824" y="2374392"/>
            <a:ext cx="7798308" cy="2109216"/>
          </a:xfrm>
          <a:prstGeom prst="rect">
            <a:avLst/>
          </a:prstGeom>
          <a:blipFill>
            <a:blip r:embed="rId1" cstate="print"/>
            <a:stretch>
              <a:fillRect/>
            </a:stretch>
          </a:blipFill>
        </p:spPr>
        <p:txBody>
          <a:bodyPr wrap="square" lIns="0" tIns="0" rIns="0" bIns="0" rtlCol="0"/>
          <a:lstStyle/>
          <a:p/>
        </p:txBody>
      </p:sp>
      <p:sp>
        <p:nvSpPr>
          <p:cNvPr id="4" name="object 4"/>
          <p:cNvSpPr/>
          <p:nvPr/>
        </p:nvSpPr>
        <p:spPr>
          <a:xfrm>
            <a:off x="4422647" y="4111752"/>
            <a:ext cx="1589531" cy="373380"/>
          </a:xfrm>
          <a:prstGeom prst="rect">
            <a:avLst/>
          </a:prstGeom>
          <a:blipFill>
            <a:blip r:embed="rId2" cstate="print"/>
            <a:stretch>
              <a:fillRect/>
            </a:stretch>
          </a:blipFill>
        </p:spPr>
        <p:txBody>
          <a:bodyPr wrap="square" lIns="0" tIns="0" rIns="0" bIns="0" rtlCol="0"/>
          <a:lstStyle/>
          <a:p/>
        </p:txBody>
      </p:sp>
      <p:sp>
        <p:nvSpPr>
          <p:cNvPr id="5" name="object 5"/>
          <p:cNvSpPr txBox="1">
            <a:spLocks noGrp="1"/>
          </p:cNvSpPr>
          <p:nvPr>
            <p:ph type="title"/>
          </p:nvPr>
        </p:nvSpPr>
        <p:spPr>
          <a:xfrm>
            <a:off x="66547" y="87884"/>
            <a:ext cx="2336165" cy="278130"/>
          </a:xfrm>
          <a:prstGeom prst="rect">
            <a:avLst/>
          </a:prstGeom>
        </p:spPr>
        <p:txBody>
          <a:bodyPr vert="horz" wrap="square" lIns="0" tIns="13335" rIns="0" bIns="0" rtlCol="0">
            <a:spAutoFit/>
          </a:bodyPr>
          <a:lstStyle/>
          <a:p>
            <a:pPr marL="12700">
              <a:lnSpc>
                <a:spcPct val="100000"/>
              </a:lnSpc>
              <a:spcBef>
                <a:spcPts val="105"/>
              </a:spcBef>
            </a:pPr>
            <a:r>
              <a:rPr sz="1650" spc="5" dirty="0"/>
              <a:t>广告产品新手</a:t>
            </a:r>
            <a:r>
              <a:rPr sz="1650" spc="-10" dirty="0"/>
              <a:t>成</a:t>
            </a:r>
            <a:r>
              <a:rPr sz="1650" spc="5" dirty="0"/>
              <a:t>长方</a:t>
            </a:r>
            <a:r>
              <a:rPr sz="1650" spc="-10" dirty="0"/>
              <a:t>案</a:t>
            </a:r>
            <a:r>
              <a:rPr sz="1650" spc="5" dirty="0"/>
              <a:t>包</a:t>
            </a:r>
            <a:endParaRPr sz="1650"/>
          </a:p>
        </p:txBody>
      </p:sp>
      <p:sp>
        <p:nvSpPr>
          <p:cNvPr id="6" name="object 6"/>
          <p:cNvSpPr/>
          <p:nvPr/>
        </p:nvSpPr>
        <p:spPr>
          <a:xfrm>
            <a:off x="0" y="324611"/>
            <a:ext cx="9143999" cy="1005839"/>
          </a:xfrm>
          <a:prstGeom prst="rect">
            <a:avLst/>
          </a:prstGeom>
          <a:blipFill>
            <a:blip r:embed="rId3" cstate="print"/>
            <a:stretch>
              <a:fillRect/>
            </a:stretch>
          </a:blipFill>
        </p:spPr>
        <p:txBody>
          <a:bodyPr wrap="square" lIns="0" tIns="0" rIns="0" bIns="0" rtlCol="0"/>
          <a:lstStyle/>
          <a:p/>
        </p:txBody>
      </p:sp>
      <p:sp>
        <p:nvSpPr>
          <p:cNvPr id="7" name="object 7"/>
          <p:cNvSpPr txBox="1"/>
          <p:nvPr/>
        </p:nvSpPr>
        <p:spPr>
          <a:xfrm>
            <a:off x="202692" y="550163"/>
            <a:ext cx="8723630" cy="469900"/>
          </a:xfrm>
          <a:prstGeom prst="rect">
            <a:avLst/>
          </a:prstGeom>
          <a:solidFill>
            <a:srgbClr val="FFFFFF"/>
          </a:solidFill>
          <a:ln w="12192">
            <a:solidFill>
              <a:srgbClr val="D9D9D9"/>
            </a:solidFill>
          </a:ln>
        </p:spPr>
        <p:txBody>
          <a:bodyPr vert="horz" wrap="square" lIns="0" tIns="117475" rIns="0" bIns="0" rtlCol="0">
            <a:spAutoFit/>
          </a:bodyPr>
          <a:lstStyle/>
          <a:p>
            <a:pPr marL="171450">
              <a:lnSpc>
                <a:spcPct val="100000"/>
              </a:lnSpc>
              <a:spcBef>
                <a:spcPts val="925"/>
              </a:spcBef>
            </a:pPr>
            <a:r>
              <a:rPr sz="1400" dirty="0">
                <a:solidFill>
                  <a:srgbClr val="404040"/>
                </a:solidFill>
                <a:latin typeface="微软雅黑"/>
                <a:cs typeface="微软雅黑"/>
              </a:rPr>
              <a:t>为新加入阿里巴巴的商</a:t>
            </a:r>
            <a:r>
              <a:rPr sz="1400" spc="-15" dirty="0">
                <a:solidFill>
                  <a:srgbClr val="404040"/>
                </a:solidFill>
                <a:latin typeface="微软雅黑"/>
                <a:cs typeface="微软雅黑"/>
              </a:rPr>
              <a:t>家</a:t>
            </a:r>
            <a:r>
              <a:rPr sz="1400" dirty="0">
                <a:solidFill>
                  <a:srgbClr val="404040"/>
                </a:solidFill>
                <a:latin typeface="微软雅黑"/>
                <a:cs typeface="微软雅黑"/>
              </a:rPr>
              <a:t>提供</a:t>
            </a:r>
            <a:r>
              <a:rPr sz="1600" b="1" i="1" spc="-5" dirty="0">
                <a:solidFill>
                  <a:srgbClr val="404040"/>
                </a:solidFill>
                <a:latin typeface="微软雅黑"/>
                <a:cs typeface="微软雅黑"/>
              </a:rPr>
              <a:t>【发品】</a:t>
            </a:r>
            <a:r>
              <a:rPr sz="1600" b="1" i="1" spc="-10" dirty="0">
                <a:solidFill>
                  <a:srgbClr val="404040"/>
                </a:solidFill>
                <a:latin typeface="微软雅黑"/>
                <a:cs typeface="微软雅黑"/>
              </a:rPr>
              <a:t>【</a:t>
            </a:r>
            <a:r>
              <a:rPr sz="1600" b="1" i="1" spc="-5" dirty="0">
                <a:solidFill>
                  <a:srgbClr val="404040"/>
                </a:solidFill>
                <a:latin typeface="微软雅黑"/>
                <a:cs typeface="微软雅黑"/>
              </a:rPr>
              <a:t>建站】【获客】【转化】</a:t>
            </a:r>
            <a:r>
              <a:rPr sz="1400" dirty="0">
                <a:solidFill>
                  <a:srgbClr val="404040"/>
                </a:solidFill>
                <a:latin typeface="微软雅黑"/>
                <a:cs typeface="微软雅黑"/>
              </a:rPr>
              <a:t>的全链路一站式</a:t>
            </a:r>
            <a:r>
              <a:rPr sz="1600" b="1" i="1" spc="-5" dirty="0">
                <a:solidFill>
                  <a:srgbClr val="404040"/>
                </a:solidFill>
                <a:latin typeface="微软雅黑"/>
                <a:cs typeface="微软雅黑"/>
              </a:rPr>
              <a:t>托管智能营</a:t>
            </a:r>
            <a:r>
              <a:rPr sz="1600" b="1" i="1" spc="-15" dirty="0">
                <a:solidFill>
                  <a:srgbClr val="404040"/>
                </a:solidFill>
                <a:latin typeface="微软雅黑"/>
                <a:cs typeface="微软雅黑"/>
              </a:rPr>
              <a:t>销</a:t>
            </a:r>
            <a:r>
              <a:rPr sz="1400" dirty="0">
                <a:solidFill>
                  <a:srgbClr val="404040"/>
                </a:solidFill>
                <a:latin typeface="微软雅黑"/>
                <a:cs typeface="微软雅黑"/>
              </a:rPr>
              <a:t>服务</a:t>
            </a:r>
            <a:endParaRPr sz="1400">
              <a:latin typeface="微软雅黑"/>
              <a:cs typeface="微软雅黑"/>
            </a:endParaRPr>
          </a:p>
        </p:txBody>
      </p:sp>
      <p:sp>
        <p:nvSpPr>
          <p:cNvPr id="8" name="object 8"/>
          <p:cNvSpPr/>
          <p:nvPr/>
        </p:nvSpPr>
        <p:spPr>
          <a:xfrm>
            <a:off x="185165" y="1364741"/>
            <a:ext cx="1896110" cy="866140"/>
          </a:xfrm>
          <a:custGeom>
            <a:avLst/>
            <a:gdLst/>
            <a:ahLst/>
            <a:cxnLst/>
            <a:rect l="l" t="t" r="r" b="b"/>
            <a:pathLst>
              <a:path w="1896110" h="866139">
                <a:moveTo>
                  <a:pt x="1751583" y="0"/>
                </a:moveTo>
                <a:lnTo>
                  <a:pt x="144272" y="0"/>
                </a:lnTo>
                <a:lnTo>
                  <a:pt x="98670" y="7359"/>
                </a:lnTo>
                <a:lnTo>
                  <a:pt x="59066" y="27850"/>
                </a:lnTo>
                <a:lnTo>
                  <a:pt x="27835" y="59088"/>
                </a:lnTo>
                <a:lnTo>
                  <a:pt x="7355" y="98690"/>
                </a:lnTo>
                <a:lnTo>
                  <a:pt x="0" y="144272"/>
                </a:lnTo>
                <a:lnTo>
                  <a:pt x="0" y="721360"/>
                </a:lnTo>
                <a:lnTo>
                  <a:pt x="7355" y="766941"/>
                </a:lnTo>
                <a:lnTo>
                  <a:pt x="27835" y="806543"/>
                </a:lnTo>
                <a:lnTo>
                  <a:pt x="59066" y="837781"/>
                </a:lnTo>
                <a:lnTo>
                  <a:pt x="98670" y="858272"/>
                </a:lnTo>
                <a:lnTo>
                  <a:pt x="144272" y="865632"/>
                </a:lnTo>
                <a:lnTo>
                  <a:pt x="1751583" y="865632"/>
                </a:lnTo>
                <a:lnTo>
                  <a:pt x="1797165" y="858272"/>
                </a:lnTo>
                <a:lnTo>
                  <a:pt x="1836767" y="837781"/>
                </a:lnTo>
                <a:lnTo>
                  <a:pt x="1868005" y="806543"/>
                </a:lnTo>
                <a:lnTo>
                  <a:pt x="1888496" y="766941"/>
                </a:lnTo>
                <a:lnTo>
                  <a:pt x="1895856" y="721360"/>
                </a:lnTo>
                <a:lnTo>
                  <a:pt x="1895856" y="144272"/>
                </a:lnTo>
                <a:lnTo>
                  <a:pt x="1888496" y="98690"/>
                </a:lnTo>
                <a:lnTo>
                  <a:pt x="1868005" y="59088"/>
                </a:lnTo>
                <a:lnTo>
                  <a:pt x="1836767" y="27850"/>
                </a:lnTo>
                <a:lnTo>
                  <a:pt x="1797165" y="7359"/>
                </a:lnTo>
                <a:lnTo>
                  <a:pt x="1751583" y="0"/>
                </a:lnTo>
                <a:close/>
              </a:path>
            </a:pathLst>
          </a:custGeom>
          <a:solidFill>
            <a:srgbClr val="FFFFFF"/>
          </a:solidFill>
        </p:spPr>
        <p:txBody>
          <a:bodyPr wrap="square" lIns="0" tIns="0" rIns="0" bIns="0" rtlCol="0"/>
          <a:lstStyle/>
          <a:p/>
        </p:txBody>
      </p:sp>
      <p:sp>
        <p:nvSpPr>
          <p:cNvPr id="9" name="object 9"/>
          <p:cNvSpPr/>
          <p:nvPr/>
        </p:nvSpPr>
        <p:spPr>
          <a:xfrm>
            <a:off x="185165" y="1364741"/>
            <a:ext cx="1896110" cy="866140"/>
          </a:xfrm>
          <a:custGeom>
            <a:avLst/>
            <a:gdLst/>
            <a:ahLst/>
            <a:cxnLst/>
            <a:rect l="l" t="t" r="r" b="b"/>
            <a:pathLst>
              <a:path w="1896110" h="866139">
                <a:moveTo>
                  <a:pt x="0" y="144272"/>
                </a:moveTo>
                <a:lnTo>
                  <a:pt x="7355" y="98690"/>
                </a:lnTo>
                <a:lnTo>
                  <a:pt x="27835" y="59088"/>
                </a:lnTo>
                <a:lnTo>
                  <a:pt x="59066" y="27850"/>
                </a:lnTo>
                <a:lnTo>
                  <a:pt x="98670" y="7359"/>
                </a:lnTo>
                <a:lnTo>
                  <a:pt x="144272" y="0"/>
                </a:lnTo>
                <a:lnTo>
                  <a:pt x="1751583" y="0"/>
                </a:lnTo>
                <a:lnTo>
                  <a:pt x="1797165" y="7359"/>
                </a:lnTo>
                <a:lnTo>
                  <a:pt x="1836767" y="27850"/>
                </a:lnTo>
                <a:lnTo>
                  <a:pt x="1868005" y="59088"/>
                </a:lnTo>
                <a:lnTo>
                  <a:pt x="1888496" y="98690"/>
                </a:lnTo>
                <a:lnTo>
                  <a:pt x="1895856" y="144272"/>
                </a:lnTo>
                <a:lnTo>
                  <a:pt x="1895856" y="721360"/>
                </a:lnTo>
                <a:lnTo>
                  <a:pt x="1888496" y="766941"/>
                </a:lnTo>
                <a:lnTo>
                  <a:pt x="1868005" y="806543"/>
                </a:lnTo>
                <a:lnTo>
                  <a:pt x="1836767" y="837781"/>
                </a:lnTo>
                <a:lnTo>
                  <a:pt x="1797165" y="858272"/>
                </a:lnTo>
                <a:lnTo>
                  <a:pt x="1751583" y="865632"/>
                </a:lnTo>
                <a:lnTo>
                  <a:pt x="144272" y="865632"/>
                </a:lnTo>
                <a:lnTo>
                  <a:pt x="98670" y="858272"/>
                </a:lnTo>
                <a:lnTo>
                  <a:pt x="59066" y="837781"/>
                </a:lnTo>
                <a:lnTo>
                  <a:pt x="27835" y="806543"/>
                </a:lnTo>
                <a:lnTo>
                  <a:pt x="7355" y="766941"/>
                </a:lnTo>
                <a:lnTo>
                  <a:pt x="0" y="721360"/>
                </a:lnTo>
                <a:lnTo>
                  <a:pt x="0" y="144272"/>
                </a:lnTo>
                <a:close/>
              </a:path>
            </a:pathLst>
          </a:custGeom>
          <a:ln w="28956">
            <a:solidFill>
              <a:srgbClr val="222492"/>
            </a:solidFill>
          </a:ln>
        </p:spPr>
        <p:txBody>
          <a:bodyPr wrap="square" lIns="0" tIns="0" rIns="0" bIns="0" rtlCol="0"/>
          <a:lstStyle/>
          <a:p/>
        </p:txBody>
      </p:sp>
      <p:sp>
        <p:nvSpPr>
          <p:cNvPr id="10" name="object 10"/>
          <p:cNvSpPr/>
          <p:nvPr/>
        </p:nvSpPr>
        <p:spPr>
          <a:xfrm>
            <a:off x="2233422" y="1370838"/>
            <a:ext cx="2051685" cy="861060"/>
          </a:xfrm>
          <a:custGeom>
            <a:avLst/>
            <a:gdLst/>
            <a:ahLst/>
            <a:cxnLst/>
            <a:rect l="l" t="t" r="r" b="b"/>
            <a:pathLst>
              <a:path w="2051685" h="861060">
                <a:moveTo>
                  <a:pt x="1907793" y="0"/>
                </a:moveTo>
                <a:lnTo>
                  <a:pt x="143509" y="0"/>
                </a:lnTo>
                <a:lnTo>
                  <a:pt x="98153" y="7317"/>
                </a:lnTo>
                <a:lnTo>
                  <a:pt x="58759" y="27692"/>
                </a:lnTo>
                <a:lnTo>
                  <a:pt x="27692" y="58759"/>
                </a:lnTo>
                <a:lnTo>
                  <a:pt x="7317" y="98153"/>
                </a:lnTo>
                <a:lnTo>
                  <a:pt x="0" y="143510"/>
                </a:lnTo>
                <a:lnTo>
                  <a:pt x="0" y="717550"/>
                </a:lnTo>
                <a:lnTo>
                  <a:pt x="7317" y="762906"/>
                </a:lnTo>
                <a:lnTo>
                  <a:pt x="27692" y="802300"/>
                </a:lnTo>
                <a:lnTo>
                  <a:pt x="58759" y="833367"/>
                </a:lnTo>
                <a:lnTo>
                  <a:pt x="98153" y="853742"/>
                </a:lnTo>
                <a:lnTo>
                  <a:pt x="143509" y="861060"/>
                </a:lnTo>
                <a:lnTo>
                  <a:pt x="1907793" y="861060"/>
                </a:lnTo>
                <a:lnTo>
                  <a:pt x="1953150" y="853742"/>
                </a:lnTo>
                <a:lnTo>
                  <a:pt x="1992544" y="833367"/>
                </a:lnTo>
                <a:lnTo>
                  <a:pt x="2023611" y="802300"/>
                </a:lnTo>
                <a:lnTo>
                  <a:pt x="2043986" y="762906"/>
                </a:lnTo>
                <a:lnTo>
                  <a:pt x="2051303" y="717550"/>
                </a:lnTo>
                <a:lnTo>
                  <a:pt x="2051303" y="143510"/>
                </a:lnTo>
                <a:lnTo>
                  <a:pt x="2043986" y="98153"/>
                </a:lnTo>
                <a:lnTo>
                  <a:pt x="2023611" y="58759"/>
                </a:lnTo>
                <a:lnTo>
                  <a:pt x="1992544" y="27692"/>
                </a:lnTo>
                <a:lnTo>
                  <a:pt x="1953150" y="7317"/>
                </a:lnTo>
                <a:lnTo>
                  <a:pt x="1907793" y="0"/>
                </a:lnTo>
                <a:close/>
              </a:path>
            </a:pathLst>
          </a:custGeom>
          <a:solidFill>
            <a:srgbClr val="FFFFFF"/>
          </a:solidFill>
        </p:spPr>
        <p:txBody>
          <a:bodyPr wrap="square" lIns="0" tIns="0" rIns="0" bIns="0" rtlCol="0"/>
          <a:lstStyle/>
          <a:p/>
        </p:txBody>
      </p:sp>
      <p:sp>
        <p:nvSpPr>
          <p:cNvPr id="11" name="object 11"/>
          <p:cNvSpPr/>
          <p:nvPr/>
        </p:nvSpPr>
        <p:spPr>
          <a:xfrm>
            <a:off x="2233422" y="1370838"/>
            <a:ext cx="2051685" cy="861060"/>
          </a:xfrm>
          <a:custGeom>
            <a:avLst/>
            <a:gdLst/>
            <a:ahLst/>
            <a:cxnLst/>
            <a:rect l="l" t="t" r="r" b="b"/>
            <a:pathLst>
              <a:path w="2051685" h="861060">
                <a:moveTo>
                  <a:pt x="0" y="143510"/>
                </a:moveTo>
                <a:lnTo>
                  <a:pt x="7317" y="98153"/>
                </a:lnTo>
                <a:lnTo>
                  <a:pt x="27692" y="58759"/>
                </a:lnTo>
                <a:lnTo>
                  <a:pt x="58759" y="27692"/>
                </a:lnTo>
                <a:lnTo>
                  <a:pt x="98153" y="7317"/>
                </a:lnTo>
                <a:lnTo>
                  <a:pt x="143509" y="0"/>
                </a:lnTo>
                <a:lnTo>
                  <a:pt x="1907793" y="0"/>
                </a:lnTo>
                <a:lnTo>
                  <a:pt x="1953150" y="7317"/>
                </a:lnTo>
                <a:lnTo>
                  <a:pt x="1992544" y="27692"/>
                </a:lnTo>
                <a:lnTo>
                  <a:pt x="2023611" y="58759"/>
                </a:lnTo>
                <a:lnTo>
                  <a:pt x="2043986" y="98153"/>
                </a:lnTo>
                <a:lnTo>
                  <a:pt x="2051303" y="143510"/>
                </a:lnTo>
                <a:lnTo>
                  <a:pt x="2051303" y="717550"/>
                </a:lnTo>
                <a:lnTo>
                  <a:pt x="2043986" y="762906"/>
                </a:lnTo>
                <a:lnTo>
                  <a:pt x="2023611" y="802300"/>
                </a:lnTo>
                <a:lnTo>
                  <a:pt x="1992544" y="833367"/>
                </a:lnTo>
                <a:lnTo>
                  <a:pt x="1953150" y="853742"/>
                </a:lnTo>
                <a:lnTo>
                  <a:pt x="1907793" y="861060"/>
                </a:lnTo>
                <a:lnTo>
                  <a:pt x="143509" y="861060"/>
                </a:lnTo>
                <a:lnTo>
                  <a:pt x="98153" y="853742"/>
                </a:lnTo>
                <a:lnTo>
                  <a:pt x="58759" y="833367"/>
                </a:lnTo>
                <a:lnTo>
                  <a:pt x="27692" y="802300"/>
                </a:lnTo>
                <a:lnTo>
                  <a:pt x="7317" y="762906"/>
                </a:lnTo>
                <a:lnTo>
                  <a:pt x="0" y="717550"/>
                </a:lnTo>
                <a:lnTo>
                  <a:pt x="0" y="143510"/>
                </a:lnTo>
                <a:close/>
              </a:path>
            </a:pathLst>
          </a:custGeom>
          <a:ln w="28956">
            <a:solidFill>
              <a:srgbClr val="222492"/>
            </a:solidFill>
          </a:ln>
        </p:spPr>
        <p:txBody>
          <a:bodyPr wrap="square" lIns="0" tIns="0" rIns="0" bIns="0" rtlCol="0"/>
          <a:lstStyle/>
          <a:p/>
        </p:txBody>
      </p:sp>
      <p:sp>
        <p:nvSpPr>
          <p:cNvPr id="12" name="object 12"/>
          <p:cNvSpPr/>
          <p:nvPr/>
        </p:nvSpPr>
        <p:spPr>
          <a:xfrm>
            <a:off x="4478273" y="1309877"/>
            <a:ext cx="2299970" cy="920750"/>
          </a:xfrm>
          <a:custGeom>
            <a:avLst/>
            <a:gdLst/>
            <a:ahLst/>
            <a:cxnLst/>
            <a:rect l="l" t="t" r="r" b="b"/>
            <a:pathLst>
              <a:path w="2299970" h="920750">
                <a:moveTo>
                  <a:pt x="2146300" y="0"/>
                </a:moveTo>
                <a:lnTo>
                  <a:pt x="153415" y="0"/>
                </a:lnTo>
                <a:lnTo>
                  <a:pt x="104932" y="7823"/>
                </a:lnTo>
                <a:lnTo>
                  <a:pt x="62819" y="29606"/>
                </a:lnTo>
                <a:lnTo>
                  <a:pt x="29606" y="62819"/>
                </a:lnTo>
                <a:lnTo>
                  <a:pt x="7823" y="104932"/>
                </a:lnTo>
                <a:lnTo>
                  <a:pt x="0" y="153416"/>
                </a:lnTo>
                <a:lnTo>
                  <a:pt x="0" y="767080"/>
                </a:lnTo>
                <a:lnTo>
                  <a:pt x="7823" y="815563"/>
                </a:lnTo>
                <a:lnTo>
                  <a:pt x="29606" y="857676"/>
                </a:lnTo>
                <a:lnTo>
                  <a:pt x="62819" y="890889"/>
                </a:lnTo>
                <a:lnTo>
                  <a:pt x="104932" y="912672"/>
                </a:lnTo>
                <a:lnTo>
                  <a:pt x="153415" y="920496"/>
                </a:lnTo>
                <a:lnTo>
                  <a:pt x="2146300" y="920496"/>
                </a:lnTo>
                <a:lnTo>
                  <a:pt x="2194783" y="912672"/>
                </a:lnTo>
                <a:lnTo>
                  <a:pt x="2236896" y="890889"/>
                </a:lnTo>
                <a:lnTo>
                  <a:pt x="2270109" y="857676"/>
                </a:lnTo>
                <a:lnTo>
                  <a:pt x="2291892" y="815563"/>
                </a:lnTo>
                <a:lnTo>
                  <a:pt x="2299716" y="767080"/>
                </a:lnTo>
                <a:lnTo>
                  <a:pt x="2299716" y="153416"/>
                </a:lnTo>
                <a:lnTo>
                  <a:pt x="2291892" y="104932"/>
                </a:lnTo>
                <a:lnTo>
                  <a:pt x="2270109" y="62819"/>
                </a:lnTo>
                <a:lnTo>
                  <a:pt x="2236896" y="29606"/>
                </a:lnTo>
                <a:lnTo>
                  <a:pt x="2194783" y="7823"/>
                </a:lnTo>
                <a:lnTo>
                  <a:pt x="2146300" y="0"/>
                </a:lnTo>
                <a:close/>
              </a:path>
            </a:pathLst>
          </a:custGeom>
          <a:solidFill>
            <a:srgbClr val="FFFFFF"/>
          </a:solidFill>
        </p:spPr>
        <p:txBody>
          <a:bodyPr wrap="square" lIns="0" tIns="0" rIns="0" bIns="0" rtlCol="0"/>
          <a:lstStyle/>
          <a:p/>
        </p:txBody>
      </p:sp>
      <p:sp>
        <p:nvSpPr>
          <p:cNvPr id="13" name="object 13"/>
          <p:cNvSpPr/>
          <p:nvPr/>
        </p:nvSpPr>
        <p:spPr>
          <a:xfrm>
            <a:off x="4478273" y="1309877"/>
            <a:ext cx="2299970" cy="920750"/>
          </a:xfrm>
          <a:custGeom>
            <a:avLst/>
            <a:gdLst/>
            <a:ahLst/>
            <a:cxnLst/>
            <a:rect l="l" t="t" r="r" b="b"/>
            <a:pathLst>
              <a:path w="2299970" h="920750">
                <a:moveTo>
                  <a:pt x="0" y="153416"/>
                </a:moveTo>
                <a:lnTo>
                  <a:pt x="7823" y="104932"/>
                </a:lnTo>
                <a:lnTo>
                  <a:pt x="29606" y="62819"/>
                </a:lnTo>
                <a:lnTo>
                  <a:pt x="62819" y="29606"/>
                </a:lnTo>
                <a:lnTo>
                  <a:pt x="104932" y="7823"/>
                </a:lnTo>
                <a:lnTo>
                  <a:pt x="153415" y="0"/>
                </a:lnTo>
                <a:lnTo>
                  <a:pt x="2146300" y="0"/>
                </a:lnTo>
                <a:lnTo>
                  <a:pt x="2194783" y="7823"/>
                </a:lnTo>
                <a:lnTo>
                  <a:pt x="2236896" y="29606"/>
                </a:lnTo>
                <a:lnTo>
                  <a:pt x="2270109" y="62819"/>
                </a:lnTo>
                <a:lnTo>
                  <a:pt x="2291892" y="104932"/>
                </a:lnTo>
                <a:lnTo>
                  <a:pt x="2299716" y="153416"/>
                </a:lnTo>
                <a:lnTo>
                  <a:pt x="2299716" y="767080"/>
                </a:lnTo>
                <a:lnTo>
                  <a:pt x="2291892" y="815563"/>
                </a:lnTo>
                <a:lnTo>
                  <a:pt x="2270109" y="857676"/>
                </a:lnTo>
                <a:lnTo>
                  <a:pt x="2236896" y="890889"/>
                </a:lnTo>
                <a:lnTo>
                  <a:pt x="2194783" y="912672"/>
                </a:lnTo>
                <a:lnTo>
                  <a:pt x="2146300" y="920496"/>
                </a:lnTo>
                <a:lnTo>
                  <a:pt x="153415" y="920496"/>
                </a:lnTo>
                <a:lnTo>
                  <a:pt x="104932" y="912672"/>
                </a:lnTo>
                <a:lnTo>
                  <a:pt x="62819" y="890889"/>
                </a:lnTo>
                <a:lnTo>
                  <a:pt x="29606" y="857676"/>
                </a:lnTo>
                <a:lnTo>
                  <a:pt x="7823" y="815563"/>
                </a:lnTo>
                <a:lnTo>
                  <a:pt x="0" y="767080"/>
                </a:lnTo>
                <a:lnTo>
                  <a:pt x="0" y="153416"/>
                </a:lnTo>
                <a:close/>
              </a:path>
            </a:pathLst>
          </a:custGeom>
          <a:ln w="28956">
            <a:solidFill>
              <a:srgbClr val="222492"/>
            </a:solidFill>
          </a:ln>
        </p:spPr>
        <p:txBody>
          <a:bodyPr wrap="square" lIns="0" tIns="0" rIns="0" bIns="0" rtlCol="0"/>
          <a:lstStyle/>
          <a:p/>
        </p:txBody>
      </p:sp>
      <p:sp>
        <p:nvSpPr>
          <p:cNvPr id="14" name="object 14"/>
          <p:cNvSpPr/>
          <p:nvPr/>
        </p:nvSpPr>
        <p:spPr>
          <a:xfrm>
            <a:off x="6912102" y="1343405"/>
            <a:ext cx="2115820" cy="871855"/>
          </a:xfrm>
          <a:custGeom>
            <a:avLst/>
            <a:gdLst/>
            <a:ahLst/>
            <a:cxnLst/>
            <a:rect l="l" t="t" r="r" b="b"/>
            <a:pathLst>
              <a:path w="2115820" h="871855">
                <a:moveTo>
                  <a:pt x="1970024" y="0"/>
                </a:moveTo>
                <a:lnTo>
                  <a:pt x="145288" y="0"/>
                </a:lnTo>
                <a:lnTo>
                  <a:pt x="99356" y="7404"/>
                </a:lnTo>
                <a:lnTo>
                  <a:pt x="59472" y="28025"/>
                </a:lnTo>
                <a:lnTo>
                  <a:pt x="28025" y="59472"/>
                </a:lnTo>
                <a:lnTo>
                  <a:pt x="7404" y="99356"/>
                </a:lnTo>
                <a:lnTo>
                  <a:pt x="0" y="145288"/>
                </a:lnTo>
                <a:lnTo>
                  <a:pt x="0" y="726440"/>
                </a:lnTo>
                <a:lnTo>
                  <a:pt x="7404" y="772371"/>
                </a:lnTo>
                <a:lnTo>
                  <a:pt x="28025" y="812255"/>
                </a:lnTo>
                <a:lnTo>
                  <a:pt x="59472" y="843702"/>
                </a:lnTo>
                <a:lnTo>
                  <a:pt x="99356" y="864323"/>
                </a:lnTo>
                <a:lnTo>
                  <a:pt x="145288" y="871728"/>
                </a:lnTo>
                <a:lnTo>
                  <a:pt x="1970024" y="871728"/>
                </a:lnTo>
                <a:lnTo>
                  <a:pt x="2015955" y="864323"/>
                </a:lnTo>
                <a:lnTo>
                  <a:pt x="2055839" y="843702"/>
                </a:lnTo>
                <a:lnTo>
                  <a:pt x="2087286" y="812255"/>
                </a:lnTo>
                <a:lnTo>
                  <a:pt x="2107907" y="772371"/>
                </a:lnTo>
                <a:lnTo>
                  <a:pt x="2115312" y="726440"/>
                </a:lnTo>
                <a:lnTo>
                  <a:pt x="2115312" y="145288"/>
                </a:lnTo>
                <a:lnTo>
                  <a:pt x="2107907" y="99356"/>
                </a:lnTo>
                <a:lnTo>
                  <a:pt x="2087286" y="59472"/>
                </a:lnTo>
                <a:lnTo>
                  <a:pt x="2055839" y="28025"/>
                </a:lnTo>
                <a:lnTo>
                  <a:pt x="2015955" y="7404"/>
                </a:lnTo>
                <a:lnTo>
                  <a:pt x="1970024" y="0"/>
                </a:lnTo>
                <a:close/>
              </a:path>
            </a:pathLst>
          </a:custGeom>
          <a:solidFill>
            <a:srgbClr val="FFFFFF"/>
          </a:solidFill>
        </p:spPr>
        <p:txBody>
          <a:bodyPr wrap="square" lIns="0" tIns="0" rIns="0" bIns="0" rtlCol="0"/>
          <a:lstStyle/>
          <a:p/>
        </p:txBody>
      </p:sp>
      <p:sp>
        <p:nvSpPr>
          <p:cNvPr id="15" name="object 15"/>
          <p:cNvSpPr/>
          <p:nvPr/>
        </p:nvSpPr>
        <p:spPr>
          <a:xfrm>
            <a:off x="6912102" y="1343405"/>
            <a:ext cx="2115820" cy="871855"/>
          </a:xfrm>
          <a:custGeom>
            <a:avLst/>
            <a:gdLst/>
            <a:ahLst/>
            <a:cxnLst/>
            <a:rect l="l" t="t" r="r" b="b"/>
            <a:pathLst>
              <a:path w="2115820" h="871855">
                <a:moveTo>
                  <a:pt x="0" y="145288"/>
                </a:moveTo>
                <a:lnTo>
                  <a:pt x="7404" y="99356"/>
                </a:lnTo>
                <a:lnTo>
                  <a:pt x="28025" y="59472"/>
                </a:lnTo>
                <a:lnTo>
                  <a:pt x="59472" y="28025"/>
                </a:lnTo>
                <a:lnTo>
                  <a:pt x="99356" y="7404"/>
                </a:lnTo>
                <a:lnTo>
                  <a:pt x="145288" y="0"/>
                </a:lnTo>
                <a:lnTo>
                  <a:pt x="1970024" y="0"/>
                </a:lnTo>
                <a:lnTo>
                  <a:pt x="2015955" y="7404"/>
                </a:lnTo>
                <a:lnTo>
                  <a:pt x="2055839" y="28025"/>
                </a:lnTo>
                <a:lnTo>
                  <a:pt x="2087286" y="59472"/>
                </a:lnTo>
                <a:lnTo>
                  <a:pt x="2107907" y="99356"/>
                </a:lnTo>
                <a:lnTo>
                  <a:pt x="2115312" y="145288"/>
                </a:lnTo>
                <a:lnTo>
                  <a:pt x="2115312" y="726440"/>
                </a:lnTo>
                <a:lnTo>
                  <a:pt x="2107907" y="772371"/>
                </a:lnTo>
                <a:lnTo>
                  <a:pt x="2087286" y="812255"/>
                </a:lnTo>
                <a:lnTo>
                  <a:pt x="2055839" y="843702"/>
                </a:lnTo>
                <a:lnTo>
                  <a:pt x="2015955" y="864323"/>
                </a:lnTo>
                <a:lnTo>
                  <a:pt x="1970024" y="871728"/>
                </a:lnTo>
                <a:lnTo>
                  <a:pt x="145288" y="871728"/>
                </a:lnTo>
                <a:lnTo>
                  <a:pt x="99356" y="864323"/>
                </a:lnTo>
                <a:lnTo>
                  <a:pt x="59472" y="843702"/>
                </a:lnTo>
                <a:lnTo>
                  <a:pt x="28025" y="812255"/>
                </a:lnTo>
                <a:lnTo>
                  <a:pt x="7404" y="772371"/>
                </a:lnTo>
                <a:lnTo>
                  <a:pt x="0" y="726440"/>
                </a:lnTo>
                <a:lnTo>
                  <a:pt x="0" y="145288"/>
                </a:lnTo>
                <a:close/>
              </a:path>
            </a:pathLst>
          </a:custGeom>
          <a:ln w="28956">
            <a:solidFill>
              <a:srgbClr val="222492"/>
            </a:solidFill>
          </a:ln>
        </p:spPr>
        <p:txBody>
          <a:bodyPr wrap="square" lIns="0" tIns="0" rIns="0" bIns="0" rtlCol="0"/>
          <a:lstStyle/>
          <a:p/>
        </p:txBody>
      </p:sp>
      <p:sp>
        <p:nvSpPr>
          <p:cNvPr id="16" name="object 16"/>
          <p:cNvSpPr txBox="1"/>
          <p:nvPr/>
        </p:nvSpPr>
        <p:spPr>
          <a:xfrm>
            <a:off x="6991604" y="1630171"/>
            <a:ext cx="1840864" cy="436880"/>
          </a:xfrm>
          <a:prstGeom prst="rect">
            <a:avLst/>
          </a:prstGeom>
        </p:spPr>
        <p:txBody>
          <a:bodyPr vert="horz" wrap="square" lIns="0" tIns="12700" rIns="0" bIns="0" rtlCol="0">
            <a:spAutoFit/>
          </a:bodyPr>
          <a:lstStyle/>
          <a:p>
            <a:pPr marL="227330" indent="-215265">
              <a:lnSpc>
                <a:spcPct val="100000"/>
              </a:lnSpc>
              <a:spcBef>
                <a:spcPts val="100"/>
              </a:spcBef>
              <a:buFont typeface="Arial" panose="020B0604020202090204"/>
              <a:buChar char="•"/>
              <a:tabLst>
                <a:tab pos="226695" algn="l"/>
                <a:tab pos="227965" algn="l"/>
              </a:tabLst>
            </a:pPr>
            <a:r>
              <a:rPr sz="900" b="1" i="1" dirty="0">
                <a:solidFill>
                  <a:srgbClr val="404040"/>
                </a:solidFill>
                <a:latin typeface="微软雅黑"/>
                <a:cs typeface="微软雅黑"/>
              </a:rPr>
              <a:t>访客高于未使用方案包新商家</a:t>
            </a:r>
            <a:endParaRPr sz="900">
              <a:latin typeface="微软雅黑"/>
              <a:cs typeface="微软雅黑"/>
            </a:endParaRPr>
          </a:p>
          <a:p>
            <a:pPr marL="227330" marR="5080" indent="-215265">
              <a:lnSpc>
                <a:spcPct val="100000"/>
              </a:lnSpc>
              <a:buFont typeface="Arial" panose="020B0604020202090204"/>
              <a:buChar char="•"/>
              <a:tabLst>
                <a:tab pos="226695" algn="l"/>
                <a:tab pos="227965" algn="l"/>
              </a:tabLst>
            </a:pPr>
            <a:r>
              <a:rPr sz="900" b="1" i="1" dirty="0">
                <a:solidFill>
                  <a:srgbClr val="404040"/>
                </a:solidFill>
                <a:latin typeface="微软雅黑"/>
                <a:cs typeface="微软雅黑"/>
              </a:rPr>
              <a:t>广告转化指数高于未使用方案包 新商家</a:t>
            </a:r>
            <a:endParaRPr sz="900">
              <a:latin typeface="微软雅黑"/>
              <a:cs typeface="微软雅黑"/>
            </a:endParaRPr>
          </a:p>
        </p:txBody>
      </p:sp>
      <p:sp>
        <p:nvSpPr>
          <p:cNvPr id="17" name="object 17"/>
          <p:cNvSpPr txBox="1"/>
          <p:nvPr/>
        </p:nvSpPr>
        <p:spPr>
          <a:xfrm>
            <a:off x="385572" y="1197863"/>
            <a:ext cx="1511935" cy="323215"/>
          </a:xfrm>
          <a:prstGeom prst="rect">
            <a:avLst/>
          </a:prstGeom>
          <a:solidFill>
            <a:srgbClr val="FFFFFF"/>
          </a:solidFill>
        </p:spPr>
        <p:txBody>
          <a:bodyPr vert="horz" wrap="square" lIns="0" tIns="38735" rIns="0" bIns="0" rtlCol="0">
            <a:spAutoFit/>
          </a:bodyPr>
          <a:lstStyle/>
          <a:p>
            <a:pPr marL="108585">
              <a:lnSpc>
                <a:spcPct val="100000"/>
              </a:lnSpc>
              <a:spcBef>
                <a:spcPts val="305"/>
              </a:spcBef>
            </a:pPr>
            <a:r>
              <a:rPr sz="1200" b="1" i="1" dirty="0">
                <a:solidFill>
                  <a:srgbClr val="404040"/>
                </a:solidFill>
                <a:latin typeface="微软雅黑"/>
                <a:cs typeface="微软雅黑"/>
              </a:rPr>
              <a:t>三方保障平台</a:t>
            </a:r>
            <a:r>
              <a:rPr sz="1500" b="1" i="1" dirty="0">
                <a:solidFill>
                  <a:srgbClr val="222492"/>
                </a:solidFill>
                <a:latin typeface="微软雅黑"/>
                <a:cs typeface="微软雅黑"/>
              </a:rPr>
              <a:t>基建</a:t>
            </a:r>
            <a:endParaRPr sz="1500">
              <a:latin typeface="微软雅黑"/>
              <a:cs typeface="微软雅黑"/>
            </a:endParaRPr>
          </a:p>
        </p:txBody>
      </p:sp>
      <p:sp>
        <p:nvSpPr>
          <p:cNvPr id="18" name="object 18"/>
          <p:cNvSpPr txBox="1"/>
          <p:nvPr/>
        </p:nvSpPr>
        <p:spPr>
          <a:xfrm>
            <a:off x="7289292" y="1193291"/>
            <a:ext cx="1292860" cy="323215"/>
          </a:xfrm>
          <a:prstGeom prst="rect">
            <a:avLst/>
          </a:prstGeom>
          <a:solidFill>
            <a:srgbClr val="FFFFFF"/>
          </a:solidFill>
        </p:spPr>
        <p:txBody>
          <a:bodyPr vert="horz" wrap="square" lIns="0" tIns="38100" rIns="0" bIns="0" rtlCol="0">
            <a:spAutoFit/>
          </a:bodyPr>
          <a:lstStyle/>
          <a:p>
            <a:pPr marL="114300">
              <a:lnSpc>
                <a:spcPct val="100000"/>
              </a:lnSpc>
              <a:spcBef>
                <a:spcPts val="300"/>
              </a:spcBef>
            </a:pPr>
            <a:r>
              <a:rPr sz="1200" b="1" i="1" dirty="0">
                <a:solidFill>
                  <a:srgbClr val="404040"/>
                </a:solidFill>
                <a:latin typeface="微软雅黑"/>
                <a:cs typeface="微软雅黑"/>
              </a:rPr>
              <a:t>算法</a:t>
            </a:r>
            <a:r>
              <a:rPr sz="1500" b="1" i="1" dirty="0">
                <a:solidFill>
                  <a:srgbClr val="222492"/>
                </a:solidFill>
                <a:latin typeface="微软雅黑"/>
                <a:cs typeface="微软雅黑"/>
              </a:rPr>
              <a:t>效果保障</a:t>
            </a:r>
            <a:endParaRPr sz="1500">
              <a:latin typeface="微软雅黑"/>
              <a:cs typeface="微软雅黑"/>
            </a:endParaRPr>
          </a:p>
        </p:txBody>
      </p:sp>
      <p:sp>
        <p:nvSpPr>
          <p:cNvPr id="19" name="object 19"/>
          <p:cNvSpPr txBox="1"/>
          <p:nvPr/>
        </p:nvSpPr>
        <p:spPr>
          <a:xfrm>
            <a:off x="4853940" y="1158239"/>
            <a:ext cx="1522730" cy="323215"/>
          </a:xfrm>
          <a:prstGeom prst="rect">
            <a:avLst/>
          </a:prstGeom>
          <a:solidFill>
            <a:srgbClr val="FFFFFF"/>
          </a:solidFill>
        </p:spPr>
        <p:txBody>
          <a:bodyPr vert="horz" wrap="square" lIns="0" tIns="38735" rIns="0" bIns="0" rtlCol="0">
            <a:spAutoFit/>
          </a:bodyPr>
          <a:lstStyle/>
          <a:p>
            <a:pPr marL="92710">
              <a:lnSpc>
                <a:spcPct val="100000"/>
              </a:lnSpc>
              <a:spcBef>
                <a:spcPts val="305"/>
              </a:spcBef>
            </a:pPr>
            <a:r>
              <a:rPr sz="1200" b="1" i="1" dirty="0">
                <a:solidFill>
                  <a:srgbClr val="404040"/>
                </a:solidFill>
                <a:latin typeface="微软雅黑"/>
                <a:cs typeface="微软雅黑"/>
              </a:rPr>
              <a:t>搜索推荐</a:t>
            </a:r>
            <a:r>
              <a:rPr sz="1500" b="1" i="1" spc="-5" dirty="0">
                <a:solidFill>
                  <a:srgbClr val="222492"/>
                </a:solidFill>
                <a:latin typeface="微软雅黑"/>
                <a:cs typeface="微软雅黑"/>
              </a:rPr>
              <a:t>双擎</a:t>
            </a:r>
            <a:r>
              <a:rPr sz="1200" b="1" i="1" dirty="0">
                <a:solidFill>
                  <a:srgbClr val="404040"/>
                </a:solidFill>
                <a:latin typeface="微软雅黑"/>
                <a:cs typeface="微软雅黑"/>
              </a:rPr>
              <a:t>营销</a:t>
            </a:r>
            <a:endParaRPr sz="1200">
              <a:latin typeface="微软雅黑"/>
              <a:cs typeface="微软雅黑"/>
            </a:endParaRPr>
          </a:p>
        </p:txBody>
      </p:sp>
      <p:sp>
        <p:nvSpPr>
          <p:cNvPr id="20" name="object 20"/>
          <p:cNvSpPr txBox="1"/>
          <p:nvPr/>
        </p:nvSpPr>
        <p:spPr>
          <a:xfrm>
            <a:off x="2467355" y="1200911"/>
            <a:ext cx="1623060" cy="323215"/>
          </a:xfrm>
          <a:prstGeom prst="rect">
            <a:avLst/>
          </a:prstGeom>
          <a:solidFill>
            <a:srgbClr val="FFFFFF"/>
          </a:solidFill>
        </p:spPr>
        <p:txBody>
          <a:bodyPr vert="horz" wrap="square" lIns="0" tIns="38735" rIns="0" bIns="0" rtlCol="0">
            <a:spAutoFit/>
          </a:bodyPr>
          <a:lstStyle/>
          <a:p>
            <a:pPr marL="125730">
              <a:lnSpc>
                <a:spcPct val="100000"/>
              </a:lnSpc>
              <a:spcBef>
                <a:spcPts val="305"/>
              </a:spcBef>
            </a:pPr>
            <a:r>
              <a:rPr sz="1200" b="1" i="1" dirty="0">
                <a:solidFill>
                  <a:srgbClr val="404040"/>
                </a:solidFill>
                <a:latin typeface="微软雅黑"/>
                <a:cs typeface="微软雅黑"/>
              </a:rPr>
              <a:t>智能</a:t>
            </a:r>
            <a:r>
              <a:rPr sz="1500" b="1" i="1" spc="-5" dirty="0">
                <a:solidFill>
                  <a:srgbClr val="222492"/>
                </a:solidFill>
                <a:latin typeface="微软雅黑"/>
                <a:cs typeface="微软雅黑"/>
              </a:rPr>
              <a:t>托管营销</a:t>
            </a:r>
            <a:r>
              <a:rPr sz="1200" b="1" i="1" dirty="0">
                <a:solidFill>
                  <a:srgbClr val="404040"/>
                </a:solidFill>
                <a:latin typeface="微软雅黑"/>
                <a:cs typeface="微软雅黑"/>
              </a:rPr>
              <a:t>投放</a:t>
            </a:r>
            <a:endParaRPr sz="1200">
              <a:latin typeface="微软雅黑"/>
              <a:cs typeface="微软雅黑"/>
            </a:endParaRPr>
          </a:p>
        </p:txBody>
      </p:sp>
      <p:sp>
        <p:nvSpPr>
          <p:cNvPr id="21" name="object 21"/>
          <p:cNvSpPr txBox="1"/>
          <p:nvPr/>
        </p:nvSpPr>
        <p:spPr>
          <a:xfrm>
            <a:off x="415544" y="1550289"/>
            <a:ext cx="1497965" cy="436880"/>
          </a:xfrm>
          <a:prstGeom prst="rect">
            <a:avLst/>
          </a:prstGeom>
        </p:spPr>
        <p:txBody>
          <a:bodyPr vert="horz" wrap="square" lIns="0" tIns="81280" rIns="0" bIns="0" rtlCol="0">
            <a:spAutoFit/>
          </a:bodyPr>
          <a:lstStyle/>
          <a:p>
            <a:pPr marL="227330" indent="-215265">
              <a:lnSpc>
                <a:spcPct val="100000"/>
              </a:lnSpc>
              <a:spcBef>
                <a:spcPts val="640"/>
              </a:spcBef>
              <a:buFont typeface="Arial" panose="020B0604020202090204"/>
              <a:buChar char="•"/>
              <a:tabLst>
                <a:tab pos="226695" algn="l"/>
                <a:tab pos="227965" algn="l"/>
              </a:tabLst>
            </a:pPr>
            <a:r>
              <a:rPr sz="900" b="1" i="1" dirty="0">
                <a:solidFill>
                  <a:srgbClr val="404040"/>
                </a:solidFill>
                <a:latin typeface="微软雅黑"/>
                <a:cs typeface="微软雅黑"/>
              </a:rPr>
              <a:t>三方保障优质发品发布</a:t>
            </a:r>
            <a:endParaRPr sz="900">
              <a:latin typeface="微软雅黑"/>
              <a:cs typeface="微软雅黑"/>
            </a:endParaRPr>
          </a:p>
          <a:p>
            <a:pPr marL="227330" indent="-215265">
              <a:lnSpc>
                <a:spcPct val="100000"/>
              </a:lnSpc>
              <a:spcBef>
                <a:spcPts val="540"/>
              </a:spcBef>
              <a:buFont typeface="Arial" panose="020B0604020202090204"/>
              <a:buChar char="•"/>
              <a:tabLst>
                <a:tab pos="226695" algn="l"/>
                <a:tab pos="227965" algn="l"/>
              </a:tabLst>
            </a:pPr>
            <a:r>
              <a:rPr sz="900" b="1" i="1" dirty="0">
                <a:solidFill>
                  <a:srgbClr val="404040"/>
                </a:solidFill>
                <a:latin typeface="微软雅黑"/>
                <a:cs typeface="微软雅黑"/>
              </a:rPr>
              <a:t>三方提供一站式建站服务</a:t>
            </a:r>
            <a:endParaRPr sz="900">
              <a:latin typeface="微软雅黑"/>
              <a:cs typeface="微软雅黑"/>
            </a:endParaRPr>
          </a:p>
        </p:txBody>
      </p:sp>
      <p:sp>
        <p:nvSpPr>
          <p:cNvPr id="22" name="object 22"/>
          <p:cNvSpPr txBox="1"/>
          <p:nvPr/>
        </p:nvSpPr>
        <p:spPr>
          <a:xfrm>
            <a:off x="2610992" y="1574672"/>
            <a:ext cx="1443355" cy="574040"/>
          </a:xfrm>
          <a:prstGeom prst="rect">
            <a:avLst/>
          </a:prstGeom>
        </p:spPr>
        <p:txBody>
          <a:bodyPr vert="horz" wrap="square" lIns="0" tIns="12700" rIns="0" bIns="0" rtlCol="0">
            <a:spAutoFit/>
          </a:bodyPr>
          <a:lstStyle/>
          <a:p>
            <a:pPr marL="227330" indent="-215265">
              <a:lnSpc>
                <a:spcPct val="100000"/>
              </a:lnSpc>
              <a:spcBef>
                <a:spcPts val="100"/>
              </a:spcBef>
              <a:buFont typeface="Arial" panose="020B0604020202090204"/>
              <a:buChar char="•"/>
              <a:tabLst>
                <a:tab pos="226695" algn="l"/>
                <a:tab pos="227965" algn="l"/>
              </a:tabLst>
            </a:pPr>
            <a:r>
              <a:rPr sz="900" b="1" spc="-5" dirty="0">
                <a:solidFill>
                  <a:srgbClr val="404040"/>
                </a:solidFill>
                <a:latin typeface="微软雅黑"/>
                <a:cs typeface="微软雅黑"/>
              </a:rPr>
              <a:t>60</a:t>
            </a:r>
            <a:r>
              <a:rPr sz="900" b="1" dirty="0">
                <a:solidFill>
                  <a:srgbClr val="404040"/>
                </a:solidFill>
                <a:latin typeface="微软雅黑"/>
                <a:cs typeface="微软雅黑"/>
              </a:rPr>
              <a:t>-</a:t>
            </a:r>
            <a:r>
              <a:rPr sz="900" b="1" spc="-5" dirty="0">
                <a:solidFill>
                  <a:srgbClr val="404040"/>
                </a:solidFill>
                <a:latin typeface="微软雅黑"/>
                <a:cs typeface="微软雅黑"/>
              </a:rPr>
              <a:t>120</a:t>
            </a:r>
            <a:r>
              <a:rPr sz="900" b="1" i="1" dirty="0">
                <a:solidFill>
                  <a:srgbClr val="404040"/>
                </a:solidFill>
                <a:latin typeface="微软雅黑"/>
                <a:cs typeface="微软雅黑"/>
              </a:rPr>
              <a:t>天系统托管投放</a:t>
            </a:r>
            <a:endParaRPr sz="900">
              <a:latin typeface="微软雅黑"/>
              <a:cs typeface="微软雅黑"/>
            </a:endParaRPr>
          </a:p>
          <a:p>
            <a:pPr marL="227330" indent="-215265">
              <a:lnSpc>
                <a:spcPct val="100000"/>
              </a:lnSpc>
              <a:buFont typeface="Arial" panose="020B0604020202090204"/>
              <a:buChar char="•"/>
              <a:tabLst>
                <a:tab pos="226695" algn="l"/>
                <a:tab pos="227965" algn="l"/>
              </a:tabLst>
            </a:pPr>
            <a:r>
              <a:rPr sz="900" b="1" i="1" dirty="0">
                <a:solidFill>
                  <a:srgbClr val="404040"/>
                </a:solidFill>
                <a:latin typeface="微软雅黑"/>
                <a:cs typeface="微软雅黑"/>
              </a:rPr>
              <a:t>智能拓词</a:t>
            </a:r>
            <a:endParaRPr sz="900">
              <a:latin typeface="微软雅黑"/>
              <a:cs typeface="微软雅黑"/>
            </a:endParaRPr>
          </a:p>
          <a:p>
            <a:pPr marL="227330" indent="-215265">
              <a:lnSpc>
                <a:spcPct val="100000"/>
              </a:lnSpc>
              <a:buFont typeface="Arial" panose="020B0604020202090204"/>
              <a:buChar char="•"/>
              <a:tabLst>
                <a:tab pos="226695" algn="l"/>
                <a:tab pos="227965" algn="l"/>
              </a:tabLst>
            </a:pPr>
            <a:r>
              <a:rPr sz="900" b="1" i="1" dirty="0">
                <a:solidFill>
                  <a:srgbClr val="404040"/>
                </a:solidFill>
                <a:latin typeface="微软雅黑"/>
                <a:cs typeface="微软雅黑"/>
              </a:rPr>
              <a:t>智能选流</a:t>
            </a:r>
            <a:endParaRPr sz="900">
              <a:latin typeface="微软雅黑"/>
              <a:cs typeface="微软雅黑"/>
            </a:endParaRPr>
          </a:p>
          <a:p>
            <a:pPr marL="227330" indent="-215265">
              <a:lnSpc>
                <a:spcPct val="100000"/>
              </a:lnSpc>
              <a:buFont typeface="Arial" panose="020B0604020202090204"/>
              <a:buChar char="•"/>
              <a:tabLst>
                <a:tab pos="226695" algn="l"/>
                <a:tab pos="227965" algn="l"/>
              </a:tabLst>
            </a:pPr>
            <a:r>
              <a:rPr sz="900" b="1" i="1" dirty="0">
                <a:solidFill>
                  <a:srgbClr val="404040"/>
                </a:solidFill>
                <a:latin typeface="微软雅黑"/>
                <a:cs typeface="微软雅黑"/>
              </a:rPr>
              <a:t>智能出价</a:t>
            </a:r>
            <a:endParaRPr sz="900">
              <a:latin typeface="微软雅黑"/>
              <a:cs typeface="微软雅黑"/>
            </a:endParaRPr>
          </a:p>
        </p:txBody>
      </p:sp>
      <p:sp>
        <p:nvSpPr>
          <p:cNvPr id="23" name="object 23"/>
          <p:cNvSpPr txBox="1"/>
          <p:nvPr/>
        </p:nvSpPr>
        <p:spPr>
          <a:xfrm>
            <a:off x="4546472" y="1586865"/>
            <a:ext cx="2055495" cy="162560"/>
          </a:xfrm>
          <a:prstGeom prst="rect">
            <a:avLst/>
          </a:prstGeom>
        </p:spPr>
        <p:txBody>
          <a:bodyPr vert="horz" wrap="square" lIns="0" tIns="12700" rIns="0" bIns="0" rtlCol="0">
            <a:spAutoFit/>
          </a:bodyPr>
          <a:lstStyle/>
          <a:p>
            <a:pPr marL="12700">
              <a:lnSpc>
                <a:spcPct val="100000"/>
              </a:lnSpc>
              <a:spcBef>
                <a:spcPts val="100"/>
              </a:spcBef>
            </a:pPr>
            <a:r>
              <a:rPr sz="900" b="1" i="1" dirty="0">
                <a:solidFill>
                  <a:srgbClr val="404040"/>
                </a:solidFill>
                <a:latin typeface="微软雅黑"/>
                <a:cs typeface="微软雅黑"/>
              </a:rPr>
              <a:t>搜索</a:t>
            </a:r>
            <a:r>
              <a:rPr sz="900" b="1" spc="-5" dirty="0">
                <a:solidFill>
                  <a:srgbClr val="404040"/>
                </a:solidFill>
                <a:latin typeface="微软雅黑"/>
                <a:cs typeface="微软雅黑"/>
              </a:rPr>
              <a:t>+</a:t>
            </a:r>
            <a:r>
              <a:rPr sz="900" b="1" i="1" dirty="0">
                <a:solidFill>
                  <a:srgbClr val="404040"/>
                </a:solidFill>
                <a:latin typeface="微软雅黑"/>
                <a:cs typeface="微软雅黑"/>
              </a:rPr>
              <a:t>推荐，流量全覆盖，打造营销闭环</a:t>
            </a:r>
            <a:endParaRPr sz="900">
              <a:latin typeface="微软雅黑"/>
              <a:cs typeface="微软雅黑"/>
            </a:endParaRPr>
          </a:p>
        </p:txBody>
      </p:sp>
      <p:sp>
        <p:nvSpPr>
          <p:cNvPr id="24" name="object 24"/>
          <p:cNvSpPr txBox="1"/>
          <p:nvPr/>
        </p:nvSpPr>
        <p:spPr>
          <a:xfrm>
            <a:off x="4546472" y="1724511"/>
            <a:ext cx="2183765" cy="436880"/>
          </a:xfrm>
          <a:prstGeom prst="rect">
            <a:avLst/>
          </a:prstGeom>
        </p:spPr>
        <p:txBody>
          <a:bodyPr vert="horz" wrap="square" lIns="0" tIns="80645" rIns="0" bIns="0" rtlCol="0">
            <a:spAutoFit/>
          </a:bodyPr>
          <a:lstStyle/>
          <a:p>
            <a:pPr marL="227330" indent="-215265">
              <a:lnSpc>
                <a:spcPct val="100000"/>
              </a:lnSpc>
              <a:spcBef>
                <a:spcPts val="635"/>
              </a:spcBef>
              <a:buFont typeface="Arial" panose="020B0604020202090204"/>
              <a:buChar char="•"/>
              <a:tabLst>
                <a:tab pos="226695" algn="l"/>
                <a:tab pos="227965" algn="l"/>
              </a:tabLst>
            </a:pPr>
            <a:r>
              <a:rPr sz="900" b="1" i="1" dirty="0">
                <a:solidFill>
                  <a:srgbClr val="404040"/>
                </a:solidFill>
                <a:latin typeface="微软雅黑"/>
                <a:cs typeface="微软雅黑"/>
              </a:rPr>
              <a:t>搜索：测品测词，快速获得询盘</a:t>
            </a:r>
            <a:endParaRPr sz="900">
              <a:latin typeface="微软雅黑"/>
              <a:cs typeface="微软雅黑"/>
            </a:endParaRPr>
          </a:p>
          <a:p>
            <a:pPr marL="227330" indent="-215265">
              <a:lnSpc>
                <a:spcPct val="100000"/>
              </a:lnSpc>
              <a:spcBef>
                <a:spcPts val="540"/>
              </a:spcBef>
              <a:buFont typeface="Arial" panose="020B0604020202090204"/>
              <a:buChar char="•"/>
              <a:tabLst>
                <a:tab pos="226695" algn="l"/>
                <a:tab pos="227965" algn="l"/>
              </a:tabLst>
            </a:pPr>
            <a:r>
              <a:rPr sz="900" b="1" i="1" spc="-5" dirty="0">
                <a:solidFill>
                  <a:srgbClr val="404040"/>
                </a:solidFill>
                <a:latin typeface="微软雅黑"/>
                <a:cs typeface="微软雅黑"/>
              </a:rPr>
              <a:t>推荐：抢投同行高价值人群，快人一步</a:t>
            </a:r>
            <a:endParaRPr sz="900">
              <a:latin typeface="微软雅黑"/>
              <a:cs typeface="微软雅黑"/>
            </a:endParaRPr>
          </a:p>
        </p:txBody>
      </p:sp>
      <p:sp>
        <p:nvSpPr>
          <p:cNvPr id="25" name="object 25"/>
          <p:cNvSpPr/>
          <p:nvPr/>
        </p:nvSpPr>
        <p:spPr>
          <a:xfrm>
            <a:off x="0" y="4565903"/>
            <a:ext cx="9144000" cy="577850"/>
          </a:xfrm>
          <a:custGeom>
            <a:avLst/>
            <a:gdLst/>
            <a:ahLst/>
            <a:cxnLst/>
            <a:rect l="l" t="t" r="r" b="b"/>
            <a:pathLst>
              <a:path w="9144000" h="577850">
                <a:moveTo>
                  <a:pt x="0" y="577596"/>
                </a:moveTo>
                <a:lnTo>
                  <a:pt x="9144000" y="577596"/>
                </a:lnTo>
                <a:lnTo>
                  <a:pt x="9144000" y="0"/>
                </a:lnTo>
                <a:lnTo>
                  <a:pt x="0" y="0"/>
                </a:lnTo>
                <a:lnTo>
                  <a:pt x="0" y="577596"/>
                </a:lnTo>
                <a:close/>
              </a:path>
            </a:pathLst>
          </a:custGeom>
          <a:solidFill>
            <a:srgbClr val="B4C6E7"/>
          </a:solidFill>
        </p:spPr>
        <p:txBody>
          <a:bodyPr wrap="square" lIns="0" tIns="0" rIns="0" bIns="0" rtlCol="0"/>
          <a:lstStyle/>
          <a:p/>
        </p:txBody>
      </p:sp>
      <p:sp>
        <p:nvSpPr>
          <p:cNvPr id="26" name="object 26"/>
          <p:cNvSpPr txBox="1"/>
          <p:nvPr/>
        </p:nvSpPr>
        <p:spPr>
          <a:xfrm>
            <a:off x="263143" y="4561128"/>
            <a:ext cx="5335270" cy="558800"/>
          </a:xfrm>
          <a:prstGeom prst="rect">
            <a:avLst/>
          </a:prstGeom>
        </p:spPr>
        <p:txBody>
          <a:bodyPr vert="horz" wrap="square" lIns="0" tIns="12065" rIns="0" bIns="0" rtlCol="0">
            <a:spAutoFit/>
          </a:bodyPr>
          <a:lstStyle/>
          <a:p>
            <a:pPr marL="86360" indent="-74295">
              <a:lnSpc>
                <a:spcPct val="100000"/>
              </a:lnSpc>
              <a:spcBef>
                <a:spcPts val="95"/>
              </a:spcBef>
              <a:buSzPct val="86000"/>
              <a:buAutoNum type="arabicPeriod"/>
              <a:tabLst>
                <a:tab pos="86995" algn="l"/>
              </a:tabLst>
            </a:pPr>
            <a:r>
              <a:rPr sz="700" spc="-5" dirty="0">
                <a:solidFill>
                  <a:srgbClr val="EC7C30"/>
                </a:solidFill>
                <a:latin typeface="微软雅黑"/>
                <a:cs typeface="微软雅黑"/>
              </a:rPr>
              <a:t>访客更高：使用新手成长方案包商</a:t>
            </a:r>
            <a:r>
              <a:rPr sz="700" spc="5" dirty="0">
                <a:solidFill>
                  <a:srgbClr val="EC7C30"/>
                </a:solidFill>
                <a:latin typeface="微软雅黑"/>
                <a:cs typeface="微软雅黑"/>
              </a:rPr>
              <a:t>家</a:t>
            </a:r>
            <a:r>
              <a:rPr sz="700" spc="-5" dirty="0">
                <a:solidFill>
                  <a:srgbClr val="EC7C30"/>
                </a:solidFill>
                <a:latin typeface="微软雅黑"/>
                <a:cs typeface="微软雅黑"/>
              </a:rPr>
              <a:t>高于</a:t>
            </a:r>
            <a:r>
              <a:rPr sz="700" spc="5" dirty="0">
                <a:solidFill>
                  <a:srgbClr val="EC7C30"/>
                </a:solidFill>
                <a:latin typeface="微软雅黑"/>
                <a:cs typeface="微软雅黑"/>
              </a:rPr>
              <a:t>同</a:t>
            </a:r>
            <a:r>
              <a:rPr sz="700" spc="-5" dirty="0">
                <a:solidFill>
                  <a:srgbClr val="EC7C30"/>
                </a:solidFill>
                <a:latin typeface="微软雅黑"/>
                <a:cs typeface="微软雅黑"/>
              </a:rPr>
              <a:t>行业</a:t>
            </a:r>
            <a:r>
              <a:rPr sz="700" spc="5" dirty="0">
                <a:solidFill>
                  <a:srgbClr val="EC7C30"/>
                </a:solidFill>
                <a:latin typeface="微软雅黑"/>
                <a:cs typeface="微软雅黑"/>
              </a:rPr>
              <a:t>未</a:t>
            </a:r>
            <a:r>
              <a:rPr sz="700" spc="-5" dirty="0">
                <a:solidFill>
                  <a:srgbClr val="EC7C30"/>
                </a:solidFill>
                <a:latin typeface="微软雅黑"/>
                <a:cs typeface="微软雅黑"/>
              </a:rPr>
              <a:t>使用</a:t>
            </a:r>
            <a:r>
              <a:rPr sz="700" spc="5" dirty="0">
                <a:solidFill>
                  <a:srgbClr val="EC7C30"/>
                </a:solidFill>
                <a:latin typeface="微软雅黑"/>
                <a:cs typeface="微软雅黑"/>
              </a:rPr>
              <a:t>新</a:t>
            </a:r>
            <a:r>
              <a:rPr sz="700" spc="-5" dirty="0">
                <a:solidFill>
                  <a:srgbClr val="EC7C30"/>
                </a:solidFill>
                <a:latin typeface="微软雅黑"/>
                <a:cs typeface="微软雅黑"/>
              </a:rPr>
              <a:t>手成</a:t>
            </a:r>
            <a:r>
              <a:rPr sz="700" spc="5" dirty="0">
                <a:solidFill>
                  <a:srgbClr val="EC7C30"/>
                </a:solidFill>
                <a:latin typeface="微软雅黑"/>
                <a:cs typeface="微软雅黑"/>
              </a:rPr>
              <a:t>长</a:t>
            </a:r>
            <a:r>
              <a:rPr sz="700" spc="-5" dirty="0">
                <a:solidFill>
                  <a:srgbClr val="EC7C30"/>
                </a:solidFill>
                <a:latin typeface="微软雅黑"/>
                <a:cs typeface="微软雅黑"/>
              </a:rPr>
              <a:t>方案</a:t>
            </a:r>
            <a:r>
              <a:rPr sz="700" spc="5" dirty="0">
                <a:solidFill>
                  <a:srgbClr val="EC7C30"/>
                </a:solidFill>
                <a:latin typeface="微软雅黑"/>
                <a:cs typeface="微软雅黑"/>
              </a:rPr>
              <a:t>包</a:t>
            </a:r>
            <a:r>
              <a:rPr sz="700" spc="-5" dirty="0">
                <a:solidFill>
                  <a:srgbClr val="EC7C30"/>
                </a:solidFill>
                <a:latin typeface="微软雅黑"/>
                <a:cs typeface="微软雅黑"/>
              </a:rPr>
              <a:t>平均</a:t>
            </a:r>
            <a:r>
              <a:rPr sz="700" spc="5" dirty="0">
                <a:solidFill>
                  <a:srgbClr val="EC7C30"/>
                </a:solidFill>
                <a:latin typeface="微软雅黑"/>
                <a:cs typeface="微软雅黑"/>
              </a:rPr>
              <a:t>访</a:t>
            </a:r>
            <a:r>
              <a:rPr sz="700" spc="-5" dirty="0">
                <a:solidFill>
                  <a:srgbClr val="EC7C30"/>
                </a:solidFill>
                <a:latin typeface="微软雅黑"/>
                <a:cs typeface="微软雅黑"/>
              </a:rPr>
              <a:t>客量；</a:t>
            </a:r>
            <a:endParaRPr sz="700">
              <a:latin typeface="微软雅黑"/>
              <a:cs typeface="微软雅黑"/>
            </a:endParaRPr>
          </a:p>
          <a:p>
            <a:pPr marL="12700" marR="5080">
              <a:lnSpc>
                <a:spcPct val="100000"/>
              </a:lnSpc>
              <a:buSzPct val="86000"/>
              <a:buAutoNum type="arabicPeriod"/>
              <a:tabLst>
                <a:tab pos="86995" algn="l"/>
              </a:tabLst>
            </a:pPr>
            <a:r>
              <a:rPr sz="700" spc="-5" dirty="0">
                <a:solidFill>
                  <a:srgbClr val="EC7C30"/>
                </a:solidFill>
                <a:latin typeface="微软雅黑"/>
                <a:cs typeface="微软雅黑"/>
              </a:rPr>
              <a:t>广告带来的效果转化指数更高：使</a:t>
            </a:r>
            <a:r>
              <a:rPr sz="700" spc="5" dirty="0">
                <a:solidFill>
                  <a:srgbClr val="EC7C30"/>
                </a:solidFill>
                <a:latin typeface="微软雅黑"/>
                <a:cs typeface="微软雅黑"/>
              </a:rPr>
              <a:t>用</a:t>
            </a:r>
            <a:r>
              <a:rPr sz="700" spc="-5" dirty="0">
                <a:solidFill>
                  <a:srgbClr val="EC7C30"/>
                </a:solidFill>
                <a:latin typeface="微软雅黑"/>
                <a:cs typeface="微软雅黑"/>
              </a:rPr>
              <a:t>新手</a:t>
            </a:r>
            <a:r>
              <a:rPr sz="700" spc="5" dirty="0">
                <a:solidFill>
                  <a:srgbClr val="EC7C30"/>
                </a:solidFill>
                <a:latin typeface="微软雅黑"/>
                <a:cs typeface="微软雅黑"/>
              </a:rPr>
              <a:t>成</a:t>
            </a:r>
            <a:r>
              <a:rPr sz="700" spc="-5" dirty="0">
                <a:solidFill>
                  <a:srgbClr val="EC7C30"/>
                </a:solidFill>
                <a:latin typeface="微软雅黑"/>
                <a:cs typeface="微软雅黑"/>
              </a:rPr>
              <a:t>长方</a:t>
            </a:r>
            <a:r>
              <a:rPr sz="700" spc="5" dirty="0">
                <a:solidFill>
                  <a:srgbClr val="EC7C30"/>
                </a:solidFill>
                <a:latin typeface="微软雅黑"/>
                <a:cs typeface="微软雅黑"/>
              </a:rPr>
              <a:t>案</a:t>
            </a:r>
            <a:r>
              <a:rPr sz="700" spc="-5" dirty="0">
                <a:solidFill>
                  <a:srgbClr val="EC7C30"/>
                </a:solidFill>
                <a:latin typeface="微软雅黑"/>
                <a:cs typeface="微软雅黑"/>
              </a:rPr>
              <a:t>包商</a:t>
            </a:r>
            <a:r>
              <a:rPr sz="700" spc="5" dirty="0">
                <a:solidFill>
                  <a:srgbClr val="EC7C30"/>
                </a:solidFill>
                <a:latin typeface="微软雅黑"/>
                <a:cs typeface="微软雅黑"/>
              </a:rPr>
              <a:t>家</a:t>
            </a:r>
            <a:r>
              <a:rPr sz="700" spc="-5" dirty="0">
                <a:solidFill>
                  <a:srgbClr val="EC7C30"/>
                </a:solidFill>
                <a:latin typeface="微软雅黑"/>
                <a:cs typeface="微软雅黑"/>
              </a:rPr>
              <a:t>广告</a:t>
            </a:r>
            <a:r>
              <a:rPr sz="700" spc="5" dirty="0">
                <a:solidFill>
                  <a:srgbClr val="EC7C30"/>
                </a:solidFill>
                <a:latin typeface="微软雅黑"/>
                <a:cs typeface="微软雅黑"/>
              </a:rPr>
              <a:t>效</a:t>
            </a:r>
            <a:r>
              <a:rPr sz="700" spc="-5" dirty="0">
                <a:solidFill>
                  <a:srgbClr val="EC7C30"/>
                </a:solidFill>
                <a:latin typeface="微软雅黑"/>
                <a:cs typeface="微软雅黑"/>
              </a:rPr>
              <a:t>果转</a:t>
            </a:r>
            <a:r>
              <a:rPr sz="700" spc="5" dirty="0">
                <a:solidFill>
                  <a:srgbClr val="EC7C30"/>
                </a:solidFill>
                <a:latin typeface="微软雅黑"/>
                <a:cs typeface="微软雅黑"/>
              </a:rPr>
              <a:t>化</a:t>
            </a:r>
            <a:r>
              <a:rPr sz="700" spc="-5" dirty="0">
                <a:solidFill>
                  <a:srgbClr val="EC7C30"/>
                </a:solidFill>
                <a:latin typeface="微软雅黑"/>
                <a:cs typeface="微软雅黑"/>
              </a:rPr>
              <a:t>指数</a:t>
            </a:r>
            <a:r>
              <a:rPr sz="700" spc="5" dirty="0">
                <a:solidFill>
                  <a:srgbClr val="EC7C30"/>
                </a:solidFill>
                <a:latin typeface="微软雅黑"/>
                <a:cs typeface="微软雅黑"/>
              </a:rPr>
              <a:t>高</a:t>
            </a:r>
            <a:r>
              <a:rPr sz="700" spc="-5" dirty="0">
                <a:solidFill>
                  <a:srgbClr val="EC7C30"/>
                </a:solidFill>
                <a:latin typeface="微软雅黑"/>
                <a:cs typeface="微软雅黑"/>
              </a:rPr>
              <a:t>于同</a:t>
            </a:r>
            <a:r>
              <a:rPr sz="700" spc="5" dirty="0">
                <a:solidFill>
                  <a:srgbClr val="EC7C30"/>
                </a:solidFill>
                <a:latin typeface="微软雅黑"/>
                <a:cs typeface="微软雅黑"/>
              </a:rPr>
              <a:t>行</a:t>
            </a:r>
            <a:r>
              <a:rPr sz="700" spc="-5" dirty="0">
                <a:solidFill>
                  <a:srgbClr val="EC7C30"/>
                </a:solidFill>
                <a:latin typeface="微软雅黑"/>
                <a:cs typeface="微软雅黑"/>
              </a:rPr>
              <a:t>业未</a:t>
            </a:r>
            <a:r>
              <a:rPr sz="700" spc="5" dirty="0">
                <a:solidFill>
                  <a:srgbClr val="EC7C30"/>
                </a:solidFill>
                <a:latin typeface="微软雅黑"/>
                <a:cs typeface="微软雅黑"/>
              </a:rPr>
              <a:t>使</a:t>
            </a:r>
            <a:r>
              <a:rPr sz="700" spc="-5" dirty="0">
                <a:solidFill>
                  <a:srgbClr val="EC7C30"/>
                </a:solidFill>
                <a:latin typeface="微软雅黑"/>
                <a:cs typeface="微软雅黑"/>
              </a:rPr>
              <a:t>用新</a:t>
            </a:r>
            <a:r>
              <a:rPr sz="700" spc="5" dirty="0">
                <a:solidFill>
                  <a:srgbClr val="EC7C30"/>
                </a:solidFill>
                <a:latin typeface="微软雅黑"/>
                <a:cs typeface="微软雅黑"/>
              </a:rPr>
              <a:t>手</a:t>
            </a:r>
            <a:r>
              <a:rPr sz="700" spc="-5" dirty="0">
                <a:solidFill>
                  <a:srgbClr val="EC7C30"/>
                </a:solidFill>
                <a:latin typeface="微软雅黑"/>
                <a:cs typeface="微软雅黑"/>
              </a:rPr>
              <a:t>成长</a:t>
            </a:r>
            <a:r>
              <a:rPr sz="700" spc="5" dirty="0">
                <a:solidFill>
                  <a:srgbClr val="EC7C30"/>
                </a:solidFill>
                <a:latin typeface="微软雅黑"/>
                <a:cs typeface="微软雅黑"/>
              </a:rPr>
              <a:t>方</a:t>
            </a:r>
            <a:r>
              <a:rPr sz="700" spc="-5" dirty="0">
                <a:solidFill>
                  <a:srgbClr val="EC7C30"/>
                </a:solidFill>
                <a:latin typeface="微软雅黑"/>
                <a:cs typeface="微软雅黑"/>
              </a:rPr>
              <a:t>案包</a:t>
            </a:r>
            <a:r>
              <a:rPr sz="700" spc="5" dirty="0">
                <a:solidFill>
                  <a:srgbClr val="EC7C30"/>
                </a:solidFill>
                <a:latin typeface="微软雅黑"/>
                <a:cs typeface="微软雅黑"/>
              </a:rPr>
              <a:t>平</a:t>
            </a:r>
            <a:r>
              <a:rPr sz="700" spc="-5" dirty="0">
                <a:solidFill>
                  <a:srgbClr val="EC7C30"/>
                </a:solidFill>
                <a:latin typeface="微软雅黑"/>
                <a:cs typeface="微软雅黑"/>
              </a:rPr>
              <a:t>均广</a:t>
            </a:r>
            <a:r>
              <a:rPr sz="700" spc="5" dirty="0">
                <a:solidFill>
                  <a:srgbClr val="EC7C30"/>
                </a:solidFill>
                <a:latin typeface="微软雅黑"/>
                <a:cs typeface="微软雅黑"/>
              </a:rPr>
              <a:t>告</a:t>
            </a:r>
            <a:r>
              <a:rPr sz="700" spc="-5" dirty="0">
                <a:solidFill>
                  <a:srgbClr val="EC7C30"/>
                </a:solidFill>
                <a:latin typeface="微软雅黑"/>
                <a:cs typeface="微软雅黑"/>
              </a:rPr>
              <a:t>效果</a:t>
            </a:r>
            <a:r>
              <a:rPr sz="700" spc="5" dirty="0">
                <a:solidFill>
                  <a:srgbClr val="EC7C30"/>
                </a:solidFill>
                <a:latin typeface="微软雅黑"/>
                <a:cs typeface="微软雅黑"/>
              </a:rPr>
              <a:t>转</a:t>
            </a:r>
            <a:r>
              <a:rPr sz="700" spc="-5" dirty="0">
                <a:solidFill>
                  <a:srgbClr val="EC7C30"/>
                </a:solidFill>
                <a:latin typeface="微软雅黑"/>
                <a:cs typeface="微软雅黑"/>
              </a:rPr>
              <a:t>化指</a:t>
            </a:r>
            <a:r>
              <a:rPr sz="700" spc="5" dirty="0">
                <a:solidFill>
                  <a:srgbClr val="EC7C30"/>
                </a:solidFill>
                <a:latin typeface="微软雅黑"/>
                <a:cs typeface="微软雅黑"/>
              </a:rPr>
              <a:t>数</a:t>
            </a:r>
            <a:r>
              <a:rPr sz="700" spc="-5" dirty="0">
                <a:solidFill>
                  <a:srgbClr val="EC7C30"/>
                </a:solidFill>
                <a:latin typeface="微软雅黑"/>
                <a:cs typeface="微软雅黑"/>
              </a:rPr>
              <a:t>； 以上定义的同行：同等场景下、同</a:t>
            </a:r>
            <a:r>
              <a:rPr sz="700" spc="5" dirty="0">
                <a:solidFill>
                  <a:srgbClr val="EC7C30"/>
                </a:solidFill>
                <a:latin typeface="微软雅黑"/>
                <a:cs typeface="微软雅黑"/>
              </a:rPr>
              <a:t>等</a:t>
            </a:r>
            <a:r>
              <a:rPr sz="700" spc="-5" dirty="0">
                <a:solidFill>
                  <a:srgbClr val="EC7C30"/>
                </a:solidFill>
                <a:latin typeface="微软雅黑"/>
                <a:cs typeface="微软雅黑"/>
              </a:rPr>
              <a:t>产品</a:t>
            </a:r>
            <a:r>
              <a:rPr sz="700" spc="5" dirty="0">
                <a:solidFill>
                  <a:srgbClr val="EC7C30"/>
                </a:solidFill>
                <a:latin typeface="微软雅黑"/>
                <a:cs typeface="微软雅黑"/>
              </a:rPr>
              <a:t>数</a:t>
            </a:r>
            <a:r>
              <a:rPr sz="700" spc="-5" dirty="0">
                <a:solidFill>
                  <a:srgbClr val="EC7C30"/>
                </a:solidFill>
                <a:latin typeface="微软雅黑"/>
                <a:cs typeface="微软雅黑"/>
              </a:rPr>
              <a:t>量级</a:t>
            </a:r>
            <a:r>
              <a:rPr sz="700" spc="5" dirty="0">
                <a:solidFill>
                  <a:srgbClr val="EC7C30"/>
                </a:solidFill>
                <a:latin typeface="微软雅黑"/>
                <a:cs typeface="微软雅黑"/>
              </a:rPr>
              <a:t>、</a:t>
            </a:r>
            <a:r>
              <a:rPr sz="700" spc="-5" dirty="0">
                <a:solidFill>
                  <a:srgbClr val="EC7C30"/>
                </a:solidFill>
                <a:latin typeface="微软雅黑"/>
                <a:cs typeface="微软雅黑"/>
              </a:rPr>
              <a:t>同等</a:t>
            </a:r>
            <a:r>
              <a:rPr sz="700" spc="5" dirty="0">
                <a:solidFill>
                  <a:srgbClr val="EC7C30"/>
                </a:solidFill>
                <a:latin typeface="微软雅黑"/>
                <a:cs typeface="微软雅黑"/>
              </a:rPr>
              <a:t>产</a:t>
            </a:r>
            <a:r>
              <a:rPr sz="700" spc="-5" dirty="0">
                <a:solidFill>
                  <a:srgbClr val="EC7C30"/>
                </a:solidFill>
                <a:latin typeface="微软雅黑"/>
                <a:cs typeface="微软雅黑"/>
              </a:rPr>
              <a:t>品质</a:t>
            </a:r>
            <a:r>
              <a:rPr sz="700" spc="5" dirty="0">
                <a:solidFill>
                  <a:srgbClr val="EC7C30"/>
                </a:solidFill>
                <a:latin typeface="微软雅黑"/>
                <a:cs typeface="微软雅黑"/>
              </a:rPr>
              <a:t>量</a:t>
            </a:r>
            <a:r>
              <a:rPr sz="700" spc="-5" dirty="0">
                <a:solidFill>
                  <a:srgbClr val="EC7C30"/>
                </a:solidFill>
                <a:latin typeface="微软雅黑"/>
                <a:cs typeface="微软雅黑"/>
              </a:rPr>
              <a:t>的产</a:t>
            </a:r>
            <a:r>
              <a:rPr sz="700" spc="5" dirty="0">
                <a:solidFill>
                  <a:srgbClr val="EC7C30"/>
                </a:solidFill>
                <a:latin typeface="微软雅黑"/>
                <a:cs typeface="微软雅黑"/>
              </a:rPr>
              <a:t>品</a:t>
            </a:r>
            <a:r>
              <a:rPr sz="700" spc="-5" dirty="0">
                <a:solidFill>
                  <a:srgbClr val="EC7C30"/>
                </a:solidFill>
                <a:latin typeface="微软雅黑"/>
                <a:cs typeface="微软雅黑"/>
              </a:rPr>
              <a:t>所在</a:t>
            </a:r>
            <a:r>
              <a:rPr sz="700" spc="5" dirty="0">
                <a:solidFill>
                  <a:srgbClr val="EC7C30"/>
                </a:solidFill>
                <a:latin typeface="微软雅黑"/>
                <a:cs typeface="微软雅黑"/>
              </a:rPr>
              <a:t>三</a:t>
            </a:r>
            <a:r>
              <a:rPr sz="700" spc="-5" dirty="0">
                <a:solidFill>
                  <a:srgbClr val="EC7C30"/>
                </a:solidFill>
                <a:latin typeface="微软雅黑"/>
                <a:cs typeface="微软雅黑"/>
              </a:rPr>
              <a:t>级类</a:t>
            </a:r>
            <a:r>
              <a:rPr sz="700" spc="5" dirty="0">
                <a:solidFill>
                  <a:srgbClr val="EC7C30"/>
                </a:solidFill>
                <a:latin typeface="微软雅黑"/>
                <a:cs typeface="微软雅黑"/>
              </a:rPr>
              <a:t>目</a:t>
            </a:r>
            <a:r>
              <a:rPr sz="700" spc="-5" dirty="0">
                <a:solidFill>
                  <a:srgbClr val="EC7C30"/>
                </a:solidFill>
                <a:latin typeface="微软雅黑"/>
                <a:cs typeface="微软雅黑"/>
              </a:rPr>
              <a:t>；</a:t>
            </a:r>
            <a:endParaRPr sz="700">
              <a:latin typeface="微软雅黑"/>
              <a:cs typeface="微软雅黑"/>
            </a:endParaRPr>
          </a:p>
          <a:p>
            <a:pPr marL="12700">
              <a:lnSpc>
                <a:spcPct val="100000"/>
              </a:lnSpc>
            </a:pPr>
            <a:r>
              <a:rPr sz="700" spc="-5" dirty="0">
                <a:solidFill>
                  <a:srgbClr val="EC7C30"/>
                </a:solidFill>
                <a:latin typeface="微软雅黑"/>
                <a:cs typeface="微软雅黑"/>
              </a:rPr>
              <a:t>以上定义的广告效果转化指数：转</a:t>
            </a:r>
            <a:r>
              <a:rPr sz="700" spc="5" dirty="0">
                <a:solidFill>
                  <a:srgbClr val="EC7C30"/>
                </a:solidFill>
                <a:latin typeface="微软雅黑"/>
                <a:cs typeface="微软雅黑"/>
              </a:rPr>
              <a:t>化</a:t>
            </a:r>
            <a:r>
              <a:rPr sz="700" spc="-5" dirty="0">
                <a:solidFill>
                  <a:srgbClr val="EC7C30"/>
                </a:solidFill>
                <a:latin typeface="微软雅黑"/>
                <a:cs typeface="微软雅黑"/>
              </a:rPr>
              <a:t>包含</a:t>
            </a:r>
            <a:r>
              <a:rPr sz="700" spc="5" dirty="0">
                <a:solidFill>
                  <a:srgbClr val="EC7C30"/>
                </a:solidFill>
                <a:latin typeface="微软雅黑"/>
                <a:cs typeface="微软雅黑"/>
              </a:rPr>
              <a:t>通</a:t>
            </a:r>
            <a:r>
              <a:rPr sz="700" spc="-5" dirty="0">
                <a:solidFill>
                  <a:srgbClr val="EC7C30"/>
                </a:solidFill>
                <a:latin typeface="微软雅黑"/>
                <a:cs typeface="微软雅黑"/>
              </a:rPr>
              <a:t>过广</a:t>
            </a:r>
            <a:r>
              <a:rPr sz="700" spc="5" dirty="0">
                <a:solidFill>
                  <a:srgbClr val="EC7C30"/>
                </a:solidFill>
                <a:latin typeface="微软雅黑"/>
                <a:cs typeface="微软雅黑"/>
              </a:rPr>
              <a:t>告</a:t>
            </a:r>
            <a:r>
              <a:rPr sz="700" spc="-5" dirty="0">
                <a:solidFill>
                  <a:srgbClr val="EC7C30"/>
                </a:solidFill>
                <a:latin typeface="微软雅黑"/>
                <a:cs typeface="微软雅黑"/>
              </a:rPr>
              <a:t>带来的</a:t>
            </a:r>
            <a:r>
              <a:rPr sz="700" spc="5" dirty="0">
                <a:solidFill>
                  <a:srgbClr val="EC7C30"/>
                </a:solidFill>
                <a:latin typeface="微软雅黑"/>
                <a:cs typeface="微软雅黑"/>
              </a:rPr>
              <a:t>-</a:t>
            </a:r>
            <a:r>
              <a:rPr sz="700" spc="-5" dirty="0">
                <a:solidFill>
                  <a:srgbClr val="EC7C30"/>
                </a:solidFill>
                <a:latin typeface="微软雅黑"/>
                <a:cs typeface="微软雅黑"/>
              </a:rPr>
              <a:t>线上</a:t>
            </a:r>
            <a:r>
              <a:rPr sz="700" spc="5" dirty="0">
                <a:solidFill>
                  <a:srgbClr val="EC7C30"/>
                </a:solidFill>
                <a:latin typeface="微软雅黑"/>
                <a:cs typeface="微软雅黑"/>
              </a:rPr>
              <a:t>订</a:t>
            </a:r>
            <a:r>
              <a:rPr sz="700" spc="-5" dirty="0">
                <a:solidFill>
                  <a:srgbClr val="EC7C30"/>
                </a:solidFill>
                <a:latin typeface="微软雅黑"/>
                <a:cs typeface="微软雅黑"/>
              </a:rPr>
              <a:t>单、MC</a:t>
            </a:r>
            <a:r>
              <a:rPr sz="700" spc="5" dirty="0">
                <a:solidFill>
                  <a:srgbClr val="EC7C30"/>
                </a:solidFill>
                <a:latin typeface="微软雅黑"/>
                <a:cs typeface="微软雅黑"/>
              </a:rPr>
              <a:t>询</a:t>
            </a:r>
            <a:r>
              <a:rPr sz="700" spc="-5" dirty="0">
                <a:solidFill>
                  <a:srgbClr val="EC7C30"/>
                </a:solidFill>
                <a:latin typeface="微软雅黑"/>
                <a:cs typeface="微软雅黑"/>
              </a:rPr>
              <a:t>盘、ATM</a:t>
            </a:r>
            <a:r>
              <a:rPr sz="700" spc="5" dirty="0">
                <a:solidFill>
                  <a:srgbClr val="EC7C30"/>
                </a:solidFill>
                <a:latin typeface="微软雅黑"/>
                <a:cs typeface="微软雅黑"/>
              </a:rPr>
              <a:t>咨</a:t>
            </a:r>
            <a:r>
              <a:rPr sz="700" spc="-5" dirty="0">
                <a:solidFill>
                  <a:srgbClr val="EC7C30"/>
                </a:solidFill>
                <a:latin typeface="微软雅黑"/>
                <a:cs typeface="微软雅黑"/>
              </a:rPr>
              <a:t>询、</a:t>
            </a:r>
            <a:r>
              <a:rPr sz="700" spc="5" dirty="0">
                <a:solidFill>
                  <a:srgbClr val="EC7C30"/>
                </a:solidFill>
                <a:latin typeface="微软雅黑"/>
                <a:cs typeface="微软雅黑"/>
              </a:rPr>
              <a:t>收</a:t>
            </a:r>
            <a:r>
              <a:rPr sz="700" spc="-5" dirty="0">
                <a:solidFill>
                  <a:srgbClr val="EC7C30"/>
                </a:solidFill>
                <a:latin typeface="微软雅黑"/>
                <a:cs typeface="微软雅黑"/>
              </a:rPr>
              <a:t>藏等</a:t>
            </a:r>
            <a:r>
              <a:rPr sz="700" spc="5" dirty="0">
                <a:solidFill>
                  <a:srgbClr val="EC7C30"/>
                </a:solidFill>
                <a:latin typeface="微软雅黑"/>
                <a:cs typeface="微软雅黑"/>
              </a:rPr>
              <a:t>行</a:t>
            </a:r>
            <a:r>
              <a:rPr sz="700" spc="-5" dirty="0">
                <a:solidFill>
                  <a:srgbClr val="EC7C30"/>
                </a:solidFill>
                <a:latin typeface="微软雅黑"/>
                <a:cs typeface="微软雅黑"/>
              </a:rPr>
              <a:t>为；</a:t>
            </a:r>
            <a:endParaRPr sz="700">
              <a:latin typeface="微软雅黑"/>
              <a:cs typeface="微软雅黑"/>
            </a:endParaRPr>
          </a:p>
          <a:p>
            <a:pPr marL="86360" indent="-74295">
              <a:lnSpc>
                <a:spcPct val="100000"/>
              </a:lnSpc>
              <a:buSzPct val="86000"/>
              <a:buAutoNum type="arabicPeriod" startAt="3"/>
              <a:tabLst>
                <a:tab pos="86995" algn="l"/>
              </a:tabLst>
            </a:pPr>
            <a:r>
              <a:rPr sz="700" spc="-5" dirty="0">
                <a:solidFill>
                  <a:srgbClr val="EC7C30"/>
                </a:solidFill>
                <a:latin typeface="微软雅黑"/>
                <a:cs typeface="微软雅黑"/>
              </a:rPr>
              <a:t>活动预计</a:t>
            </a:r>
            <a:r>
              <a:rPr sz="700" spc="-10" dirty="0">
                <a:solidFill>
                  <a:srgbClr val="EC7C30"/>
                </a:solidFill>
                <a:latin typeface="微软雅黑"/>
                <a:cs typeface="微软雅黑"/>
              </a:rPr>
              <a:t>5</a:t>
            </a:r>
            <a:r>
              <a:rPr sz="700" spc="-5" dirty="0">
                <a:solidFill>
                  <a:srgbClr val="EC7C30"/>
                </a:solidFill>
                <a:latin typeface="微软雅黑"/>
                <a:cs typeface="微软雅黑"/>
              </a:rPr>
              <a:t>月中下旬上线，实际以</a:t>
            </a:r>
            <a:r>
              <a:rPr sz="700" spc="5" dirty="0">
                <a:solidFill>
                  <a:srgbClr val="EC7C30"/>
                </a:solidFill>
                <a:latin typeface="微软雅黑"/>
                <a:cs typeface="微软雅黑"/>
              </a:rPr>
              <a:t>官</a:t>
            </a:r>
            <a:r>
              <a:rPr sz="700" spc="-5" dirty="0">
                <a:solidFill>
                  <a:srgbClr val="EC7C30"/>
                </a:solidFill>
                <a:latin typeface="微软雅黑"/>
                <a:cs typeface="微软雅黑"/>
              </a:rPr>
              <a:t>方产</a:t>
            </a:r>
            <a:r>
              <a:rPr sz="700" spc="5" dirty="0">
                <a:solidFill>
                  <a:srgbClr val="EC7C30"/>
                </a:solidFill>
                <a:latin typeface="微软雅黑"/>
                <a:cs typeface="微软雅黑"/>
              </a:rPr>
              <a:t>品</a:t>
            </a:r>
            <a:r>
              <a:rPr sz="700" spc="-5" dirty="0">
                <a:solidFill>
                  <a:srgbClr val="EC7C30"/>
                </a:solidFill>
                <a:latin typeface="微软雅黑"/>
                <a:cs typeface="微软雅黑"/>
              </a:rPr>
              <a:t>上线</a:t>
            </a:r>
            <a:r>
              <a:rPr sz="700" spc="5" dirty="0">
                <a:solidFill>
                  <a:srgbClr val="EC7C30"/>
                </a:solidFill>
                <a:latin typeface="微软雅黑"/>
                <a:cs typeface="微软雅黑"/>
              </a:rPr>
              <a:t>公</a:t>
            </a:r>
            <a:r>
              <a:rPr sz="700" spc="-5" dirty="0">
                <a:solidFill>
                  <a:srgbClr val="EC7C30"/>
                </a:solidFill>
                <a:latin typeface="微软雅黑"/>
                <a:cs typeface="微软雅黑"/>
              </a:rPr>
              <a:t>告为</a:t>
            </a:r>
            <a:r>
              <a:rPr sz="700" spc="5" dirty="0">
                <a:solidFill>
                  <a:srgbClr val="EC7C30"/>
                </a:solidFill>
                <a:latin typeface="微软雅黑"/>
                <a:cs typeface="微软雅黑"/>
              </a:rPr>
              <a:t>准</a:t>
            </a:r>
            <a:r>
              <a:rPr sz="700" spc="-5" dirty="0">
                <a:solidFill>
                  <a:srgbClr val="EC7C30"/>
                </a:solidFill>
                <a:latin typeface="微软雅黑"/>
                <a:cs typeface="微软雅黑"/>
              </a:rPr>
              <a:t>。</a:t>
            </a:r>
            <a:endParaRPr sz="700">
              <a:latin typeface="微软雅黑"/>
              <a:cs typeface="微软雅黑"/>
            </a:endParaRPr>
          </a:p>
        </p:txBody>
      </p:sp>
      <p:sp>
        <p:nvSpPr>
          <p:cNvPr id="27" name="object 27"/>
          <p:cNvSpPr txBox="1"/>
          <p:nvPr/>
        </p:nvSpPr>
        <p:spPr>
          <a:xfrm>
            <a:off x="184404" y="2995625"/>
            <a:ext cx="8851900" cy="1078230"/>
          </a:xfrm>
          <a:prstGeom prst="rect">
            <a:avLst/>
          </a:prstGeom>
        </p:spPr>
        <p:txBody>
          <a:bodyPr vert="horz" wrap="square" lIns="0" tIns="12700" rIns="0" bIns="0" rtlCol="0">
            <a:spAutoFit/>
          </a:bodyPr>
          <a:lstStyle/>
          <a:p>
            <a:pPr marL="250825" marR="8439785" algn="just">
              <a:lnSpc>
                <a:spcPct val="100000"/>
              </a:lnSpc>
              <a:spcBef>
                <a:spcPts val="100"/>
              </a:spcBef>
            </a:pPr>
            <a:r>
              <a:rPr sz="1200" b="1" i="1" dirty="0">
                <a:latin typeface="微软雅黑"/>
                <a:cs typeface="微软雅黑"/>
              </a:rPr>
              <a:t>投 放 流 程</a:t>
            </a:r>
            <a:endParaRPr sz="1200">
              <a:latin typeface="微软雅黑"/>
              <a:cs typeface="微软雅黑"/>
            </a:endParaRPr>
          </a:p>
          <a:p>
            <a:pPr marL="1889125" marR="5804535" indent="1270" algn="ctr">
              <a:lnSpc>
                <a:spcPct val="100000"/>
              </a:lnSpc>
              <a:spcBef>
                <a:spcPts val="370"/>
              </a:spcBef>
            </a:pPr>
            <a:r>
              <a:rPr sz="600" dirty="0">
                <a:solidFill>
                  <a:srgbClr val="404040"/>
                </a:solidFill>
                <a:latin typeface="微软雅黑"/>
                <a:cs typeface="微软雅黑"/>
              </a:rPr>
              <a:t>*以上服务由第三方服务商提供，  市场价值</a:t>
            </a:r>
            <a:r>
              <a:rPr sz="600" spc="-5" dirty="0">
                <a:solidFill>
                  <a:srgbClr val="404040"/>
                </a:solidFill>
                <a:latin typeface="微软雅黑"/>
                <a:cs typeface="微软雅黑"/>
              </a:rPr>
              <a:t>1000</a:t>
            </a:r>
            <a:r>
              <a:rPr sz="600" dirty="0">
                <a:solidFill>
                  <a:srgbClr val="404040"/>
                </a:solidFill>
                <a:latin typeface="微软雅黑"/>
                <a:cs typeface="微软雅黑"/>
              </a:rPr>
              <a:t>-</a:t>
            </a:r>
            <a:r>
              <a:rPr sz="600" spc="-5" dirty="0">
                <a:solidFill>
                  <a:srgbClr val="404040"/>
                </a:solidFill>
                <a:latin typeface="微软雅黑"/>
                <a:cs typeface="微软雅黑"/>
              </a:rPr>
              <a:t>5000</a:t>
            </a:r>
            <a:r>
              <a:rPr sz="600" dirty="0">
                <a:solidFill>
                  <a:srgbClr val="404040"/>
                </a:solidFill>
                <a:latin typeface="微软雅黑"/>
                <a:cs typeface="微软雅黑"/>
              </a:rPr>
              <a:t>元，阿里提供 直通车免单券，商家免费使用</a:t>
            </a:r>
            <a:endParaRPr sz="600">
              <a:latin typeface="微软雅黑"/>
              <a:cs typeface="微软雅黑"/>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3498"/>
          </a:xfrm>
          <a:prstGeom prst="rect">
            <a:avLst/>
          </a:prstGeom>
          <a:blipFill>
            <a:blip r:embed="rId1" cstate="print"/>
            <a:stretch>
              <a:fillRect/>
            </a:stretch>
          </a:blipFill>
        </p:spPr>
        <p:txBody>
          <a:bodyPr wrap="square" lIns="0" tIns="0" rIns="0" bIns="0" rtlCol="0"/>
          <a:lstStyle/>
          <a:p/>
        </p:txBody>
      </p:sp>
      <p:sp>
        <p:nvSpPr>
          <p:cNvPr id="3" name="object 3"/>
          <p:cNvSpPr txBox="1"/>
          <p:nvPr/>
        </p:nvSpPr>
        <p:spPr>
          <a:xfrm>
            <a:off x="176276" y="97028"/>
            <a:ext cx="1706880" cy="278130"/>
          </a:xfrm>
          <a:prstGeom prst="rect">
            <a:avLst/>
          </a:prstGeom>
        </p:spPr>
        <p:txBody>
          <a:bodyPr vert="horz" wrap="square" lIns="0" tIns="13335" rIns="0" bIns="0" rtlCol="0">
            <a:spAutoFit/>
          </a:bodyPr>
          <a:lstStyle/>
          <a:p>
            <a:pPr marL="12700">
              <a:lnSpc>
                <a:spcPct val="100000"/>
              </a:lnSpc>
              <a:spcBef>
                <a:spcPts val="105"/>
              </a:spcBef>
            </a:pPr>
            <a:r>
              <a:rPr sz="1650" b="1" i="1" spc="5" dirty="0">
                <a:solidFill>
                  <a:srgbClr val="FFFFFF"/>
                </a:solidFill>
                <a:latin typeface="微软雅黑"/>
                <a:cs typeface="微软雅黑"/>
              </a:rPr>
              <a:t>国际站数字化</a:t>
            </a:r>
            <a:r>
              <a:rPr sz="1650" b="1" i="1" spc="-10" dirty="0">
                <a:solidFill>
                  <a:srgbClr val="FFFFFF"/>
                </a:solidFill>
                <a:latin typeface="微软雅黑"/>
                <a:cs typeface="微软雅黑"/>
              </a:rPr>
              <a:t>展</a:t>
            </a:r>
            <a:r>
              <a:rPr sz="1650" b="1" i="1" spc="5" dirty="0">
                <a:solidFill>
                  <a:srgbClr val="FFFFFF"/>
                </a:solidFill>
                <a:latin typeface="微软雅黑"/>
                <a:cs typeface="微软雅黑"/>
              </a:rPr>
              <a:t>会</a:t>
            </a:r>
            <a:endParaRPr sz="1650">
              <a:latin typeface="微软雅黑"/>
              <a:cs typeface="微软雅黑"/>
            </a:endParaRPr>
          </a:p>
        </p:txBody>
      </p:sp>
      <p:sp>
        <p:nvSpPr>
          <p:cNvPr id="4" name="object 4"/>
          <p:cNvSpPr/>
          <p:nvPr/>
        </p:nvSpPr>
        <p:spPr>
          <a:xfrm>
            <a:off x="5277611" y="2141220"/>
            <a:ext cx="571500" cy="154305"/>
          </a:xfrm>
          <a:custGeom>
            <a:avLst/>
            <a:gdLst/>
            <a:ahLst/>
            <a:cxnLst/>
            <a:rect l="l" t="t" r="r" b="b"/>
            <a:pathLst>
              <a:path w="571500" h="154305">
                <a:moveTo>
                  <a:pt x="0" y="153924"/>
                </a:moveTo>
                <a:lnTo>
                  <a:pt x="571500" y="153924"/>
                </a:lnTo>
                <a:lnTo>
                  <a:pt x="571500" y="0"/>
                </a:lnTo>
                <a:lnTo>
                  <a:pt x="0" y="0"/>
                </a:lnTo>
                <a:lnTo>
                  <a:pt x="0" y="153924"/>
                </a:lnTo>
                <a:close/>
              </a:path>
            </a:pathLst>
          </a:custGeom>
          <a:solidFill>
            <a:srgbClr val="FFFFFF"/>
          </a:solidFill>
        </p:spPr>
        <p:txBody>
          <a:bodyPr wrap="square" lIns="0" tIns="0" rIns="0" bIns="0" rtlCol="0"/>
          <a:lstStyle/>
          <a:p/>
        </p:txBody>
      </p:sp>
      <p:sp>
        <p:nvSpPr>
          <p:cNvPr id="5" name="object 5"/>
          <p:cNvSpPr/>
          <p:nvPr/>
        </p:nvSpPr>
        <p:spPr>
          <a:xfrm>
            <a:off x="5277611" y="2141220"/>
            <a:ext cx="571500" cy="154305"/>
          </a:xfrm>
          <a:custGeom>
            <a:avLst/>
            <a:gdLst/>
            <a:ahLst/>
            <a:cxnLst/>
            <a:rect l="l" t="t" r="r" b="b"/>
            <a:pathLst>
              <a:path w="571500" h="154305">
                <a:moveTo>
                  <a:pt x="0" y="153924"/>
                </a:moveTo>
                <a:lnTo>
                  <a:pt x="571500" y="153924"/>
                </a:lnTo>
                <a:lnTo>
                  <a:pt x="571500" y="0"/>
                </a:lnTo>
                <a:lnTo>
                  <a:pt x="0" y="0"/>
                </a:lnTo>
                <a:lnTo>
                  <a:pt x="0" y="153924"/>
                </a:lnTo>
                <a:close/>
              </a:path>
            </a:pathLst>
          </a:custGeom>
          <a:ln w="12192">
            <a:solidFill>
              <a:srgbClr val="FFFFFF"/>
            </a:solidFill>
          </a:ln>
        </p:spPr>
        <p:txBody>
          <a:bodyPr wrap="square" lIns="0" tIns="0" rIns="0" bIns="0" rtlCol="0"/>
          <a:lstStyle/>
          <a:p/>
        </p:txBody>
      </p:sp>
      <p:sp>
        <p:nvSpPr>
          <p:cNvPr id="6" name="object 6"/>
          <p:cNvSpPr txBox="1"/>
          <p:nvPr/>
        </p:nvSpPr>
        <p:spPr>
          <a:xfrm>
            <a:off x="5277611" y="2144648"/>
            <a:ext cx="571500" cy="140970"/>
          </a:xfrm>
          <a:prstGeom prst="rect">
            <a:avLst/>
          </a:prstGeom>
        </p:spPr>
        <p:txBody>
          <a:bodyPr vert="horz" wrap="square" lIns="0" tIns="13335" rIns="0" bIns="0" rtlCol="0">
            <a:spAutoFit/>
          </a:bodyPr>
          <a:lstStyle/>
          <a:p>
            <a:pPr marL="92075">
              <a:lnSpc>
                <a:spcPct val="100000"/>
              </a:lnSpc>
              <a:spcBef>
                <a:spcPts val="105"/>
              </a:spcBef>
            </a:pPr>
            <a:r>
              <a:rPr sz="750" spc="5" dirty="0">
                <a:solidFill>
                  <a:srgbClr val="171717"/>
                </a:solidFill>
                <a:latin typeface="微软雅黑"/>
                <a:cs typeface="微软雅黑"/>
              </a:rPr>
              <a:t>身份识别</a:t>
            </a:r>
            <a:endParaRPr sz="750">
              <a:latin typeface="微软雅黑"/>
              <a:cs typeface="微软雅黑"/>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37376" y="1353311"/>
            <a:ext cx="2489200" cy="3373120"/>
          </a:xfrm>
          <a:custGeom>
            <a:avLst/>
            <a:gdLst/>
            <a:ahLst/>
            <a:cxnLst/>
            <a:rect l="l" t="t" r="r" b="b"/>
            <a:pathLst>
              <a:path w="2489200" h="3373120">
                <a:moveTo>
                  <a:pt x="0" y="3372612"/>
                </a:moveTo>
                <a:lnTo>
                  <a:pt x="2488692" y="3372612"/>
                </a:lnTo>
                <a:lnTo>
                  <a:pt x="2488692" y="0"/>
                </a:lnTo>
                <a:lnTo>
                  <a:pt x="0" y="0"/>
                </a:lnTo>
                <a:lnTo>
                  <a:pt x="0" y="3372612"/>
                </a:lnTo>
                <a:close/>
              </a:path>
            </a:pathLst>
          </a:custGeom>
          <a:solidFill>
            <a:srgbClr val="4471C4">
              <a:alpha val="10195"/>
            </a:srgbClr>
          </a:solidFill>
        </p:spPr>
        <p:txBody>
          <a:bodyPr wrap="square" lIns="0" tIns="0" rIns="0" bIns="0" rtlCol="0"/>
          <a:lstStyle/>
          <a:p/>
        </p:txBody>
      </p:sp>
      <p:sp>
        <p:nvSpPr>
          <p:cNvPr id="3" name="object 3"/>
          <p:cNvSpPr txBox="1">
            <a:spLocks noGrp="1"/>
          </p:cNvSpPr>
          <p:nvPr>
            <p:ph type="title"/>
          </p:nvPr>
        </p:nvSpPr>
        <p:spPr>
          <a:xfrm>
            <a:off x="66547" y="87884"/>
            <a:ext cx="4767580" cy="278130"/>
          </a:xfrm>
          <a:prstGeom prst="rect">
            <a:avLst/>
          </a:prstGeom>
        </p:spPr>
        <p:txBody>
          <a:bodyPr vert="horz" wrap="square" lIns="0" tIns="13335" rIns="0" bIns="0" rtlCol="0">
            <a:spAutoFit/>
          </a:bodyPr>
          <a:lstStyle/>
          <a:p>
            <a:pPr marL="12700">
              <a:lnSpc>
                <a:spcPct val="100000"/>
              </a:lnSpc>
              <a:spcBef>
                <a:spcPts val="105"/>
              </a:spcBef>
            </a:pPr>
            <a:r>
              <a:rPr sz="1650" spc="5" dirty="0"/>
              <a:t>阿里翻译覆盖</a:t>
            </a:r>
            <a:r>
              <a:rPr sz="1650" spc="-10" dirty="0"/>
              <a:t>全</a:t>
            </a:r>
            <a:r>
              <a:rPr sz="1650" spc="5" dirty="0"/>
              <a:t>球</a:t>
            </a:r>
            <a:r>
              <a:rPr sz="1650" i="0" spc="-10" dirty="0">
                <a:latin typeface="微软雅黑"/>
                <a:cs typeface="微软雅黑"/>
              </a:rPr>
              <a:t>100+</a:t>
            </a:r>
            <a:r>
              <a:rPr sz="1650" spc="5" dirty="0"/>
              <a:t>语</a:t>
            </a:r>
            <a:r>
              <a:rPr sz="1650" spc="-10" dirty="0"/>
              <a:t>言</a:t>
            </a:r>
            <a:r>
              <a:rPr sz="1650" spc="5" dirty="0"/>
              <a:t>，</a:t>
            </a:r>
            <a:r>
              <a:rPr sz="1650" spc="-10" dirty="0"/>
              <a:t>让</a:t>
            </a:r>
            <a:r>
              <a:rPr sz="1650" spc="5" dirty="0"/>
              <a:t>商</a:t>
            </a:r>
            <a:r>
              <a:rPr sz="1650" spc="-10" dirty="0"/>
              <a:t>业</a:t>
            </a:r>
            <a:r>
              <a:rPr sz="1650" spc="5" dirty="0"/>
              <a:t>没</a:t>
            </a:r>
            <a:r>
              <a:rPr sz="1650" spc="-10" dirty="0"/>
              <a:t>有</a:t>
            </a:r>
            <a:r>
              <a:rPr sz="1650" spc="5" dirty="0"/>
              <a:t>语</a:t>
            </a:r>
            <a:r>
              <a:rPr sz="1650" spc="-10" dirty="0"/>
              <a:t>言</a:t>
            </a:r>
            <a:r>
              <a:rPr sz="1650" spc="5" dirty="0"/>
              <a:t>障碍</a:t>
            </a:r>
            <a:endParaRPr sz="1650">
              <a:latin typeface="微软雅黑"/>
              <a:cs typeface="微软雅黑"/>
            </a:endParaRPr>
          </a:p>
        </p:txBody>
      </p:sp>
      <p:sp>
        <p:nvSpPr>
          <p:cNvPr id="4" name="object 4"/>
          <p:cNvSpPr/>
          <p:nvPr/>
        </p:nvSpPr>
        <p:spPr>
          <a:xfrm>
            <a:off x="0" y="324586"/>
            <a:ext cx="9143999" cy="1062507"/>
          </a:xfrm>
          <a:prstGeom prst="rect">
            <a:avLst/>
          </a:prstGeom>
          <a:blipFill>
            <a:blip r:embed="rId1" cstate="print"/>
            <a:stretch>
              <a:fillRect/>
            </a:stretch>
          </a:blipFill>
        </p:spPr>
        <p:txBody>
          <a:bodyPr wrap="square" lIns="0" tIns="0" rIns="0" bIns="0" rtlCol="0"/>
          <a:lstStyle/>
          <a:p/>
        </p:txBody>
      </p:sp>
      <p:sp>
        <p:nvSpPr>
          <p:cNvPr id="5" name="object 5"/>
          <p:cNvSpPr txBox="1"/>
          <p:nvPr/>
        </p:nvSpPr>
        <p:spPr>
          <a:xfrm>
            <a:off x="202692" y="550163"/>
            <a:ext cx="8723630" cy="525780"/>
          </a:xfrm>
          <a:prstGeom prst="rect">
            <a:avLst/>
          </a:prstGeom>
          <a:solidFill>
            <a:srgbClr val="FFFFFF"/>
          </a:solidFill>
          <a:ln w="12192">
            <a:solidFill>
              <a:srgbClr val="D9D9D9"/>
            </a:solidFill>
          </a:ln>
        </p:spPr>
        <p:txBody>
          <a:bodyPr vert="horz" wrap="square" lIns="0" tIns="38100" rIns="0" bIns="0" rtlCol="0">
            <a:spAutoFit/>
          </a:bodyPr>
          <a:lstStyle/>
          <a:p>
            <a:pPr marL="2047875" marR="1239520" indent="-798830">
              <a:lnSpc>
                <a:spcPct val="100000"/>
              </a:lnSpc>
              <a:spcBef>
                <a:spcPts val="300"/>
              </a:spcBef>
            </a:pPr>
            <a:r>
              <a:rPr sz="1400" dirty="0">
                <a:solidFill>
                  <a:srgbClr val="404040"/>
                </a:solidFill>
                <a:latin typeface="微软雅黑"/>
                <a:cs typeface="微软雅黑"/>
              </a:rPr>
              <a:t>阿里翻译通过全球最大</a:t>
            </a:r>
            <a:r>
              <a:rPr sz="1400" spc="-15" dirty="0">
                <a:solidFill>
                  <a:srgbClr val="404040"/>
                </a:solidFill>
                <a:latin typeface="微软雅黑"/>
                <a:cs typeface="微软雅黑"/>
              </a:rPr>
              <a:t>规</a:t>
            </a:r>
            <a:r>
              <a:rPr sz="1400" dirty="0">
                <a:solidFill>
                  <a:srgbClr val="404040"/>
                </a:solidFill>
                <a:latin typeface="微软雅黑"/>
                <a:cs typeface="微软雅黑"/>
              </a:rPr>
              <a:t>模的</a:t>
            </a:r>
            <a:r>
              <a:rPr sz="1400" spc="-15" dirty="0">
                <a:solidFill>
                  <a:srgbClr val="404040"/>
                </a:solidFill>
                <a:latin typeface="微软雅黑"/>
                <a:cs typeface="微软雅黑"/>
              </a:rPr>
              <a:t>电</a:t>
            </a:r>
            <a:r>
              <a:rPr sz="1400" dirty="0">
                <a:solidFill>
                  <a:srgbClr val="404040"/>
                </a:solidFill>
                <a:latin typeface="微软雅黑"/>
                <a:cs typeface="微软雅黑"/>
              </a:rPr>
              <a:t>商数</a:t>
            </a:r>
            <a:r>
              <a:rPr sz="1400" spc="-15" dirty="0">
                <a:solidFill>
                  <a:srgbClr val="404040"/>
                </a:solidFill>
                <a:latin typeface="微软雅黑"/>
                <a:cs typeface="微软雅黑"/>
              </a:rPr>
              <a:t>据</a:t>
            </a:r>
            <a:r>
              <a:rPr sz="1400" dirty="0">
                <a:solidFill>
                  <a:srgbClr val="404040"/>
                </a:solidFill>
                <a:latin typeface="微软雅黑"/>
                <a:cs typeface="微软雅黑"/>
              </a:rPr>
              <a:t>积累</a:t>
            </a:r>
            <a:r>
              <a:rPr sz="1400" spc="-15" dirty="0">
                <a:solidFill>
                  <a:srgbClr val="404040"/>
                </a:solidFill>
                <a:latin typeface="微软雅黑"/>
                <a:cs typeface="微软雅黑"/>
              </a:rPr>
              <a:t>的</a:t>
            </a:r>
            <a:r>
              <a:rPr sz="1400" dirty="0">
                <a:solidFill>
                  <a:srgbClr val="404040"/>
                </a:solidFill>
                <a:latin typeface="微软雅黑"/>
                <a:cs typeface="微软雅黑"/>
              </a:rPr>
              <a:t>全球</a:t>
            </a:r>
            <a:r>
              <a:rPr sz="1400" spc="-15" dirty="0">
                <a:solidFill>
                  <a:srgbClr val="404040"/>
                </a:solidFill>
                <a:latin typeface="微软雅黑"/>
                <a:cs typeface="微软雅黑"/>
              </a:rPr>
              <a:t>一</a:t>
            </a:r>
            <a:r>
              <a:rPr sz="1400" spc="5" dirty="0">
                <a:solidFill>
                  <a:srgbClr val="404040"/>
                </a:solidFill>
                <a:latin typeface="微软雅黑"/>
                <a:cs typeface="微软雅黑"/>
              </a:rPr>
              <a:t>流</a:t>
            </a:r>
            <a:r>
              <a:rPr sz="1600" b="1" i="1" spc="-5" dirty="0">
                <a:solidFill>
                  <a:srgbClr val="404040"/>
                </a:solidFill>
                <a:latin typeface="微软雅黑"/>
                <a:cs typeface="微软雅黑"/>
              </a:rPr>
              <a:t>电商多语言能力</a:t>
            </a:r>
            <a:r>
              <a:rPr sz="1400" dirty="0">
                <a:solidFill>
                  <a:srgbClr val="404040"/>
                </a:solidFill>
                <a:latin typeface="微软雅黑"/>
                <a:cs typeface="微软雅黑"/>
              </a:rPr>
              <a:t>矩阵，  帮助中小外贸企业跨越</a:t>
            </a:r>
            <a:r>
              <a:rPr sz="1400" spc="-15" dirty="0">
                <a:solidFill>
                  <a:srgbClr val="404040"/>
                </a:solidFill>
                <a:latin typeface="微软雅黑"/>
                <a:cs typeface="微软雅黑"/>
              </a:rPr>
              <a:t>语</a:t>
            </a:r>
            <a:r>
              <a:rPr sz="1400" dirty="0">
                <a:solidFill>
                  <a:srgbClr val="404040"/>
                </a:solidFill>
                <a:latin typeface="微软雅黑"/>
                <a:cs typeface="微软雅黑"/>
              </a:rPr>
              <a:t>言、</a:t>
            </a:r>
            <a:r>
              <a:rPr sz="1400" spc="-15" dirty="0">
                <a:solidFill>
                  <a:srgbClr val="404040"/>
                </a:solidFill>
                <a:latin typeface="微软雅黑"/>
                <a:cs typeface="微软雅黑"/>
              </a:rPr>
              <a:t>文</a:t>
            </a:r>
            <a:r>
              <a:rPr sz="1400" dirty="0">
                <a:solidFill>
                  <a:srgbClr val="404040"/>
                </a:solidFill>
                <a:latin typeface="微软雅黑"/>
                <a:cs typeface="微软雅黑"/>
              </a:rPr>
              <a:t>化的</a:t>
            </a:r>
            <a:r>
              <a:rPr sz="1400" spc="-15" dirty="0">
                <a:solidFill>
                  <a:srgbClr val="404040"/>
                </a:solidFill>
                <a:latin typeface="微软雅黑"/>
                <a:cs typeface="微软雅黑"/>
              </a:rPr>
              <a:t>鸿</a:t>
            </a:r>
            <a:r>
              <a:rPr sz="1400" dirty="0">
                <a:solidFill>
                  <a:srgbClr val="404040"/>
                </a:solidFill>
                <a:latin typeface="微软雅黑"/>
                <a:cs typeface="微软雅黑"/>
              </a:rPr>
              <a:t>沟，</a:t>
            </a:r>
            <a:r>
              <a:rPr sz="1400" spc="-15" dirty="0">
                <a:solidFill>
                  <a:srgbClr val="404040"/>
                </a:solidFill>
                <a:latin typeface="微软雅黑"/>
                <a:cs typeface="微软雅黑"/>
              </a:rPr>
              <a:t>让</a:t>
            </a:r>
            <a:r>
              <a:rPr sz="1400" dirty="0">
                <a:solidFill>
                  <a:srgbClr val="404040"/>
                </a:solidFill>
                <a:latin typeface="微软雅黑"/>
                <a:cs typeface="微软雅黑"/>
              </a:rPr>
              <a:t>生意</a:t>
            </a:r>
            <a:r>
              <a:rPr sz="1400" spc="-15" dirty="0">
                <a:solidFill>
                  <a:srgbClr val="404040"/>
                </a:solidFill>
                <a:latin typeface="微软雅黑"/>
                <a:cs typeface="微软雅黑"/>
              </a:rPr>
              <a:t>通</a:t>
            </a:r>
            <a:r>
              <a:rPr sz="1400" dirty="0">
                <a:solidFill>
                  <a:srgbClr val="404040"/>
                </a:solidFill>
                <a:latin typeface="微软雅黑"/>
                <a:cs typeface="微软雅黑"/>
              </a:rPr>
              <a:t>达全球</a:t>
            </a:r>
            <a:endParaRPr sz="1400">
              <a:latin typeface="微软雅黑"/>
              <a:cs typeface="微软雅黑"/>
            </a:endParaRPr>
          </a:p>
        </p:txBody>
      </p:sp>
      <p:sp>
        <p:nvSpPr>
          <p:cNvPr id="6" name="object 6"/>
          <p:cNvSpPr/>
          <p:nvPr/>
        </p:nvSpPr>
        <p:spPr>
          <a:xfrm>
            <a:off x="0" y="1237488"/>
            <a:ext cx="6533388" cy="3698748"/>
          </a:xfrm>
          <a:prstGeom prst="rect">
            <a:avLst/>
          </a:prstGeom>
          <a:blipFill>
            <a:blip r:embed="rId2" cstate="print"/>
            <a:stretch>
              <a:fillRect/>
            </a:stretch>
          </a:blipFill>
        </p:spPr>
        <p:txBody>
          <a:bodyPr wrap="square" lIns="0" tIns="0" rIns="0" bIns="0" rtlCol="0"/>
          <a:lstStyle/>
          <a:p/>
        </p:txBody>
      </p:sp>
      <p:sp>
        <p:nvSpPr>
          <p:cNvPr id="7" name="object 7"/>
          <p:cNvSpPr txBox="1"/>
          <p:nvPr/>
        </p:nvSpPr>
        <p:spPr>
          <a:xfrm>
            <a:off x="6507606" y="1584197"/>
            <a:ext cx="2331720" cy="2813685"/>
          </a:xfrm>
          <a:prstGeom prst="rect">
            <a:avLst/>
          </a:prstGeom>
        </p:spPr>
        <p:txBody>
          <a:bodyPr vert="horz" wrap="square" lIns="0" tIns="12700" rIns="0" bIns="0" rtlCol="0">
            <a:spAutoFit/>
          </a:bodyPr>
          <a:lstStyle/>
          <a:p>
            <a:pPr marL="299085" marR="130175" indent="-287020">
              <a:lnSpc>
                <a:spcPct val="100000"/>
              </a:lnSpc>
              <a:spcBef>
                <a:spcPts val="100"/>
              </a:spcBef>
              <a:buFont typeface="Arial" panose="020B0604020202090204"/>
              <a:buChar char="•"/>
              <a:tabLst>
                <a:tab pos="299085" algn="l"/>
                <a:tab pos="299720" algn="l"/>
              </a:tabLst>
            </a:pPr>
            <a:r>
              <a:rPr sz="1200" dirty="0">
                <a:solidFill>
                  <a:srgbClr val="404040"/>
                </a:solidFill>
                <a:latin typeface="微软雅黑"/>
                <a:cs typeface="微软雅黑"/>
              </a:rPr>
              <a:t>机器智能</a:t>
            </a:r>
            <a:r>
              <a:rPr sz="1200" spc="-55" dirty="0">
                <a:solidFill>
                  <a:srgbClr val="404040"/>
                </a:solidFill>
                <a:latin typeface="微软雅黑"/>
                <a:cs typeface="微软雅黑"/>
              </a:rPr>
              <a:t> </a:t>
            </a:r>
            <a:r>
              <a:rPr sz="1200" dirty="0">
                <a:solidFill>
                  <a:srgbClr val="404040"/>
                </a:solidFill>
                <a:latin typeface="微软雅黑"/>
                <a:cs typeface="微软雅黑"/>
              </a:rPr>
              <a:t>+</a:t>
            </a:r>
            <a:r>
              <a:rPr sz="1200" spc="-50" dirty="0">
                <a:solidFill>
                  <a:srgbClr val="404040"/>
                </a:solidFill>
                <a:latin typeface="微软雅黑"/>
                <a:cs typeface="微软雅黑"/>
              </a:rPr>
              <a:t> </a:t>
            </a:r>
            <a:r>
              <a:rPr sz="1200" dirty="0">
                <a:solidFill>
                  <a:srgbClr val="404040"/>
                </a:solidFill>
                <a:latin typeface="微软雅黑"/>
                <a:cs typeface="微软雅黑"/>
              </a:rPr>
              <a:t>弹性全球多语言 生态网络覆盖</a:t>
            </a:r>
            <a:r>
              <a:rPr sz="1200" spc="-25" dirty="0">
                <a:solidFill>
                  <a:srgbClr val="404040"/>
                </a:solidFill>
                <a:latin typeface="微软雅黑"/>
                <a:cs typeface="微软雅黑"/>
              </a:rPr>
              <a:t> </a:t>
            </a:r>
            <a:r>
              <a:rPr sz="1500" b="1" spc="-5" dirty="0">
                <a:solidFill>
                  <a:srgbClr val="222492"/>
                </a:solidFill>
                <a:latin typeface="微软雅黑"/>
                <a:cs typeface="微软雅黑"/>
              </a:rPr>
              <a:t>100+</a:t>
            </a:r>
            <a:r>
              <a:rPr sz="1500" b="1" spc="-15" dirty="0">
                <a:solidFill>
                  <a:srgbClr val="222492"/>
                </a:solidFill>
                <a:latin typeface="微软雅黑"/>
                <a:cs typeface="微软雅黑"/>
              </a:rPr>
              <a:t> </a:t>
            </a:r>
            <a:r>
              <a:rPr sz="1500" b="1" i="1" dirty="0">
                <a:solidFill>
                  <a:srgbClr val="222492"/>
                </a:solidFill>
                <a:latin typeface="微软雅黑"/>
                <a:cs typeface="微软雅黑"/>
              </a:rPr>
              <a:t>语 言</a:t>
            </a:r>
            <a:r>
              <a:rPr sz="1200" dirty="0">
                <a:solidFill>
                  <a:srgbClr val="404040"/>
                </a:solidFill>
                <a:latin typeface="微软雅黑"/>
                <a:cs typeface="微软雅黑"/>
              </a:rPr>
              <a:t>，调用规模高达</a:t>
            </a:r>
            <a:r>
              <a:rPr sz="1200" spc="-60" dirty="0">
                <a:solidFill>
                  <a:srgbClr val="404040"/>
                </a:solidFill>
                <a:latin typeface="微软雅黑"/>
                <a:cs typeface="微软雅黑"/>
              </a:rPr>
              <a:t> </a:t>
            </a:r>
            <a:r>
              <a:rPr sz="1200" dirty="0">
                <a:solidFill>
                  <a:srgbClr val="404040"/>
                </a:solidFill>
                <a:latin typeface="微软雅黑"/>
                <a:cs typeface="微软雅黑"/>
              </a:rPr>
              <a:t>10</a:t>
            </a:r>
            <a:r>
              <a:rPr sz="1200" spc="-65" dirty="0">
                <a:solidFill>
                  <a:srgbClr val="404040"/>
                </a:solidFill>
                <a:latin typeface="微软雅黑"/>
                <a:cs typeface="微软雅黑"/>
              </a:rPr>
              <a:t> </a:t>
            </a:r>
            <a:r>
              <a:rPr sz="1200" dirty="0">
                <a:solidFill>
                  <a:srgbClr val="404040"/>
                </a:solidFill>
                <a:latin typeface="微软雅黑"/>
                <a:cs typeface="微软雅黑"/>
              </a:rPr>
              <a:t>亿</a:t>
            </a:r>
            <a:r>
              <a:rPr sz="1200" spc="-5" dirty="0">
                <a:solidFill>
                  <a:srgbClr val="404040"/>
                </a:solidFill>
                <a:latin typeface="微软雅黑"/>
                <a:cs typeface="微软雅黑"/>
              </a:rPr>
              <a:t>次</a:t>
            </a:r>
            <a:r>
              <a:rPr sz="1200" dirty="0">
                <a:solidFill>
                  <a:srgbClr val="404040"/>
                </a:solidFill>
                <a:latin typeface="微软雅黑"/>
                <a:cs typeface="微软雅黑"/>
              </a:rPr>
              <a:t>/  天</a:t>
            </a:r>
            <a:endParaRPr sz="1200">
              <a:latin typeface="微软雅黑"/>
              <a:cs typeface="微软雅黑"/>
            </a:endParaRPr>
          </a:p>
          <a:p>
            <a:pPr>
              <a:lnSpc>
                <a:spcPct val="100000"/>
              </a:lnSpc>
              <a:buClr>
                <a:srgbClr val="404040"/>
              </a:buClr>
              <a:buFont typeface="Arial" panose="020B0604020202090204"/>
              <a:buChar char="•"/>
            </a:pPr>
            <a:endParaRPr sz="1250">
              <a:latin typeface="Times New Roman" panose="02020503050405090304"/>
              <a:cs typeface="Times New Roman" panose="02020503050405090304"/>
            </a:endParaRPr>
          </a:p>
          <a:p>
            <a:pPr marL="299085" marR="5080" indent="-287020" algn="just">
              <a:lnSpc>
                <a:spcPct val="100000"/>
              </a:lnSpc>
              <a:spcBef>
                <a:spcPts val="5"/>
              </a:spcBef>
              <a:buFont typeface="Arial" panose="020B0604020202090204"/>
              <a:buChar char="•"/>
              <a:tabLst>
                <a:tab pos="299720" algn="l"/>
              </a:tabLst>
            </a:pPr>
            <a:r>
              <a:rPr sz="1200" spc="-5" dirty="0">
                <a:solidFill>
                  <a:srgbClr val="404040"/>
                </a:solidFill>
                <a:latin typeface="微软雅黑"/>
                <a:cs typeface="微软雅黑"/>
              </a:rPr>
              <a:t>阿里翻译的框架体验国际化、 </a:t>
            </a:r>
            <a:r>
              <a:rPr sz="1500" b="1" i="1" dirty="0">
                <a:solidFill>
                  <a:srgbClr val="222492"/>
                </a:solidFill>
                <a:latin typeface="微软雅黑"/>
                <a:cs typeface="微软雅黑"/>
              </a:rPr>
              <a:t>商品内容</a:t>
            </a:r>
            <a:r>
              <a:rPr sz="1200" dirty="0">
                <a:solidFill>
                  <a:srgbClr val="404040"/>
                </a:solidFill>
                <a:latin typeface="微软雅黑"/>
                <a:cs typeface="微软雅黑"/>
              </a:rPr>
              <a:t>、搜索多语言、</a:t>
            </a:r>
            <a:r>
              <a:rPr sz="1500" b="1" i="1" dirty="0">
                <a:solidFill>
                  <a:srgbClr val="222492"/>
                </a:solidFill>
                <a:latin typeface="微软雅黑"/>
                <a:cs typeface="微软雅黑"/>
              </a:rPr>
              <a:t>沟 通多语言</a:t>
            </a:r>
            <a:r>
              <a:rPr sz="1200" dirty="0">
                <a:solidFill>
                  <a:srgbClr val="404040"/>
                </a:solidFill>
                <a:latin typeface="微软雅黑"/>
                <a:cs typeface="微软雅黑"/>
              </a:rPr>
              <a:t>等解决方案已服务 阿里经济体</a:t>
            </a:r>
            <a:r>
              <a:rPr sz="1200" spc="-25" dirty="0">
                <a:solidFill>
                  <a:srgbClr val="404040"/>
                </a:solidFill>
                <a:latin typeface="微软雅黑"/>
                <a:cs typeface="微软雅黑"/>
              </a:rPr>
              <a:t> </a:t>
            </a:r>
            <a:r>
              <a:rPr sz="1200" dirty="0">
                <a:solidFill>
                  <a:srgbClr val="404040"/>
                </a:solidFill>
                <a:latin typeface="微软雅黑"/>
                <a:cs typeface="微软雅黑"/>
              </a:rPr>
              <a:t>200+</a:t>
            </a:r>
            <a:r>
              <a:rPr sz="1200" spc="-40" dirty="0">
                <a:solidFill>
                  <a:srgbClr val="404040"/>
                </a:solidFill>
                <a:latin typeface="微软雅黑"/>
                <a:cs typeface="微软雅黑"/>
              </a:rPr>
              <a:t> </a:t>
            </a:r>
            <a:r>
              <a:rPr sz="1200" dirty="0">
                <a:solidFill>
                  <a:srgbClr val="404040"/>
                </a:solidFill>
                <a:latin typeface="微软雅黑"/>
                <a:cs typeface="微软雅黑"/>
              </a:rPr>
              <a:t>个场景</a:t>
            </a:r>
            <a:endParaRPr sz="1200">
              <a:latin typeface="微软雅黑"/>
              <a:cs typeface="微软雅黑"/>
            </a:endParaRPr>
          </a:p>
          <a:p>
            <a:pPr>
              <a:lnSpc>
                <a:spcPct val="100000"/>
              </a:lnSpc>
              <a:buClr>
                <a:srgbClr val="404040"/>
              </a:buClr>
              <a:buFont typeface="Arial" panose="020B0604020202090204"/>
              <a:buChar char="•"/>
            </a:pPr>
            <a:endParaRPr sz="1250">
              <a:latin typeface="Times New Roman" panose="02020503050405090304"/>
              <a:cs typeface="Times New Roman" panose="02020503050405090304"/>
            </a:endParaRPr>
          </a:p>
          <a:p>
            <a:pPr marL="299085" marR="43180" indent="-287020" algn="just">
              <a:lnSpc>
                <a:spcPct val="100000"/>
              </a:lnSpc>
              <a:spcBef>
                <a:spcPts val="5"/>
              </a:spcBef>
              <a:buFont typeface="Arial" panose="020B0604020202090204"/>
              <a:buChar char="•"/>
              <a:tabLst>
                <a:tab pos="299720" algn="l"/>
              </a:tabLst>
            </a:pPr>
            <a:r>
              <a:rPr sz="1200" spc="-5" dirty="0">
                <a:solidFill>
                  <a:srgbClr val="404040"/>
                </a:solidFill>
                <a:latin typeface="微软雅黑"/>
                <a:cs typeface="微软雅黑"/>
              </a:rPr>
              <a:t>覆盖广告营销、商品内容、搜 </a:t>
            </a:r>
            <a:r>
              <a:rPr sz="1200" dirty="0">
                <a:solidFill>
                  <a:srgbClr val="404040"/>
                </a:solidFill>
                <a:latin typeface="微软雅黑"/>
                <a:cs typeface="微软雅黑"/>
              </a:rPr>
              <a:t>索、站点、移动端、沟通</a:t>
            </a:r>
            <a:r>
              <a:rPr sz="1200" dirty="0">
                <a:solidFill>
                  <a:srgbClr val="FFFFFF"/>
                </a:solidFill>
                <a:latin typeface="微软雅黑"/>
                <a:cs typeface="微软雅黑"/>
              </a:rPr>
              <a:t>、</a:t>
            </a:r>
            <a:r>
              <a:rPr sz="1200" dirty="0">
                <a:solidFill>
                  <a:srgbClr val="404040"/>
                </a:solidFill>
                <a:latin typeface="微软雅黑"/>
                <a:cs typeface="微软雅黑"/>
              </a:rPr>
              <a:t>交 易、物流、支付、信用、履约 等</a:t>
            </a:r>
            <a:r>
              <a:rPr sz="1500" b="1" i="1" dirty="0">
                <a:solidFill>
                  <a:srgbClr val="222492"/>
                </a:solidFill>
                <a:latin typeface="微软雅黑"/>
                <a:cs typeface="微软雅黑"/>
              </a:rPr>
              <a:t>跨境电商全链路</a:t>
            </a:r>
            <a:endParaRPr sz="1500">
              <a:latin typeface="微软雅黑"/>
              <a:cs typeface="微软雅黑"/>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590800" y="2266950"/>
            <a:ext cx="4031742" cy="832920"/>
          </a:xfrm>
          <a:prstGeom prst="rect">
            <a:avLst/>
          </a:prstGeom>
        </p:spPr>
        <p:txBody>
          <a:bodyPr vert="horz" wrap="square" lIns="0" tIns="12065" rIns="0" bIns="0" rtlCol="0">
            <a:spAutoFit/>
          </a:bodyPr>
          <a:lstStyle/>
          <a:p>
            <a:pPr marL="1226820">
              <a:lnSpc>
                <a:spcPct val="100000"/>
              </a:lnSpc>
              <a:spcBef>
                <a:spcPts val="95"/>
              </a:spcBef>
            </a:pPr>
            <a:r>
              <a:rPr sz="2800" b="1" i="1" spc="-5" dirty="0">
                <a:solidFill>
                  <a:srgbClr val="FFFFFF"/>
                </a:solidFill>
                <a:latin typeface="微软雅黑"/>
                <a:cs typeface="微软雅黑"/>
              </a:rPr>
              <a:t>货通全球</a:t>
            </a:r>
            <a:endParaRPr sz="2800" dirty="0">
              <a:latin typeface="微软雅黑"/>
              <a:cs typeface="微软雅黑"/>
            </a:endParaRPr>
          </a:p>
          <a:p>
            <a:pPr marL="12700">
              <a:lnSpc>
                <a:spcPct val="100000"/>
              </a:lnSpc>
              <a:spcBef>
                <a:spcPts val="1550"/>
              </a:spcBef>
            </a:pPr>
            <a:r>
              <a:rPr sz="1200" dirty="0">
                <a:solidFill>
                  <a:srgbClr val="FFFFFF"/>
                </a:solidFill>
                <a:latin typeface="微软雅黑"/>
                <a:cs typeface="微软雅黑"/>
              </a:rPr>
              <a:t>阿里巴巴跨境供应链拥有核心服务能力，助力商家货通全球</a:t>
            </a:r>
            <a:endParaRPr sz="1200" dirty="0">
              <a:latin typeface="微软雅黑"/>
              <a:cs typeface="微软雅黑"/>
            </a:endParaRPr>
          </a:p>
        </p:txBody>
      </p:sp>
      <p:sp>
        <p:nvSpPr>
          <p:cNvPr id="4" name="object 4"/>
          <p:cNvSpPr/>
          <p:nvPr/>
        </p:nvSpPr>
        <p:spPr>
          <a:xfrm>
            <a:off x="7130795" y="150876"/>
            <a:ext cx="1729740" cy="224027"/>
          </a:xfrm>
          <a:prstGeom prst="rect">
            <a:avLst/>
          </a:prstGeom>
          <a:blipFill>
            <a:blip r:embed="rId1" cstate="print"/>
            <a:stretch>
              <a:fillRect/>
            </a:stretch>
          </a:blipFill>
        </p:spPr>
        <p:txBody>
          <a:bodyPr wrap="square" lIns="0" tIns="0" rIns="0" bIns="0" rtlCol="0"/>
          <a:lstStyle/>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724" y="87884"/>
            <a:ext cx="2755265" cy="278130"/>
          </a:xfrm>
          <a:prstGeom prst="rect">
            <a:avLst/>
          </a:prstGeom>
        </p:spPr>
        <p:txBody>
          <a:bodyPr vert="horz" wrap="square" lIns="0" tIns="13335" rIns="0" bIns="0" rtlCol="0">
            <a:spAutoFit/>
          </a:bodyPr>
          <a:lstStyle/>
          <a:p>
            <a:pPr marL="12700">
              <a:lnSpc>
                <a:spcPct val="100000"/>
              </a:lnSpc>
              <a:spcBef>
                <a:spcPts val="105"/>
              </a:spcBef>
            </a:pPr>
            <a:r>
              <a:rPr sz="1650" spc="5" dirty="0"/>
              <a:t>跨境供应链助</a:t>
            </a:r>
            <a:r>
              <a:rPr sz="1650" spc="-10" dirty="0"/>
              <a:t>力</a:t>
            </a:r>
            <a:r>
              <a:rPr sz="1650" spc="5" dirty="0"/>
              <a:t>商家</a:t>
            </a:r>
            <a:r>
              <a:rPr sz="1650" spc="-10" dirty="0"/>
              <a:t>货</a:t>
            </a:r>
            <a:r>
              <a:rPr sz="1650" spc="5" dirty="0"/>
              <a:t>通</a:t>
            </a:r>
            <a:r>
              <a:rPr sz="1650" spc="-10" dirty="0"/>
              <a:t>全</a:t>
            </a:r>
            <a:r>
              <a:rPr sz="1650" spc="5" dirty="0"/>
              <a:t>球</a:t>
            </a:r>
            <a:endParaRPr sz="1650"/>
          </a:p>
        </p:txBody>
      </p:sp>
      <p:sp>
        <p:nvSpPr>
          <p:cNvPr id="3" name="object 3"/>
          <p:cNvSpPr/>
          <p:nvPr/>
        </p:nvSpPr>
        <p:spPr>
          <a:xfrm>
            <a:off x="27432" y="1275588"/>
            <a:ext cx="8912860" cy="733425"/>
          </a:xfrm>
          <a:custGeom>
            <a:avLst/>
            <a:gdLst/>
            <a:ahLst/>
            <a:cxnLst/>
            <a:rect l="l" t="t" r="r" b="b"/>
            <a:pathLst>
              <a:path w="8912860" h="733425">
                <a:moveTo>
                  <a:pt x="8545830" y="0"/>
                </a:moveTo>
                <a:lnTo>
                  <a:pt x="8545830" y="183261"/>
                </a:lnTo>
                <a:lnTo>
                  <a:pt x="0" y="183261"/>
                </a:lnTo>
                <a:lnTo>
                  <a:pt x="0" y="549783"/>
                </a:lnTo>
                <a:lnTo>
                  <a:pt x="8545830" y="549783"/>
                </a:lnTo>
                <a:lnTo>
                  <a:pt x="8545830" y="733044"/>
                </a:lnTo>
                <a:lnTo>
                  <a:pt x="8912352" y="366522"/>
                </a:lnTo>
                <a:lnTo>
                  <a:pt x="8545830" y="0"/>
                </a:lnTo>
                <a:close/>
              </a:path>
            </a:pathLst>
          </a:custGeom>
          <a:solidFill>
            <a:srgbClr val="4471C4">
              <a:alpha val="10195"/>
            </a:srgbClr>
          </a:solidFill>
        </p:spPr>
        <p:txBody>
          <a:bodyPr wrap="square" lIns="0" tIns="0" rIns="0" bIns="0" rtlCol="0"/>
          <a:lstStyle/>
          <a:p/>
        </p:txBody>
      </p:sp>
      <p:sp>
        <p:nvSpPr>
          <p:cNvPr id="4" name="object 4"/>
          <p:cNvSpPr/>
          <p:nvPr/>
        </p:nvSpPr>
        <p:spPr>
          <a:xfrm>
            <a:off x="4162044" y="3456432"/>
            <a:ext cx="4869180" cy="434340"/>
          </a:xfrm>
          <a:custGeom>
            <a:avLst/>
            <a:gdLst/>
            <a:ahLst/>
            <a:cxnLst/>
            <a:rect l="l" t="t" r="r" b="b"/>
            <a:pathLst>
              <a:path w="4869180" h="434339">
                <a:moveTo>
                  <a:pt x="0" y="434340"/>
                </a:moveTo>
                <a:lnTo>
                  <a:pt x="4869180" y="434340"/>
                </a:lnTo>
                <a:lnTo>
                  <a:pt x="4869180" y="0"/>
                </a:lnTo>
                <a:lnTo>
                  <a:pt x="0" y="0"/>
                </a:lnTo>
                <a:lnTo>
                  <a:pt x="0" y="434340"/>
                </a:lnTo>
                <a:close/>
              </a:path>
            </a:pathLst>
          </a:custGeom>
          <a:solidFill>
            <a:srgbClr val="4471C4">
              <a:alpha val="10195"/>
            </a:srgbClr>
          </a:solidFill>
        </p:spPr>
        <p:txBody>
          <a:bodyPr wrap="square" lIns="0" tIns="0" rIns="0" bIns="0" rtlCol="0"/>
          <a:lstStyle/>
          <a:p/>
        </p:txBody>
      </p:sp>
      <p:sp>
        <p:nvSpPr>
          <p:cNvPr id="5" name="object 5"/>
          <p:cNvSpPr/>
          <p:nvPr/>
        </p:nvSpPr>
        <p:spPr>
          <a:xfrm>
            <a:off x="4162044" y="3938015"/>
            <a:ext cx="4876800" cy="447040"/>
          </a:xfrm>
          <a:custGeom>
            <a:avLst/>
            <a:gdLst/>
            <a:ahLst/>
            <a:cxnLst/>
            <a:rect l="l" t="t" r="r" b="b"/>
            <a:pathLst>
              <a:path w="4876800" h="447039">
                <a:moveTo>
                  <a:pt x="0" y="446531"/>
                </a:moveTo>
                <a:lnTo>
                  <a:pt x="4876800" y="446531"/>
                </a:lnTo>
                <a:lnTo>
                  <a:pt x="4876800" y="0"/>
                </a:lnTo>
                <a:lnTo>
                  <a:pt x="0" y="0"/>
                </a:lnTo>
                <a:lnTo>
                  <a:pt x="0" y="446531"/>
                </a:lnTo>
                <a:close/>
              </a:path>
            </a:pathLst>
          </a:custGeom>
          <a:solidFill>
            <a:srgbClr val="4471C4">
              <a:alpha val="10195"/>
            </a:srgbClr>
          </a:solidFill>
        </p:spPr>
        <p:txBody>
          <a:bodyPr wrap="square" lIns="0" tIns="0" rIns="0" bIns="0" rtlCol="0"/>
          <a:lstStyle/>
          <a:p/>
        </p:txBody>
      </p:sp>
      <p:sp>
        <p:nvSpPr>
          <p:cNvPr id="6" name="object 6"/>
          <p:cNvSpPr/>
          <p:nvPr/>
        </p:nvSpPr>
        <p:spPr>
          <a:xfrm>
            <a:off x="4183379" y="2386583"/>
            <a:ext cx="4875530" cy="467995"/>
          </a:xfrm>
          <a:custGeom>
            <a:avLst/>
            <a:gdLst/>
            <a:ahLst/>
            <a:cxnLst/>
            <a:rect l="l" t="t" r="r" b="b"/>
            <a:pathLst>
              <a:path w="4875530" h="467994">
                <a:moveTo>
                  <a:pt x="0" y="467868"/>
                </a:moveTo>
                <a:lnTo>
                  <a:pt x="4875276" y="467868"/>
                </a:lnTo>
                <a:lnTo>
                  <a:pt x="4875276" y="0"/>
                </a:lnTo>
                <a:lnTo>
                  <a:pt x="0" y="0"/>
                </a:lnTo>
                <a:lnTo>
                  <a:pt x="0" y="467868"/>
                </a:lnTo>
                <a:close/>
              </a:path>
            </a:pathLst>
          </a:custGeom>
          <a:solidFill>
            <a:srgbClr val="4471C4">
              <a:alpha val="10195"/>
            </a:srgbClr>
          </a:solidFill>
        </p:spPr>
        <p:txBody>
          <a:bodyPr wrap="square" lIns="0" tIns="0" rIns="0" bIns="0" rtlCol="0"/>
          <a:lstStyle/>
          <a:p/>
        </p:txBody>
      </p:sp>
      <p:sp>
        <p:nvSpPr>
          <p:cNvPr id="7" name="object 7"/>
          <p:cNvSpPr/>
          <p:nvPr/>
        </p:nvSpPr>
        <p:spPr>
          <a:xfrm>
            <a:off x="2567939" y="2382011"/>
            <a:ext cx="1327785" cy="459105"/>
          </a:xfrm>
          <a:custGeom>
            <a:avLst/>
            <a:gdLst/>
            <a:ahLst/>
            <a:cxnLst/>
            <a:rect l="l" t="t" r="r" b="b"/>
            <a:pathLst>
              <a:path w="1327785" h="459105">
                <a:moveTo>
                  <a:pt x="0" y="458724"/>
                </a:moveTo>
                <a:lnTo>
                  <a:pt x="1327403" y="458724"/>
                </a:lnTo>
                <a:lnTo>
                  <a:pt x="1327403" y="0"/>
                </a:lnTo>
                <a:lnTo>
                  <a:pt x="0" y="0"/>
                </a:lnTo>
                <a:lnTo>
                  <a:pt x="0" y="458724"/>
                </a:lnTo>
                <a:close/>
              </a:path>
            </a:pathLst>
          </a:custGeom>
          <a:solidFill>
            <a:srgbClr val="4471C4">
              <a:alpha val="10195"/>
            </a:srgbClr>
          </a:solidFill>
        </p:spPr>
        <p:txBody>
          <a:bodyPr wrap="square" lIns="0" tIns="0" rIns="0" bIns="0" rtlCol="0"/>
          <a:lstStyle/>
          <a:p/>
        </p:txBody>
      </p:sp>
      <p:sp>
        <p:nvSpPr>
          <p:cNvPr id="8" name="object 8"/>
          <p:cNvSpPr txBox="1"/>
          <p:nvPr/>
        </p:nvSpPr>
        <p:spPr>
          <a:xfrm>
            <a:off x="2575560" y="2539110"/>
            <a:ext cx="1327785" cy="162560"/>
          </a:xfrm>
          <a:prstGeom prst="rect">
            <a:avLst/>
          </a:prstGeom>
        </p:spPr>
        <p:txBody>
          <a:bodyPr vert="horz" wrap="square" lIns="0" tIns="12700" rIns="0" bIns="0" rtlCol="0">
            <a:spAutoFit/>
          </a:bodyPr>
          <a:lstStyle/>
          <a:p>
            <a:pPr marL="255270">
              <a:lnSpc>
                <a:spcPct val="100000"/>
              </a:lnSpc>
              <a:spcBef>
                <a:spcPts val="100"/>
              </a:spcBef>
            </a:pPr>
            <a:r>
              <a:rPr sz="900" b="1" i="1" dirty="0">
                <a:solidFill>
                  <a:srgbClr val="585858"/>
                </a:solidFill>
                <a:latin typeface="微软雅黑"/>
                <a:cs typeface="微软雅黑"/>
              </a:rPr>
              <a:t>一达通代理出口</a:t>
            </a:r>
            <a:endParaRPr sz="900">
              <a:latin typeface="微软雅黑"/>
              <a:cs typeface="微软雅黑"/>
            </a:endParaRPr>
          </a:p>
        </p:txBody>
      </p:sp>
      <p:sp>
        <p:nvSpPr>
          <p:cNvPr id="9" name="object 9"/>
          <p:cNvSpPr/>
          <p:nvPr/>
        </p:nvSpPr>
        <p:spPr>
          <a:xfrm>
            <a:off x="2575560" y="2886455"/>
            <a:ext cx="1327785" cy="485140"/>
          </a:xfrm>
          <a:custGeom>
            <a:avLst/>
            <a:gdLst/>
            <a:ahLst/>
            <a:cxnLst/>
            <a:rect l="l" t="t" r="r" b="b"/>
            <a:pathLst>
              <a:path w="1327785" h="485139">
                <a:moveTo>
                  <a:pt x="0" y="484631"/>
                </a:moveTo>
                <a:lnTo>
                  <a:pt x="1327403" y="484631"/>
                </a:lnTo>
                <a:lnTo>
                  <a:pt x="1327403" y="0"/>
                </a:lnTo>
                <a:lnTo>
                  <a:pt x="0" y="0"/>
                </a:lnTo>
                <a:lnTo>
                  <a:pt x="0" y="484631"/>
                </a:lnTo>
                <a:close/>
              </a:path>
            </a:pathLst>
          </a:custGeom>
          <a:solidFill>
            <a:srgbClr val="4471C4">
              <a:alpha val="10195"/>
            </a:srgbClr>
          </a:solidFill>
        </p:spPr>
        <p:txBody>
          <a:bodyPr wrap="square" lIns="0" tIns="0" rIns="0" bIns="0" rtlCol="0"/>
          <a:lstStyle/>
          <a:p/>
        </p:txBody>
      </p:sp>
      <p:sp>
        <p:nvSpPr>
          <p:cNvPr id="10" name="object 10"/>
          <p:cNvSpPr txBox="1"/>
          <p:nvPr/>
        </p:nvSpPr>
        <p:spPr>
          <a:xfrm>
            <a:off x="2575560" y="3056635"/>
            <a:ext cx="1327785" cy="162560"/>
          </a:xfrm>
          <a:prstGeom prst="rect">
            <a:avLst/>
          </a:prstGeom>
        </p:spPr>
        <p:txBody>
          <a:bodyPr vert="horz" wrap="square" lIns="0" tIns="12700" rIns="0" bIns="0" rtlCol="0">
            <a:spAutoFit/>
          </a:bodyPr>
          <a:lstStyle/>
          <a:p>
            <a:pPr marL="320675">
              <a:lnSpc>
                <a:spcPct val="100000"/>
              </a:lnSpc>
              <a:spcBef>
                <a:spcPts val="100"/>
              </a:spcBef>
            </a:pPr>
            <a:r>
              <a:rPr sz="900" b="1" i="1" dirty="0">
                <a:solidFill>
                  <a:srgbClr val="585858"/>
                </a:solidFill>
                <a:latin typeface="微软雅黑"/>
                <a:cs typeface="微软雅黑"/>
              </a:rPr>
              <a:t>市场采购出口</a:t>
            </a:r>
            <a:endParaRPr sz="900">
              <a:latin typeface="微软雅黑"/>
              <a:cs typeface="微软雅黑"/>
            </a:endParaRPr>
          </a:p>
        </p:txBody>
      </p:sp>
      <p:sp>
        <p:nvSpPr>
          <p:cNvPr id="11" name="object 11"/>
          <p:cNvSpPr txBox="1"/>
          <p:nvPr/>
        </p:nvSpPr>
        <p:spPr>
          <a:xfrm>
            <a:off x="128117" y="3147441"/>
            <a:ext cx="551180" cy="151765"/>
          </a:xfrm>
          <a:prstGeom prst="rect">
            <a:avLst/>
          </a:prstGeom>
        </p:spPr>
        <p:txBody>
          <a:bodyPr vert="horz" wrap="square" lIns="0" tIns="15875" rIns="0" bIns="0" rtlCol="0">
            <a:spAutoFit/>
          </a:bodyPr>
          <a:lstStyle/>
          <a:p>
            <a:pPr marL="12700">
              <a:lnSpc>
                <a:spcPct val="100000"/>
              </a:lnSpc>
              <a:spcBef>
                <a:spcPts val="125"/>
              </a:spcBef>
            </a:pPr>
            <a:r>
              <a:rPr sz="800" spc="25" dirty="0">
                <a:latin typeface="微软雅黑"/>
                <a:cs typeface="微软雅黑"/>
              </a:rPr>
              <a:t>工厂型商家</a:t>
            </a:r>
            <a:endParaRPr sz="800">
              <a:latin typeface="微软雅黑"/>
              <a:cs typeface="微软雅黑"/>
            </a:endParaRPr>
          </a:p>
        </p:txBody>
      </p:sp>
      <p:sp>
        <p:nvSpPr>
          <p:cNvPr id="12" name="object 12"/>
          <p:cNvSpPr/>
          <p:nvPr/>
        </p:nvSpPr>
        <p:spPr>
          <a:xfrm>
            <a:off x="239268" y="4105655"/>
            <a:ext cx="294640" cy="381000"/>
          </a:xfrm>
          <a:custGeom>
            <a:avLst/>
            <a:gdLst/>
            <a:ahLst/>
            <a:cxnLst/>
            <a:rect l="l" t="t" r="r" b="b"/>
            <a:pathLst>
              <a:path w="294640" h="381000">
                <a:moveTo>
                  <a:pt x="258965" y="311353"/>
                </a:moveTo>
                <a:lnTo>
                  <a:pt x="258826" y="311505"/>
                </a:lnTo>
                <a:lnTo>
                  <a:pt x="258673" y="311505"/>
                </a:lnTo>
                <a:lnTo>
                  <a:pt x="258521" y="311683"/>
                </a:lnTo>
                <a:lnTo>
                  <a:pt x="256006" y="317017"/>
                </a:lnTo>
                <a:lnTo>
                  <a:pt x="253047" y="320078"/>
                </a:lnTo>
                <a:lnTo>
                  <a:pt x="249504" y="320992"/>
                </a:lnTo>
                <a:lnTo>
                  <a:pt x="265036" y="381000"/>
                </a:lnTo>
                <a:lnTo>
                  <a:pt x="270370" y="360489"/>
                </a:lnTo>
                <a:lnTo>
                  <a:pt x="280818" y="360489"/>
                </a:lnTo>
                <a:lnTo>
                  <a:pt x="269189" y="315341"/>
                </a:lnTo>
                <a:lnTo>
                  <a:pt x="266230" y="315341"/>
                </a:lnTo>
                <a:lnTo>
                  <a:pt x="262674" y="314109"/>
                </a:lnTo>
                <a:lnTo>
                  <a:pt x="258965" y="311353"/>
                </a:lnTo>
                <a:close/>
              </a:path>
              <a:path w="294640" h="381000">
                <a:moveTo>
                  <a:pt x="280818" y="360489"/>
                </a:moveTo>
                <a:lnTo>
                  <a:pt x="270370" y="360489"/>
                </a:lnTo>
                <a:lnTo>
                  <a:pt x="284721" y="375640"/>
                </a:lnTo>
                <a:lnTo>
                  <a:pt x="280818" y="360489"/>
                </a:lnTo>
                <a:close/>
              </a:path>
              <a:path w="294640" h="381000">
                <a:moveTo>
                  <a:pt x="233720" y="359854"/>
                </a:moveTo>
                <a:lnTo>
                  <a:pt x="223735" y="359854"/>
                </a:lnTo>
                <a:lnTo>
                  <a:pt x="229806" y="375005"/>
                </a:lnTo>
                <a:lnTo>
                  <a:pt x="233720" y="359854"/>
                </a:lnTo>
                <a:close/>
              </a:path>
              <a:path w="294640" h="381000">
                <a:moveTo>
                  <a:pt x="224180" y="315023"/>
                </a:moveTo>
                <a:lnTo>
                  <a:pt x="210108" y="369493"/>
                </a:lnTo>
                <a:lnTo>
                  <a:pt x="223735" y="359854"/>
                </a:lnTo>
                <a:lnTo>
                  <a:pt x="233720" y="359854"/>
                </a:lnTo>
                <a:lnTo>
                  <a:pt x="243878" y="320535"/>
                </a:lnTo>
                <a:lnTo>
                  <a:pt x="240919" y="319316"/>
                </a:lnTo>
                <a:lnTo>
                  <a:pt x="238404" y="316255"/>
                </a:lnTo>
                <a:lnTo>
                  <a:pt x="238122" y="315633"/>
                </a:lnTo>
                <a:lnTo>
                  <a:pt x="227444" y="315633"/>
                </a:lnTo>
                <a:lnTo>
                  <a:pt x="224180" y="315023"/>
                </a:lnTo>
                <a:close/>
              </a:path>
              <a:path w="294640" h="381000">
                <a:moveTo>
                  <a:pt x="147510" y="326212"/>
                </a:moveTo>
                <a:lnTo>
                  <a:pt x="147472" y="326364"/>
                </a:lnTo>
                <a:lnTo>
                  <a:pt x="147510" y="326212"/>
                </a:lnTo>
                <a:close/>
              </a:path>
              <a:path w="294640" h="381000">
                <a:moveTo>
                  <a:pt x="147459" y="0"/>
                </a:moveTo>
                <a:lnTo>
                  <a:pt x="115747" y="6608"/>
                </a:lnTo>
                <a:lnTo>
                  <a:pt x="89865" y="24634"/>
                </a:lnTo>
                <a:lnTo>
                  <a:pt x="72421" y="51381"/>
                </a:lnTo>
                <a:lnTo>
                  <a:pt x="66027" y="84150"/>
                </a:lnTo>
                <a:lnTo>
                  <a:pt x="69313" y="109264"/>
                </a:lnTo>
                <a:lnTo>
                  <a:pt x="78539" y="133672"/>
                </a:lnTo>
                <a:lnTo>
                  <a:pt x="92762" y="155353"/>
                </a:lnTo>
                <a:lnTo>
                  <a:pt x="111036" y="172288"/>
                </a:lnTo>
                <a:lnTo>
                  <a:pt x="66769" y="191556"/>
                </a:lnTo>
                <a:lnTo>
                  <a:pt x="31591" y="220865"/>
                </a:lnTo>
                <a:lnTo>
                  <a:pt x="8376" y="254994"/>
                </a:lnTo>
                <a:lnTo>
                  <a:pt x="0" y="288721"/>
                </a:lnTo>
                <a:lnTo>
                  <a:pt x="12673" y="305188"/>
                </a:lnTo>
                <a:lnTo>
                  <a:pt x="46083" y="316934"/>
                </a:lnTo>
                <a:lnTo>
                  <a:pt x="93317" y="323947"/>
                </a:lnTo>
                <a:lnTo>
                  <a:pt x="147459" y="326212"/>
                </a:lnTo>
                <a:lnTo>
                  <a:pt x="106159" y="283679"/>
                </a:lnTo>
                <a:lnTo>
                  <a:pt x="140944" y="196773"/>
                </a:lnTo>
                <a:lnTo>
                  <a:pt x="140652" y="196773"/>
                </a:lnTo>
                <a:lnTo>
                  <a:pt x="127025" y="180708"/>
                </a:lnTo>
                <a:lnTo>
                  <a:pt x="207153" y="180708"/>
                </a:lnTo>
                <a:lnTo>
                  <a:pt x="202012" y="178295"/>
                </a:lnTo>
                <a:lnTo>
                  <a:pt x="183883" y="172288"/>
                </a:lnTo>
                <a:lnTo>
                  <a:pt x="202156" y="155353"/>
                </a:lnTo>
                <a:lnTo>
                  <a:pt x="216379" y="133672"/>
                </a:lnTo>
                <a:lnTo>
                  <a:pt x="225606" y="109264"/>
                </a:lnTo>
                <a:lnTo>
                  <a:pt x="228892" y="84150"/>
                </a:lnTo>
                <a:lnTo>
                  <a:pt x="222497" y="51381"/>
                </a:lnTo>
                <a:lnTo>
                  <a:pt x="205054" y="24634"/>
                </a:lnTo>
                <a:lnTo>
                  <a:pt x="179171" y="6608"/>
                </a:lnTo>
                <a:lnTo>
                  <a:pt x="147459" y="0"/>
                </a:lnTo>
                <a:close/>
              </a:path>
              <a:path w="294640" h="381000">
                <a:moveTo>
                  <a:pt x="207153" y="180708"/>
                </a:moveTo>
                <a:lnTo>
                  <a:pt x="167894" y="180708"/>
                </a:lnTo>
                <a:lnTo>
                  <a:pt x="154419" y="196621"/>
                </a:lnTo>
                <a:lnTo>
                  <a:pt x="153974" y="196621"/>
                </a:lnTo>
                <a:lnTo>
                  <a:pt x="188772" y="283527"/>
                </a:lnTo>
                <a:lnTo>
                  <a:pt x="147485" y="326186"/>
                </a:lnTo>
                <a:lnTo>
                  <a:pt x="209346" y="323151"/>
                </a:lnTo>
                <a:lnTo>
                  <a:pt x="211721" y="313664"/>
                </a:lnTo>
                <a:lnTo>
                  <a:pt x="210680" y="311683"/>
                </a:lnTo>
                <a:lnTo>
                  <a:pt x="209791" y="309537"/>
                </a:lnTo>
                <a:lnTo>
                  <a:pt x="209499" y="306933"/>
                </a:lnTo>
                <a:lnTo>
                  <a:pt x="200469" y="305562"/>
                </a:lnTo>
                <a:lnTo>
                  <a:pt x="196913" y="299745"/>
                </a:lnTo>
                <a:lnTo>
                  <a:pt x="195580" y="296989"/>
                </a:lnTo>
                <a:lnTo>
                  <a:pt x="194094" y="293624"/>
                </a:lnTo>
                <a:lnTo>
                  <a:pt x="193205" y="288569"/>
                </a:lnTo>
                <a:lnTo>
                  <a:pt x="195732" y="282143"/>
                </a:lnTo>
                <a:lnTo>
                  <a:pt x="189801" y="277406"/>
                </a:lnTo>
                <a:lnTo>
                  <a:pt x="188328" y="272046"/>
                </a:lnTo>
                <a:lnTo>
                  <a:pt x="188328" y="263486"/>
                </a:lnTo>
                <a:lnTo>
                  <a:pt x="189801" y="258127"/>
                </a:lnTo>
                <a:lnTo>
                  <a:pt x="195732" y="253530"/>
                </a:lnTo>
                <a:lnTo>
                  <a:pt x="193205" y="247103"/>
                </a:lnTo>
                <a:lnTo>
                  <a:pt x="209499" y="228752"/>
                </a:lnTo>
                <a:lnTo>
                  <a:pt x="210083" y="224764"/>
                </a:lnTo>
                <a:lnTo>
                  <a:pt x="211416" y="221399"/>
                </a:lnTo>
                <a:lnTo>
                  <a:pt x="218236" y="212991"/>
                </a:lnTo>
                <a:lnTo>
                  <a:pt x="225933" y="211150"/>
                </a:lnTo>
                <a:lnTo>
                  <a:pt x="235951" y="211150"/>
                </a:lnTo>
                <a:lnTo>
                  <a:pt x="238074" y="208394"/>
                </a:lnTo>
                <a:lnTo>
                  <a:pt x="243255" y="206870"/>
                </a:lnTo>
                <a:lnTo>
                  <a:pt x="248825" y="206870"/>
                </a:lnTo>
                <a:lnTo>
                  <a:pt x="234721" y="195935"/>
                </a:lnTo>
                <a:lnTo>
                  <a:pt x="219005" y="186269"/>
                </a:lnTo>
                <a:lnTo>
                  <a:pt x="207153" y="180708"/>
                </a:lnTo>
                <a:close/>
              </a:path>
              <a:path w="294640" h="381000">
                <a:moveTo>
                  <a:pt x="260007" y="305422"/>
                </a:moveTo>
                <a:lnTo>
                  <a:pt x="234822" y="305422"/>
                </a:lnTo>
                <a:lnTo>
                  <a:pt x="236461" y="306031"/>
                </a:lnTo>
                <a:lnTo>
                  <a:pt x="238239" y="306641"/>
                </a:lnTo>
                <a:lnTo>
                  <a:pt x="240157" y="307098"/>
                </a:lnTo>
                <a:lnTo>
                  <a:pt x="243632" y="313813"/>
                </a:lnTo>
                <a:lnTo>
                  <a:pt x="247415" y="316052"/>
                </a:lnTo>
                <a:lnTo>
                  <a:pt x="251197" y="313813"/>
                </a:lnTo>
                <a:lnTo>
                  <a:pt x="254673" y="307098"/>
                </a:lnTo>
                <a:lnTo>
                  <a:pt x="256451" y="306641"/>
                </a:lnTo>
                <a:lnTo>
                  <a:pt x="260007" y="305422"/>
                </a:lnTo>
                <a:close/>
              </a:path>
              <a:path w="294640" h="381000">
                <a:moveTo>
                  <a:pt x="235737" y="311353"/>
                </a:moveTo>
                <a:lnTo>
                  <a:pt x="231432" y="314718"/>
                </a:lnTo>
                <a:lnTo>
                  <a:pt x="227444" y="315633"/>
                </a:lnTo>
                <a:lnTo>
                  <a:pt x="238122" y="315633"/>
                </a:lnTo>
                <a:lnTo>
                  <a:pt x="236321" y="311658"/>
                </a:lnTo>
                <a:lnTo>
                  <a:pt x="236181" y="311505"/>
                </a:lnTo>
                <a:lnTo>
                  <a:pt x="236029" y="311505"/>
                </a:lnTo>
                <a:lnTo>
                  <a:pt x="235737" y="311353"/>
                </a:lnTo>
                <a:close/>
              </a:path>
              <a:path w="294640" h="381000">
                <a:moveTo>
                  <a:pt x="230416" y="293941"/>
                </a:moveTo>
                <a:lnTo>
                  <a:pt x="218236" y="293941"/>
                </a:lnTo>
                <a:lnTo>
                  <a:pt x="219417" y="295313"/>
                </a:lnTo>
                <a:lnTo>
                  <a:pt x="220751" y="296697"/>
                </a:lnTo>
                <a:lnTo>
                  <a:pt x="222084" y="297916"/>
                </a:lnTo>
                <a:lnTo>
                  <a:pt x="221783" y="305693"/>
                </a:lnTo>
                <a:lnTo>
                  <a:pt x="224010" y="309641"/>
                </a:lnTo>
                <a:lnTo>
                  <a:pt x="228458" y="309603"/>
                </a:lnTo>
                <a:lnTo>
                  <a:pt x="234822" y="305422"/>
                </a:lnTo>
                <a:lnTo>
                  <a:pt x="272973" y="305422"/>
                </a:lnTo>
                <a:lnTo>
                  <a:pt x="272805" y="299910"/>
                </a:lnTo>
                <a:lnTo>
                  <a:pt x="247421" y="299910"/>
                </a:lnTo>
                <a:lnTo>
                  <a:pt x="235334" y="297384"/>
                </a:lnTo>
                <a:lnTo>
                  <a:pt x="230416" y="293941"/>
                </a:lnTo>
                <a:close/>
              </a:path>
              <a:path w="294640" h="381000">
                <a:moveTo>
                  <a:pt x="272973" y="305422"/>
                </a:moveTo>
                <a:lnTo>
                  <a:pt x="260007" y="305422"/>
                </a:lnTo>
                <a:lnTo>
                  <a:pt x="266349" y="309603"/>
                </a:lnTo>
                <a:lnTo>
                  <a:pt x="270762" y="309641"/>
                </a:lnTo>
                <a:lnTo>
                  <a:pt x="272981" y="305693"/>
                </a:lnTo>
                <a:lnTo>
                  <a:pt x="272973" y="305422"/>
                </a:lnTo>
                <a:close/>
              </a:path>
              <a:path w="294640" h="381000">
                <a:moveTo>
                  <a:pt x="272801" y="235775"/>
                </a:moveTo>
                <a:lnTo>
                  <a:pt x="247421" y="235775"/>
                </a:lnTo>
                <a:lnTo>
                  <a:pt x="259442" y="238297"/>
                </a:lnTo>
                <a:lnTo>
                  <a:pt x="269282" y="245165"/>
                </a:lnTo>
                <a:lnTo>
                  <a:pt x="275930" y="255336"/>
                </a:lnTo>
                <a:lnTo>
                  <a:pt x="278371" y="267766"/>
                </a:lnTo>
                <a:lnTo>
                  <a:pt x="275930" y="280279"/>
                </a:lnTo>
                <a:lnTo>
                  <a:pt x="269282" y="290496"/>
                </a:lnTo>
                <a:lnTo>
                  <a:pt x="259442" y="297384"/>
                </a:lnTo>
                <a:lnTo>
                  <a:pt x="247421" y="299910"/>
                </a:lnTo>
                <a:lnTo>
                  <a:pt x="272805" y="299910"/>
                </a:lnTo>
                <a:lnTo>
                  <a:pt x="272745" y="297916"/>
                </a:lnTo>
                <a:lnTo>
                  <a:pt x="274078" y="296697"/>
                </a:lnTo>
                <a:lnTo>
                  <a:pt x="275412" y="295313"/>
                </a:lnTo>
                <a:lnTo>
                  <a:pt x="276593" y="293941"/>
                </a:lnTo>
                <a:lnTo>
                  <a:pt x="284460" y="293941"/>
                </a:lnTo>
                <a:lnTo>
                  <a:pt x="287793" y="291942"/>
                </a:lnTo>
                <a:lnTo>
                  <a:pt x="287885" y="287324"/>
                </a:lnTo>
                <a:lnTo>
                  <a:pt x="283857" y="280771"/>
                </a:lnTo>
                <a:lnTo>
                  <a:pt x="284454" y="278930"/>
                </a:lnTo>
                <a:lnTo>
                  <a:pt x="285038" y="277253"/>
                </a:lnTo>
                <a:lnTo>
                  <a:pt x="285483" y="275259"/>
                </a:lnTo>
                <a:lnTo>
                  <a:pt x="291981" y="271669"/>
                </a:lnTo>
                <a:lnTo>
                  <a:pt x="294133" y="267760"/>
                </a:lnTo>
                <a:lnTo>
                  <a:pt x="291925" y="263851"/>
                </a:lnTo>
                <a:lnTo>
                  <a:pt x="285343" y="260261"/>
                </a:lnTo>
                <a:lnTo>
                  <a:pt x="285038" y="258419"/>
                </a:lnTo>
                <a:lnTo>
                  <a:pt x="283857" y="254749"/>
                </a:lnTo>
                <a:lnTo>
                  <a:pt x="287885" y="248198"/>
                </a:lnTo>
                <a:lnTo>
                  <a:pt x="287888" y="243655"/>
                </a:lnTo>
                <a:lnTo>
                  <a:pt x="284632" y="241744"/>
                </a:lnTo>
                <a:lnTo>
                  <a:pt x="276593" y="241744"/>
                </a:lnTo>
                <a:lnTo>
                  <a:pt x="275259" y="240207"/>
                </a:lnTo>
                <a:lnTo>
                  <a:pt x="272745" y="237604"/>
                </a:lnTo>
                <a:lnTo>
                  <a:pt x="272801" y="235775"/>
                </a:lnTo>
                <a:close/>
              </a:path>
              <a:path w="294640" h="381000">
                <a:moveTo>
                  <a:pt x="210770" y="241408"/>
                </a:moveTo>
                <a:lnTo>
                  <a:pt x="206943" y="243655"/>
                </a:lnTo>
                <a:lnTo>
                  <a:pt x="206949" y="248198"/>
                </a:lnTo>
                <a:lnTo>
                  <a:pt x="210985" y="254749"/>
                </a:lnTo>
                <a:lnTo>
                  <a:pt x="209791" y="258419"/>
                </a:lnTo>
                <a:lnTo>
                  <a:pt x="209346" y="260261"/>
                </a:lnTo>
                <a:lnTo>
                  <a:pt x="202853" y="263851"/>
                </a:lnTo>
                <a:lnTo>
                  <a:pt x="200692" y="267766"/>
                </a:lnTo>
                <a:lnTo>
                  <a:pt x="202853" y="271669"/>
                </a:lnTo>
                <a:lnTo>
                  <a:pt x="209346" y="275259"/>
                </a:lnTo>
                <a:lnTo>
                  <a:pt x="209791" y="277253"/>
                </a:lnTo>
                <a:lnTo>
                  <a:pt x="210388" y="279082"/>
                </a:lnTo>
                <a:lnTo>
                  <a:pt x="210985" y="280771"/>
                </a:lnTo>
                <a:lnTo>
                  <a:pt x="206962" y="287324"/>
                </a:lnTo>
                <a:lnTo>
                  <a:pt x="206943" y="291942"/>
                </a:lnTo>
                <a:lnTo>
                  <a:pt x="210770" y="294246"/>
                </a:lnTo>
                <a:lnTo>
                  <a:pt x="218236" y="293941"/>
                </a:lnTo>
                <a:lnTo>
                  <a:pt x="230416" y="293941"/>
                </a:lnTo>
                <a:lnTo>
                  <a:pt x="225496" y="290496"/>
                </a:lnTo>
                <a:lnTo>
                  <a:pt x="218880" y="280279"/>
                </a:lnTo>
                <a:lnTo>
                  <a:pt x="216460" y="267760"/>
                </a:lnTo>
                <a:lnTo>
                  <a:pt x="218880" y="255336"/>
                </a:lnTo>
                <a:lnTo>
                  <a:pt x="225496" y="245165"/>
                </a:lnTo>
                <a:lnTo>
                  <a:pt x="230396" y="241744"/>
                </a:lnTo>
                <a:lnTo>
                  <a:pt x="218236" y="241744"/>
                </a:lnTo>
                <a:lnTo>
                  <a:pt x="210770" y="241408"/>
                </a:lnTo>
                <a:close/>
              </a:path>
              <a:path w="294640" h="381000">
                <a:moveTo>
                  <a:pt x="284460" y="293941"/>
                </a:moveTo>
                <a:lnTo>
                  <a:pt x="276593" y="293941"/>
                </a:lnTo>
                <a:lnTo>
                  <a:pt x="284059" y="294182"/>
                </a:lnTo>
                <a:lnTo>
                  <a:pt x="284460" y="293941"/>
                </a:lnTo>
                <a:close/>
              </a:path>
              <a:path w="294640" h="381000">
                <a:moveTo>
                  <a:pt x="224010" y="225994"/>
                </a:moveTo>
                <a:lnTo>
                  <a:pt x="221783" y="229913"/>
                </a:lnTo>
                <a:lnTo>
                  <a:pt x="222084" y="237604"/>
                </a:lnTo>
                <a:lnTo>
                  <a:pt x="220751" y="238988"/>
                </a:lnTo>
                <a:lnTo>
                  <a:pt x="219417" y="240207"/>
                </a:lnTo>
                <a:lnTo>
                  <a:pt x="218236" y="241744"/>
                </a:lnTo>
                <a:lnTo>
                  <a:pt x="230396" y="241744"/>
                </a:lnTo>
                <a:lnTo>
                  <a:pt x="235334" y="238297"/>
                </a:lnTo>
                <a:lnTo>
                  <a:pt x="247421" y="235775"/>
                </a:lnTo>
                <a:lnTo>
                  <a:pt x="272801" y="235775"/>
                </a:lnTo>
                <a:lnTo>
                  <a:pt x="272975" y="230111"/>
                </a:lnTo>
                <a:lnTo>
                  <a:pt x="234822" y="230111"/>
                </a:lnTo>
                <a:lnTo>
                  <a:pt x="228458" y="226008"/>
                </a:lnTo>
                <a:lnTo>
                  <a:pt x="224010" y="225994"/>
                </a:lnTo>
                <a:close/>
              </a:path>
              <a:path w="294640" h="381000">
                <a:moveTo>
                  <a:pt x="284059" y="241408"/>
                </a:moveTo>
                <a:lnTo>
                  <a:pt x="276593" y="241744"/>
                </a:lnTo>
                <a:lnTo>
                  <a:pt x="284632" y="241744"/>
                </a:lnTo>
                <a:lnTo>
                  <a:pt x="284059" y="241408"/>
                </a:lnTo>
                <a:close/>
              </a:path>
              <a:path w="294640" h="381000">
                <a:moveTo>
                  <a:pt x="249974" y="219506"/>
                </a:moveTo>
                <a:lnTo>
                  <a:pt x="244868" y="219506"/>
                </a:lnTo>
                <a:lnTo>
                  <a:pt x="242303" y="222529"/>
                </a:lnTo>
                <a:lnTo>
                  <a:pt x="240157" y="228574"/>
                </a:lnTo>
                <a:lnTo>
                  <a:pt x="238239" y="228879"/>
                </a:lnTo>
                <a:lnTo>
                  <a:pt x="236461" y="229489"/>
                </a:lnTo>
                <a:lnTo>
                  <a:pt x="234822" y="230111"/>
                </a:lnTo>
                <a:lnTo>
                  <a:pt x="260007" y="230111"/>
                </a:lnTo>
                <a:lnTo>
                  <a:pt x="256451" y="228879"/>
                </a:lnTo>
                <a:lnTo>
                  <a:pt x="254673" y="228574"/>
                </a:lnTo>
                <a:lnTo>
                  <a:pt x="252526" y="222529"/>
                </a:lnTo>
                <a:lnTo>
                  <a:pt x="249974" y="219506"/>
                </a:lnTo>
                <a:close/>
              </a:path>
              <a:path w="294640" h="381000">
                <a:moveTo>
                  <a:pt x="270762" y="225994"/>
                </a:moveTo>
                <a:lnTo>
                  <a:pt x="266349" y="226008"/>
                </a:lnTo>
                <a:lnTo>
                  <a:pt x="260007" y="230111"/>
                </a:lnTo>
                <a:lnTo>
                  <a:pt x="272975" y="230111"/>
                </a:lnTo>
                <a:lnTo>
                  <a:pt x="272981" y="229913"/>
                </a:lnTo>
                <a:lnTo>
                  <a:pt x="270762" y="225994"/>
                </a:lnTo>
                <a:close/>
              </a:path>
              <a:path w="294640" h="381000">
                <a:moveTo>
                  <a:pt x="235951" y="211150"/>
                </a:moveTo>
                <a:lnTo>
                  <a:pt x="225933" y="211150"/>
                </a:lnTo>
                <a:lnTo>
                  <a:pt x="233476" y="214363"/>
                </a:lnTo>
                <a:lnTo>
                  <a:pt x="235951" y="211150"/>
                </a:lnTo>
                <a:close/>
              </a:path>
              <a:path w="294640" h="381000">
                <a:moveTo>
                  <a:pt x="248825" y="206870"/>
                </a:moveTo>
                <a:lnTo>
                  <a:pt x="248437" y="206870"/>
                </a:lnTo>
                <a:lnTo>
                  <a:pt x="249021" y="207022"/>
                </a:lnTo>
                <a:lnTo>
                  <a:pt x="248825" y="206870"/>
                </a:lnTo>
                <a:close/>
              </a:path>
              <a:path w="294640" h="381000">
                <a:moveTo>
                  <a:pt x="167894" y="180708"/>
                </a:moveTo>
                <a:lnTo>
                  <a:pt x="127025" y="180708"/>
                </a:lnTo>
                <a:lnTo>
                  <a:pt x="133692" y="183146"/>
                </a:lnTo>
                <a:lnTo>
                  <a:pt x="140360" y="184531"/>
                </a:lnTo>
                <a:lnTo>
                  <a:pt x="154571" y="184531"/>
                </a:lnTo>
                <a:lnTo>
                  <a:pt x="161378" y="183146"/>
                </a:lnTo>
                <a:lnTo>
                  <a:pt x="167894" y="180708"/>
                </a:lnTo>
                <a:close/>
              </a:path>
            </a:pathLst>
          </a:custGeom>
          <a:solidFill>
            <a:srgbClr val="2486B8"/>
          </a:solidFill>
        </p:spPr>
        <p:txBody>
          <a:bodyPr wrap="square" lIns="0" tIns="0" rIns="0" bIns="0" rtlCol="0"/>
          <a:lstStyle/>
          <a:p/>
        </p:txBody>
      </p:sp>
      <p:sp>
        <p:nvSpPr>
          <p:cNvPr id="13" name="object 13"/>
          <p:cNvSpPr txBox="1"/>
          <p:nvPr/>
        </p:nvSpPr>
        <p:spPr>
          <a:xfrm>
            <a:off x="148539" y="4500168"/>
            <a:ext cx="551180" cy="151765"/>
          </a:xfrm>
          <a:prstGeom prst="rect">
            <a:avLst/>
          </a:prstGeom>
        </p:spPr>
        <p:txBody>
          <a:bodyPr vert="horz" wrap="square" lIns="0" tIns="15875" rIns="0" bIns="0" rtlCol="0">
            <a:spAutoFit/>
          </a:bodyPr>
          <a:lstStyle/>
          <a:p>
            <a:pPr marL="12700">
              <a:lnSpc>
                <a:spcPct val="100000"/>
              </a:lnSpc>
              <a:spcBef>
                <a:spcPts val="125"/>
              </a:spcBef>
            </a:pPr>
            <a:r>
              <a:rPr sz="800" spc="25" dirty="0">
                <a:latin typeface="微软雅黑"/>
                <a:cs typeface="微软雅黑"/>
              </a:rPr>
              <a:t>贸易型商家</a:t>
            </a:r>
            <a:endParaRPr sz="800">
              <a:latin typeface="微软雅黑"/>
              <a:cs typeface="微软雅黑"/>
            </a:endParaRPr>
          </a:p>
        </p:txBody>
      </p:sp>
      <p:sp>
        <p:nvSpPr>
          <p:cNvPr id="14" name="object 14"/>
          <p:cNvSpPr/>
          <p:nvPr/>
        </p:nvSpPr>
        <p:spPr>
          <a:xfrm>
            <a:off x="213359" y="2692907"/>
            <a:ext cx="368935" cy="388620"/>
          </a:xfrm>
          <a:custGeom>
            <a:avLst/>
            <a:gdLst/>
            <a:ahLst/>
            <a:cxnLst/>
            <a:rect l="l" t="t" r="r" b="b"/>
            <a:pathLst>
              <a:path w="368934" h="388619">
                <a:moveTo>
                  <a:pt x="305955" y="262636"/>
                </a:moveTo>
                <a:lnTo>
                  <a:pt x="281502" y="267585"/>
                </a:lnTo>
                <a:lnTo>
                  <a:pt x="261523" y="281082"/>
                </a:lnTo>
                <a:lnTo>
                  <a:pt x="248046" y="301105"/>
                </a:lnTo>
                <a:lnTo>
                  <a:pt x="243103" y="325628"/>
                </a:lnTo>
                <a:lnTo>
                  <a:pt x="248046" y="350150"/>
                </a:lnTo>
                <a:lnTo>
                  <a:pt x="261523" y="370173"/>
                </a:lnTo>
                <a:lnTo>
                  <a:pt x="281502" y="383670"/>
                </a:lnTo>
                <a:lnTo>
                  <a:pt x="305955" y="388619"/>
                </a:lnTo>
                <a:lnTo>
                  <a:pt x="330408" y="383670"/>
                </a:lnTo>
                <a:lnTo>
                  <a:pt x="350388" y="370173"/>
                </a:lnTo>
                <a:lnTo>
                  <a:pt x="362932" y="351536"/>
                </a:lnTo>
                <a:lnTo>
                  <a:pt x="297840" y="351536"/>
                </a:lnTo>
                <a:lnTo>
                  <a:pt x="285838" y="339344"/>
                </a:lnTo>
                <a:lnTo>
                  <a:pt x="274193" y="327787"/>
                </a:lnTo>
                <a:lnTo>
                  <a:pt x="286308" y="315722"/>
                </a:lnTo>
                <a:lnTo>
                  <a:pt x="309634" y="315722"/>
                </a:lnTo>
                <a:lnTo>
                  <a:pt x="325589" y="299847"/>
                </a:lnTo>
                <a:lnTo>
                  <a:pt x="363017" y="299847"/>
                </a:lnTo>
                <a:lnTo>
                  <a:pt x="350388" y="281082"/>
                </a:lnTo>
                <a:lnTo>
                  <a:pt x="330408" y="267585"/>
                </a:lnTo>
                <a:lnTo>
                  <a:pt x="305955" y="262636"/>
                </a:lnTo>
                <a:close/>
              </a:path>
              <a:path w="368934" h="388619">
                <a:moveTo>
                  <a:pt x="363017" y="299847"/>
                </a:moveTo>
                <a:lnTo>
                  <a:pt x="325589" y="299847"/>
                </a:lnTo>
                <a:lnTo>
                  <a:pt x="337654" y="311912"/>
                </a:lnTo>
                <a:lnTo>
                  <a:pt x="297840" y="351536"/>
                </a:lnTo>
                <a:lnTo>
                  <a:pt x="362932" y="351536"/>
                </a:lnTo>
                <a:lnTo>
                  <a:pt x="363864" y="350150"/>
                </a:lnTo>
                <a:lnTo>
                  <a:pt x="368808" y="325628"/>
                </a:lnTo>
                <a:lnTo>
                  <a:pt x="363864" y="301105"/>
                </a:lnTo>
                <a:lnTo>
                  <a:pt x="363017" y="299847"/>
                </a:lnTo>
                <a:close/>
              </a:path>
              <a:path w="368934" h="388619">
                <a:moveTo>
                  <a:pt x="99631" y="191516"/>
                </a:moveTo>
                <a:lnTo>
                  <a:pt x="95527" y="194061"/>
                </a:lnTo>
                <a:lnTo>
                  <a:pt x="83678" y="200739"/>
                </a:lnTo>
                <a:lnTo>
                  <a:pt x="64778" y="210107"/>
                </a:lnTo>
                <a:lnTo>
                  <a:pt x="39522" y="220725"/>
                </a:lnTo>
                <a:lnTo>
                  <a:pt x="16027" y="235727"/>
                </a:lnTo>
                <a:lnTo>
                  <a:pt x="4555" y="258953"/>
                </a:lnTo>
                <a:lnTo>
                  <a:pt x="692" y="291306"/>
                </a:lnTo>
                <a:lnTo>
                  <a:pt x="0" y="333883"/>
                </a:lnTo>
                <a:lnTo>
                  <a:pt x="219443" y="333883"/>
                </a:lnTo>
                <a:lnTo>
                  <a:pt x="219202" y="331089"/>
                </a:lnTo>
                <a:lnTo>
                  <a:pt x="219024" y="328422"/>
                </a:lnTo>
                <a:lnTo>
                  <a:pt x="219024" y="325628"/>
                </a:lnTo>
                <a:lnTo>
                  <a:pt x="224639" y="295783"/>
                </a:lnTo>
                <a:lnTo>
                  <a:pt x="132587" y="295783"/>
                </a:lnTo>
                <a:lnTo>
                  <a:pt x="128587" y="283337"/>
                </a:lnTo>
                <a:lnTo>
                  <a:pt x="99631" y="191516"/>
                </a:lnTo>
                <a:close/>
              </a:path>
              <a:path w="368934" h="388619">
                <a:moveTo>
                  <a:pt x="309634" y="315722"/>
                </a:moveTo>
                <a:lnTo>
                  <a:pt x="286308" y="315722"/>
                </a:lnTo>
                <a:lnTo>
                  <a:pt x="297891" y="327406"/>
                </a:lnTo>
                <a:lnTo>
                  <a:pt x="309634" y="315722"/>
                </a:lnTo>
                <a:close/>
              </a:path>
              <a:path w="368934" h="388619">
                <a:moveTo>
                  <a:pt x="153657" y="215137"/>
                </a:moveTo>
                <a:lnTo>
                  <a:pt x="153352" y="215137"/>
                </a:lnTo>
                <a:lnTo>
                  <a:pt x="145609" y="216161"/>
                </a:lnTo>
                <a:lnTo>
                  <a:pt x="136217" y="221424"/>
                </a:lnTo>
                <a:lnTo>
                  <a:pt x="133439" y="234497"/>
                </a:lnTo>
                <a:lnTo>
                  <a:pt x="145542" y="258953"/>
                </a:lnTo>
                <a:lnTo>
                  <a:pt x="132587" y="295783"/>
                </a:lnTo>
                <a:lnTo>
                  <a:pt x="174434" y="295783"/>
                </a:lnTo>
                <a:lnTo>
                  <a:pt x="161480" y="258953"/>
                </a:lnTo>
                <a:lnTo>
                  <a:pt x="173611" y="234551"/>
                </a:lnTo>
                <a:lnTo>
                  <a:pt x="170841" y="221472"/>
                </a:lnTo>
                <a:lnTo>
                  <a:pt x="161435" y="216179"/>
                </a:lnTo>
                <a:lnTo>
                  <a:pt x="153657" y="215137"/>
                </a:lnTo>
                <a:close/>
              </a:path>
              <a:path w="368934" h="388619">
                <a:moveTo>
                  <a:pt x="207378" y="191516"/>
                </a:moveTo>
                <a:lnTo>
                  <a:pt x="178435" y="283337"/>
                </a:lnTo>
                <a:lnTo>
                  <a:pt x="174434" y="295783"/>
                </a:lnTo>
                <a:lnTo>
                  <a:pt x="224639" y="295783"/>
                </a:lnTo>
                <a:lnTo>
                  <a:pt x="224885" y="294475"/>
                </a:lnTo>
                <a:lnTo>
                  <a:pt x="240976" y="268430"/>
                </a:lnTo>
                <a:lnTo>
                  <a:pt x="265058" y="249743"/>
                </a:lnTo>
                <a:lnTo>
                  <a:pt x="294894" y="240665"/>
                </a:lnTo>
                <a:lnTo>
                  <a:pt x="289947" y="234497"/>
                </a:lnTo>
                <a:lnTo>
                  <a:pt x="283859" y="229171"/>
                </a:lnTo>
                <a:lnTo>
                  <a:pt x="276422" y="224591"/>
                </a:lnTo>
                <a:lnTo>
                  <a:pt x="267500" y="220725"/>
                </a:lnTo>
                <a:lnTo>
                  <a:pt x="242263" y="210107"/>
                </a:lnTo>
                <a:lnTo>
                  <a:pt x="223356" y="200739"/>
                </a:lnTo>
                <a:lnTo>
                  <a:pt x="211491" y="194061"/>
                </a:lnTo>
                <a:lnTo>
                  <a:pt x="207378" y="191516"/>
                </a:lnTo>
                <a:close/>
              </a:path>
              <a:path w="368934" h="388619">
                <a:moveTo>
                  <a:pt x="153555" y="0"/>
                </a:moveTo>
                <a:lnTo>
                  <a:pt x="93764" y="30557"/>
                </a:lnTo>
                <a:lnTo>
                  <a:pt x="82042" y="73406"/>
                </a:lnTo>
                <a:lnTo>
                  <a:pt x="81465" y="90781"/>
                </a:lnTo>
                <a:lnTo>
                  <a:pt x="86425" y="129063"/>
                </a:lnTo>
                <a:lnTo>
                  <a:pt x="106950" y="167489"/>
                </a:lnTo>
                <a:lnTo>
                  <a:pt x="153073" y="185293"/>
                </a:lnTo>
                <a:lnTo>
                  <a:pt x="154025" y="185293"/>
                </a:lnTo>
                <a:lnTo>
                  <a:pt x="200165" y="167489"/>
                </a:lnTo>
                <a:lnTo>
                  <a:pt x="220665" y="129063"/>
                </a:lnTo>
                <a:lnTo>
                  <a:pt x="225588" y="90781"/>
                </a:lnTo>
                <a:lnTo>
                  <a:pt x="224993" y="73406"/>
                </a:lnTo>
                <a:lnTo>
                  <a:pt x="213241" y="30557"/>
                </a:lnTo>
                <a:lnTo>
                  <a:pt x="190255" y="8747"/>
                </a:lnTo>
                <a:lnTo>
                  <a:pt x="166778" y="914"/>
                </a:lnTo>
                <a:lnTo>
                  <a:pt x="153555" y="0"/>
                </a:lnTo>
                <a:close/>
              </a:path>
            </a:pathLst>
          </a:custGeom>
          <a:solidFill>
            <a:srgbClr val="2486B8"/>
          </a:solidFill>
        </p:spPr>
        <p:txBody>
          <a:bodyPr wrap="square" lIns="0" tIns="0" rIns="0" bIns="0" rtlCol="0"/>
          <a:lstStyle/>
          <a:p/>
        </p:txBody>
      </p:sp>
      <p:sp>
        <p:nvSpPr>
          <p:cNvPr id="15" name="object 15"/>
          <p:cNvSpPr/>
          <p:nvPr/>
        </p:nvSpPr>
        <p:spPr>
          <a:xfrm>
            <a:off x="28194" y="1925573"/>
            <a:ext cx="737870" cy="3053080"/>
          </a:xfrm>
          <a:custGeom>
            <a:avLst/>
            <a:gdLst/>
            <a:ahLst/>
            <a:cxnLst/>
            <a:rect l="l" t="t" r="r" b="b"/>
            <a:pathLst>
              <a:path w="737870" h="3053079">
                <a:moveTo>
                  <a:pt x="0" y="122936"/>
                </a:moveTo>
                <a:lnTo>
                  <a:pt x="9660" y="75062"/>
                </a:lnTo>
                <a:lnTo>
                  <a:pt x="36007" y="35988"/>
                </a:lnTo>
                <a:lnTo>
                  <a:pt x="75083" y="9653"/>
                </a:lnTo>
                <a:lnTo>
                  <a:pt x="122936" y="0"/>
                </a:lnTo>
                <a:lnTo>
                  <a:pt x="614680" y="0"/>
                </a:lnTo>
                <a:lnTo>
                  <a:pt x="662531" y="9653"/>
                </a:lnTo>
                <a:lnTo>
                  <a:pt x="701608" y="35988"/>
                </a:lnTo>
                <a:lnTo>
                  <a:pt x="727954" y="75062"/>
                </a:lnTo>
                <a:lnTo>
                  <a:pt x="737616" y="122936"/>
                </a:lnTo>
                <a:lnTo>
                  <a:pt x="737616" y="2929636"/>
                </a:lnTo>
                <a:lnTo>
                  <a:pt x="727954" y="2977487"/>
                </a:lnTo>
                <a:lnTo>
                  <a:pt x="701608" y="3016564"/>
                </a:lnTo>
                <a:lnTo>
                  <a:pt x="662531" y="3042910"/>
                </a:lnTo>
                <a:lnTo>
                  <a:pt x="614680" y="3052572"/>
                </a:lnTo>
                <a:lnTo>
                  <a:pt x="122936" y="3052572"/>
                </a:lnTo>
                <a:lnTo>
                  <a:pt x="75083" y="3042910"/>
                </a:lnTo>
                <a:lnTo>
                  <a:pt x="36007" y="3016564"/>
                </a:lnTo>
                <a:lnTo>
                  <a:pt x="9660" y="2977487"/>
                </a:lnTo>
                <a:lnTo>
                  <a:pt x="0" y="2929636"/>
                </a:lnTo>
                <a:lnTo>
                  <a:pt x="0" y="122936"/>
                </a:lnTo>
                <a:close/>
              </a:path>
            </a:pathLst>
          </a:custGeom>
          <a:ln w="25908">
            <a:solidFill>
              <a:srgbClr val="FF8100"/>
            </a:solidFill>
            <a:prstDash val="lgDash"/>
          </a:ln>
        </p:spPr>
        <p:txBody>
          <a:bodyPr wrap="square" lIns="0" tIns="0" rIns="0" bIns="0" rtlCol="0"/>
          <a:lstStyle/>
          <a:p/>
        </p:txBody>
      </p:sp>
      <p:sp>
        <p:nvSpPr>
          <p:cNvPr id="16" name="object 16"/>
          <p:cNvSpPr/>
          <p:nvPr/>
        </p:nvSpPr>
        <p:spPr>
          <a:xfrm>
            <a:off x="816863" y="1924811"/>
            <a:ext cx="3226435" cy="3053080"/>
          </a:xfrm>
          <a:custGeom>
            <a:avLst/>
            <a:gdLst/>
            <a:ahLst/>
            <a:cxnLst/>
            <a:rect l="l" t="t" r="r" b="b"/>
            <a:pathLst>
              <a:path w="3226435" h="3053079">
                <a:moveTo>
                  <a:pt x="0" y="3052572"/>
                </a:moveTo>
                <a:lnTo>
                  <a:pt x="3226308" y="3052572"/>
                </a:lnTo>
                <a:lnTo>
                  <a:pt x="3226308" y="0"/>
                </a:lnTo>
                <a:lnTo>
                  <a:pt x="0" y="0"/>
                </a:lnTo>
                <a:lnTo>
                  <a:pt x="0" y="3052572"/>
                </a:lnTo>
                <a:close/>
              </a:path>
            </a:pathLst>
          </a:custGeom>
          <a:ln w="3175">
            <a:solidFill>
              <a:srgbClr val="768394"/>
            </a:solidFill>
            <a:prstDash val="sysDot"/>
          </a:ln>
        </p:spPr>
        <p:txBody>
          <a:bodyPr wrap="square" lIns="0" tIns="0" rIns="0" bIns="0" rtlCol="0"/>
          <a:lstStyle/>
          <a:p/>
        </p:txBody>
      </p:sp>
      <p:sp>
        <p:nvSpPr>
          <p:cNvPr id="17" name="object 17"/>
          <p:cNvSpPr txBox="1"/>
          <p:nvPr/>
        </p:nvSpPr>
        <p:spPr>
          <a:xfrm>
            <a:off x="2575560" y="3457955"/>
            <a:ext cx="1325880" cy="421005"/>
          </a:xfrm>
          <a:prstGeom prst="rect">
            <a:avLst/>
          </a:prstGeom>
          <a:solidFill>
            <a:srgbClr val="4471C4">
              <a:alpha val="10195"/>
            </a:srgbClr>
          </a:solidFill>
        </p:spPr>
        <p:txBody>
          <a:bodyPr vert="horz" wrap="square" lIns="0" tIns="3810" rIns="0" bIns="0" rtlCol="0">
            <a:spAutoFit/>
          </a:bodyPr>
          <a:lstStyle/>
          <a:p>
            <a:pPr>
              <a:lnSpc>
                <a:spcPct val="100000"/>
              </a:lnSpc>
              <a:spcBef>
                <a:spcPts val="30"/>
              </a:spcBef>
            </a:pPr>
            <a:endParaRPr sz="1000">
              <a:latin typeface="Times New Roman" panose="02020503050405090304"/>
              <a:cs typeface="Times New Roman" panose="02020503050405090304"/>
            </a:endParaRPr>
          </a:p>
          <a:p>
            <a:pPr marL="426085">
              <a:lnSpc>
                <a:spcPct val="100000"/>
              </a:lnSpc>
            </a:pPr>
            <a:r>
              <a:rPr sz="900" b="1" i="1" dirty="0">
                <a:solidFill>
                  <a:srgbClr val="585858"/>
                </a:solidFill>
                <a:latin typeface="微软雅黑"/>
                <a:cs typeface="微软雅黑"/>
              </a:rPr>
              <a:t>便捷发货</a:t>
            </a:r>
            <a:endParaRPr sz="900">
              <a:latin typeface="微软雅黑"/>
              <a:cs typeface="微软雅黑"/>
            </a:endParaRPr>
          </a:p>
        </p:txBody>
      </p:sp>
      <p:sp>
        <p:nvSpPr>
          <p:cNvPr id="18" name="object 18"/>
          <p:cNvSpPr/>
          <p:nvPr/>
        </p:nvSpPr>
        <p:spPr>
          <a:xfrm>
            <a:off x="2575560" y="4433315"/>
            <a:ext cx="1325880" cy="429895"/>
          </a:xfrm>
          <a:custGeom>
            <a:avLst/>
            <a:gdLst/>
            <a:ahLst/>
            <a:cxnLst/>
            <a:rect l="l" t="t" r="r" b="b"/>
            <a:pathLst>
              <a:path w="1325879" h="429895">
                <a:moveTo>
                  <a:pt x="0" y="429768"/>
                </a:moveTo>
                <a:lnTo>
                  <a:pt x="1325880" y="429768"/>
                </a:lnTo>
                <a:lnTo>
                  <a:pt x="1325880" y="0"/>
                </a:lnTo>
                <a:lnTo>
                  <a:pt x="0" y="0"/>
                </a:lnTo>
                <a:lnTo>
                  <a:pt x="0" y="429768"/>
                </a:lnTo>
                <a:close/>
              </a:path>
            </a:pathLst>
          </a:custGeom>
          <a:solidFill>
            <a:srgbClr val="4471C4">
              <a:alpha val="10195"/>
            </a:srgbClr>
          </a:solidFill>
        </p:spPr>
        <p:txBody>
          <a:bodyPr wrap="square" lIns="0" tIns="0" rIns="0" bIns="0" rtlCol="0"/>
          <a:lstStyle/>
          <a:p/>
        </p:txBody>
      </p:sp>
      <p:sp>
        <p:nvSpPr>
          <p:cNvPr id="19" name="object 19"/>
          <p:cNvSpPr txBox="1"/>
          <p:nvPr/>
        </p:nvSpPr>
        <p:spPr>
          <a:xfrm>
            <a:off x="2575560" y="4445914"/>
            <a:ext cx="1325880" cy="382270"/>
          </a:xfrm>
          <a:prstGeom prst="rect">
            <a:avLst/>
          </a:prstGeom>
        </p:spPr>
        <p:txBody>
          <a:bodyPr vert="horz" wrap="square" lIns="0" tIns="12700" rIns="0" bIns="0" rtlCol="0">
            <a:spAutoFit/>
          </a:bodyPr>
          <a:lstStyle/>
          <a:p>
            <a:pPr marL="433705" marR="398780" indent="-26035">
              <a:lnSpc>
                <a:spcPct val="130000"/>
              </a:lnSpc>
              <a:spcBef>
                <a:spcPts val="100"/>
              </a:spcBef>
            </a:pPr>
            <a:r>
              <a:rPr sz="900" b="1" i="1" dirty="0">
                <a:solidFill>
                  <a:srgbClr val="585858"/>
                </a:solidFill>
                <a:latin typeface="微软雅黑"/>
                <a:cs typeface="微软雅黑"/>
              </a:rPr>
              <a:t>自营出口</a:t>
            </a:r>
            <a:r>
              <a:rPr sz="900" b="1" dirty="0">
                <a:solidFill>
                  <a:srgbClr val="585858"/>
                </a:solidFill>
                <a:latin typeface="微软雅黑"/>
                <a:cs typeface="微软雅黑"/>
              </a:rPr>
              <a:t>/ </a:t>
            </a:r>
            <a:r>
              <a:rPr sz="900" b="1" i="1" dirty="0">
                <a:solidFill>
                  <a:srgbClr val="585858"/>
                </a:solidFill>
                <a:latin typeface="微软雅黑"/>
                <a:cs typeface="微软雅黑"/>
              </a:rPr>
              <a:t>转口贸易</a:t>
            </a:r>
            <a:endParaRPr sz="900">
              <a:latin typeface="微软雅黑"/>
              <a:cs typeface="微软雅黑"/>
            </a:endParaRPr>
          </a:p>
        </p:txBody>
      </p:sp>
      <p:sp>
        <p:nvSpPr>
          <p:cNvPr id="20" name="object 20"/>
          <p:cNvSpPr/>
          <p:nvPr/>
        </p:nvSpPr>
        <p:spPr>
          <a:xfrm>
            <a:off x="0" y="350481"/>
            <a:ext cx="9143999" cy="801154"/>
          </a:xfrm>
          <a:prstGeom prst="rect">
            <a:avLst/>
          </a:prstGeom>
          <a:blipFill>
            <a:blip r:embed="rId1" cstate="print"/>
            <a:stretch>
              <a:fillRect/>
            </a:stretch>
          </a:blipFill>
        </p:spPr>
        <p:txBody>
          <a:bodyPr wrap="square" lIns="0" tIns="0" rIns="0" bIns="0" rtlCol="0"/>
          <a:lstStyle/>
          <a:p/>
        </p:txBody>
      </p:sp>
      <p:sp>
        <p:nvSpPr>
          <p:cNvPr id="21" name="object 21"/>
          <p:cNvSpPr/>
          <p:nvPr/>
        </p:nvSpPr>
        <p:spPr>
          <a:xfrm>
            <a:off x="18288" y="562355"/>
            <a:ext cx="9067800" cy="304800"/>
          </a:xfrm>
          <a:prstGeom prst="rect">
            <a:avLst/>
          </a:prstGeom>
          <a:blipFill>
            <a:blip r:embed="rId2" cstate="print"/>
            <a:stretch>
              <a:fillRect/>
            </a:stretch>
          </a:blipFill>
        </p:spPr>
        <p:txBody>
          <a:bodyPr wrap="square" lIns="0" tIns="0" rIns="0" bIns="0" rtlCol="0"/>
          <a:lstStyle/>
          <a:p/>
        </p:txBody>
      </p:sp>
      <p:sp>
        <p:nvSpPr>
          <p:cNvPr id="22" name="object 22"/>
          <p:cNvSpPr txBox="1"/>
          <p:nvPr/>
        </p:nvSpPr>
        <p:spPr>
          <a:xfrm>
            <a:off x="2509520" y="589915"/>
            <a:ext cx="4323080" cy="196850"/>
          </a:xfrm>
          <a:prstGeom prst="rect">
            <a:avLst/>
          </a:prstGeom>
        </p:spPr>
        <p:txBody>
          <a:bodyPr vert="horz" wrap="square" lIns="0" tIns="12700" rIns="0" bIns="0" rtlCol="0">
            <a:spAutoFit/>
          </a:bodyPr>
          <a:lstStyle/>
          <a:p>
            <a:pPr marL="12700">
              <a:lnSpc>
                <a:spcPct val="100000"/>
              </a:lnSpc>
              <a:spcBef>
                <a:spcPts val="100"/>
              </a:spcBef>
            </a:pPr>
            <a:r>
              <a:rPr sz="1200" b="1" i="1" dirty="0">
                <a:solidFill>
                  <a:srgbClr val="FFFFFF"/>
                </a:solidFill>
                <a:latin typeface="微软雅黑"/>
                <a:cs typeface="微软雅黑"/>
              </a:rPr>
              <a:t>全链路跨境供应链解决方案，助力商家无忧履约、货通全球</a:t>
            </a:r>
            <a:endParaRPr sz="1200">
              <a:latin typeface="微软雅黑"/>
              <a:cs typeface="微软雅黑"/>
            </a:endParaRPr>
          </a:p>
        </p:txBody>
      </p:sp>
      <p:sp>
        <p:nvSpPr>
          <p:cNvPr id="23" name="object 23"/>
          <p:cNvSpPr txBox="1"/>
          <p:nvPr/>
        </p:nvSpPr>
        <p:spPr>
          <a:xfrm>
            <a:off x="2575560" y="3947159"/>
            <a:ext cx="1325880" cy="434340"/>
          </a:xfrm>
          <a:prstGeom prst="rect">
            <a:avLst/>
          </a:prstGeom>
          <a:solidFill>
            <a:srgbClr val="4471C4">
              <a:alpha val="10195"/>
            </a:srgbClr>
          </a:solidFill>
        </p:spPr>
        <p:txBody>
          <a:bodyPr vert="horz" wrap="square" lIns="0" tIns="3810" rIns="0" bIns="0" rtlCol="0">
            <a:spAutoFit/>
          </a:bodyPr>
          <a:lstStyle/>
          <a:p>
            <a:pPr>
              <a:lnSpc>
                <a:spcPct val="100000"/>
              </a:lnSpc>
              <a:spcBef>
                <a:spcPts val="30"/>
              </a:spcBef>
            </a:pPr>
            <a:endParaRPr sz="1050">
              <a:latin typeface="Times New Roman" panose="02020503050405090304"/>
              <a:cs typeface="Times New Roman" panose="02020503050405090304"/>
            </a:endParaRPr>
          </a:p>
          <a:p>
            <a:pPr marL="426085">
              <a:lnSpc>
                <a:spcPct val="100000"/>
              </a:lnSpc>
            </a:pPr>
            <a:r>
              <a:rPr sz="900" b="1" i="1" dirty="0">
                <a:solidFill>
                  <a:srgbClr val="585858"/>
                </a:solidFill>
                <a:latin typeface="微软雅黑"/>
                <a:cs typeface="微软雅黑"/>
              </a:rPr>
              <a:t>自营出口</a:t>
            </a:r>
            <a:endParaRPr sz="900">
              <a:latin typeface="微软雅黑"/>
              <a:cs typeface="微软雅黑"/>
            </a:endParaRPr>
          </a:p>
        </p:txBody>
      </p:sp>
      <p:sp>
        <p:nvSpPr>
          <p:cNvPr id="24" name="object 24"/>
          <p:cNvSpPr/>
          <p:nvPr/>
        </p:nvSpPr>
        <p:spPr>
          <a:xfrm>
            <a:off x="839724" y="1997964"/>
            <a:ext cx="1606550" cy="253365"/>
          </a:xfrm>
          <a:custGeom>
            <a:avLst/>
            <a:gdLst/>
            <a:ahLst/>
            <a:cxnLst/>
            <a:rect l="l" t="t" r="r" b="b"/>
            <a:pathLst>
              <a:path w="1606550" h="253364">
                <a:moveTo>
                  <a:pt x="0" y="252984"/>
                </a:moveTo>
                <a:lnTo>
                  <a:pt x="1606296" y="252984"/>
                </a:lnTo>
                <a:lnTo>
                  <a:pt x="1606296" y="0"/>
                </a:lnTo>
                <a:lnTo>
                  <a:pt x="0" y="0"/>
                </a:lnTo>
                <a:lnTo>
                  <a:pt x="0" y="252984"/>
                </a:lnTo>
                <a:close/>
              </a:path>
            </a:pathLst>
          </a:custGeom>
          <a:solidFill>
            <a:srgbClr val="8FAADC"/>
          </a:solidFill>
        </p:spPr>
        <p:txBody>
          <a:bodyPr wrap="square" lIns="0" tIns="0" rIns="0" bIns="0" rtlCol="0"/>
          <a:lstStyle/>
          <a:p/>
        </p:txBody>
      </p:sp>
      <p:sp>
        <p:nvSpPr>
          <p:cNvPr id="25" name="object 25"/>
          <p:cNvSpPr/>
          <p:nvPr/>
        </p:nvSpPr>
        <p:spPr>
          <a:xfrm>
            <a:off x="839724" y="1997964"/>
            <a:ext cx="1606550" cy="253365"/>
          </a:xfrm>
          <a:custGeom>
            <a:avLst/>
            <a:gdLst/>
            <a:ahLst/>
            <a:cxnLst/>
            <a:rect l="l" t="t" r="r" b="b"/>
            <a:pathLst>
              <a:path w="1606550" h="253364">
                <a:moveTo>
                  <a:pt x="0" y="252984"/>
                </a:moveTo>
                <a:lnTo>
                  <a:pt x="1606296" y="252984"/>
                </a:lnTo>
                <a:lnTo>
                  <a:pt x="1606296" y="0"/>
                </a:lnTo>
                <a:lnTo>
                  <a:pt x="0" y="0"/>
                </a:lnTo>
                <a:lnTo>
                  <a:pt x="0" y="252984"/>
                </a:lnTo>
                <a:close/>
              </a:path>
            </a:pathLst>
          </a:custGeom>
          <a:ln w="9144">
            <a:solidFill>
              <a:srgbClr val="8FAADC"/>
            </a:solidFill>
          </a:ln>
        </p:spPr>
        <p:txBody>
          <a:bodyPr wrap="square" lIns="0" tIns="0" rIns="0" bIns="0" rtlCol="0"/>
          <a:lstStyle/>
          <a:p/>
        </p:txBody>
      </p:sp>
      <p:sp>
        <p:nvSpPr>
          <p:cNvPr id="26" name="object 26"/>
          <p:cNvSpPr txBox="1"/>
          <p:nvPr/>
        </p:nvSpPr>
        <p:spPr>
          <a:xfrm>
            <a:off x="1360677" y="2025142"/>
            <a:ext cx="561975" cy="186690"/>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FFFFFF"/>
                </a:solidFill>
                <a:latin typeface="微软雅黑"/>
                <a:cs typeface="微软雅黑"/>
              </a:rPr>
              <a:t>出口类型</a:t>
            </a:r>
            <a:endParaRPr sz="1050">
              <a:latin typeface="微软雅黑"/>
              <a:cs typeface="微软雅黑"/>
            </a:endParaRPr>
          </a:p>
        </p:txBody>
      </p:sp>
      <p:sp>
        <p:nvSpPr>
          <p:cNvPr id="27" name="object 27"/>
          <p:cNvSpPr/>
          <p:nvPr/>
        </p:nvSpPr>
        <p:spPr>
          <a:xfrm>
            <a:off x="2529839" y="2001011"/>
            <a:ext cx="1422400" cy="253365"/>
          </a:xfrm>
          <a:custGeom>
            <a:avLst/>
            <a:gdLst/>
            <a:ahLst/>
            <a:cxnLst/>
            <a:rect l="l" t="t" r="r" b="b"/>
            <a:pathLst>
              <a:path w="1422400" h="253364">
                <a:moveTo>
                  <a:pt x="0" y="252983"/>
                </a:moveTo>
                <a:lnTo>
                  <a:pt x="1421891" y="252983"/>
                </a:lnTo>
                <a:lnTo>
                  <a:pt x="1421891" y="0"/>
                </a:lnTo>
                <a:lnTo>
                  <a:pt x="0" y="0"/>
                </a:lnTo>
                <a:lnTo>
                  <a:pt x="0" y="252983"/>
                </a:lnTo>
                <a:close/>
              </a:path>
            </a:pathLst>
          </a:custGeom>
          <a:solidFill>
            <a:srgbClr val="8FAADC"/>
          </a:solidFill>
        </p:spPr>
        <p:txBody>
          <a:bodyPr wrap="square" lIns="0" tIns="0" rIns="0" bIns="0" rtlCol="0"/>
          <a:lstStyle/>
          <a:p/>
        </p:txBody>
      </p:sp>
      <p:sp>
        <p:nvSpPr>
          <p:cNvPr id="28" name="object 28"/>
          <p:cNvSpPr/>
          <p:nvPr/>
        </p:nvSpPr>
        <p:spPr>
          <a:xfrm>
            <a:off x="2529839" y="2001011"/>
            <a:ext cx="1422400" cy="253365"/>
          </a:xfrm>
          <a:custGeom>
            <a:avLst/>
            <a:gdLst/>
            <a:ahLst/>
            <a:cxnLst/>
            <a:rect l="l" t="t" r="r" b="b"/>
            <a:pathLst>
              <a:path w="1422400" h="253364">
                <a:moveTo>
                  <a:pt x="0" y="252983"/>
                </a:moveTo>
                <a:lnTo>
                  <a:pt x="1421891" y="252983"/>
                </a:lnTo>
                <a:lnTo>
                  <a:pt x="1421891" y="0"/>
                </a:lnTo>
                <a:lnTo>
                  <a:pt x="0" y="0"/>
                </a:lnTo>
                <a:lnTo>
                  <a:pt x="0" y="252983"/>
                </a:lnTo>
                <a:close/>
              </a:path>
            </a:pathLst>
          </a:custGeom>
          <a:ln w="9144">
            <a:solidFill>
              <a:srgbClr val="8FAADC"/>
            </a:solidFill>
          </a:ln>
        </p:spPr>
        <p:txBody>
          <a:bodyPr wrap="square" lIns="0" tIns="0" rIns="0" bIns="0" rtlCol="0"/>
          <a:lstStyle/>
          <a:p/>
        </p:txBody>
      </p:sp>
      <p:sp>
        <p:nvSpPr>
          <p:cNvPr id="29" name="object 29"/>
          <p:cNvSpPr txBox="1"/>
          <p:nvPr/>
        </p:nvSpPr>
        <p:spPr>
          <a:xfrm>
            <a:off x="2826257" y="2027936"/>
            <a:ext cx="830580" cy="186690"/>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FFFFFF"/>
                </a:solidFill>
                <a:latin typeface="微软雅黑"/>
                <a:cs typeface="微软雅黑"/>
              </a:rPr>
              <a:t>适配履约服务</a:t>
            </a:r>
            <a:endParaRPr sz="1050">
              <a:latin typeface="微软雅黑"/>
              <a:cs typeface="微软雅黑"/>
            </a:endParaRPr>
          </a:p>
        </p:txBody>
      </p:sp>
      <p:sp>
        <p:nvSpPr>
          <p:cNvPr id="30" name="object 30"/>
          <p:cNvSpPr/>
          <p:nvPr/>
        </p:nvSpPr>
        <p:spPr>
          <a:xfrm>
            <a:off x="876300" y="2389632"/>
            <a:ext cx="455930" cy="954405"/>
          </a:xfrm>
          <a:custGeom>
            <a:avLst/>
            <a:gdLst/>
            <a:ahLst/>
            <a:cxnLst/>
            <a:rect l="l" t="t" r="r" b="b"/>
            <a:pathLst>
              <a:path w="455930" h="954404">
                <a:moveTo>
                  <a:pt x="0" y="954024"/>
                </a:moveTo>
                <a:lnTo>
                  <a:pt x="455675" y="954024"/>
                </a:lnTo>
                <a:lnTo>
                  <a:pt x="455675" y="0"/>
                </a:lnTo>
                <a:lnTo>
                  <a:pt x="0" y="0"/>
                </a:lnTo>
                <a:lnTo>
                  <a:pt x="0" y="954024"/>
                </a:lnTo>
                <a:close/>
              </a:path>
            </a:pathLst>
          </a:custGeom>
          <a:solidFill>
            <a:srgbClr val="4471C4">
              <a:alpha val="10195"/>
            </a:srgbClr>
          </a:solidFill>
        </p:spPr>
        <p:txBody>
          <a:bodyPr wrap="square" lIns="0" tIns="0" rIns="0" bIns="0" rtlCol="0"/>
          <a:lstStyle/>
          <a:p/>
        </p:txBody>
      </p:sp>
      <p:sp>
        <p:nvSpPr>
          <p:cNvPr id="31" name="object 31"/>
          <p:cNvSpPr txBox="1"/>
          <p:nvPr/>
        </p:nvSpPr>
        <p:spPr>
          <a:xfrm>
            <a:off x="965403" y="2643276"/>
            <a:ext cx="279400" cy="421640"/>
          </a:xfrm>
          <a:prstGeom prst="rect">
            <a:avLst/>
          </a:prstGeom>
        </p:spPr>
        <p:txBody>
          <a:bodyPr vert="horz" wrap="square" lIns="0" tIns="12700" rIns="0" bIns="0" rtlCol="0">
            <a:spAutoFit/>
          </a:bodyPr>
          <a:lstStyle/>
          <a:p>
            <a:pPr marL="12700" marR="5080">
              <a:lnSpc>
                <a:spcPct val="130000"/>
              </a:lnSpc>
              <a:spcBef>
                <a:spcPts val="100"/>
              </a:spcBef>
            </a:pPr>
            <a:r>
              <a:rPr sz="1000" b="1" i="1" spc="-5" dirty="0">
                <a:solidFill>
                  <a:srgbClr val="585858"/>
                </a:solidFill>
                <a:latin typeface="微软雅黑"/>
                <a:cs typeface="微软雅黑"/>
              </a:rPr>
              <a:t>代理 方式</a:t>
            </a:r>
            <a:endParaRPr sz="1000">
              <a:latin typeface="微软雅黑"/>
              <a:cs typeface="微软雅黑"/>
            </a:endParaRPr>
          </a:p>
        </p:txBody>
      </p:sp>
      <p:graphicFrame>
        <p:nvGraphicFramePr>
          <p:cNvPr id="32" name="object 32"/>
          <p:cNvGraphicFramePr>
            <a:graphicFrameLocks noGrp="1"/>
          </p:cNvGraphicFramePr>
          <p:nvPr/>
        </p:nvGraphicFramePr>
        <p:xfrm>
          <a:off x="876300" y="3451859"/>
          <a:ext cx="1543050" cy="1411223"/>
        </p:xfrm>
        <a:graphic>
          <a:graphicData uri="http://schemas.openxmlformats.org/drawingml/2006/table">
            <a:tbl>
              <a:tblPr firstRow="1" bandRow="1">
                <a:tableStyleId>{2D5ABB26-0587-4C30-8999-92F81FD0307C}</a:tableStyleId>
              </a:tblPr>
              <a:tblGrid>
                <a:gridCol w="490220"/>
                <a:gridCol w="1052830"/>
              </a:tblGrid>
              <a:tr h="458723">
                <a:tc rowSpan="3">
                  <a:txBody>
                    <a:bodyPr/>
                    <a:lstStyle/>
                    <a:p>
                      <a:pPr>
                        <a:lnSpc>
                          <a:spcPct val="100000"/>
                        </a:lnSpc>
                      </a:pPr>
                      <a:endParaRPr sz="1300">
                        <a:latin typeface="Times New Roman" panose="02020503050405090304"/>
                        <a:cs typeface="Times New Roman" panose="02020503050405090304"/>
                      </a:endParaRPr>
                    </a:p>
                    <a:p>
                      <a:pPr>
                        <a:lnSpc>
                          <a:spcPct val="100000"/>
                        </a:lnSpc>
                      </a:pPr>
                      <a:endParaRPr sz="1300">
                        <a:latin typeface="Times New Roman" panose="02020503050405090304"/>
                        <a:cs typeface="Times New Roman" panose="02020503050405090304"/>
                      </a:endParaRPr>
                    </a:p>
                    <a:p>
                      <a:pPr>
                        <a:lnSpc>
                          <a:spcPct val="100000"/>
                        </a:lnSpc>
                        <a:spcBef>
                          <a:spcPts val="45"/>
                        </a:spcBef>
                      </a:pPr>
                      <a:endParaRPr sz="1100">
                        <a:latin typeface="Times New Roman" panose="02020503050405090304"/>
                        <a:cs typeface="Times New Roman" panose="02020503050405090304"/>
                      </a:endParaRPr>
                    </a:p>
                    <a:p>
                      <a:pPr marL="104775">
                        <a:lnSpc>
                          <a:spcPct val="100000"/>
                        </a:lnSpc>
                      </a:pPr>
                      <a:r>
                        <a:rPr sz="1000" b="1" i="1" dirty="0">
                          <a:solidFill>
                            <a:srgbClr val="585858"/>
                          </a:solidFill>
                          <a:latin typeface="微软雅黑"/>
                          <a:cs typeface="微软雅黑"/>
                        </a:rPr>
                        <a:t>自营</a:t>
                      </a:r>
                      <a:endParaRPr sz="1000">
                        <a:latin typeface="微软雅黑"/>
                        <a:cs typeface="微软雅黑"/>
                      </a:endParaRPr>
                    </a:p>
                    <a:p>
                      <a:pPr marL="104775">
                        <a:lnSpc>
                          <a:spcPct val="100000"/>
                        </a:lnSpc>
                        <a:spcBef>
                          <a:spcPts val="360"/>
                        </a:spcBef>
                      </a:pPr>
                      <a:r>
                        <a:rPr sz="1000" b="1" i="1" spc="-5" dirty="0">
                          <a:solidFill>
                            <a:srgbClr val="585858"/>
                          </a:solidFill>
                          <a:latin typeface="微软雅黑"/>
                          <a:cs typeface="微软雅黑"/>
                        </a:rPr>
                        <a:t>方式</a:t>
                      </a:r>
                      <a:endParaRPr sz="1000">
                        <a:latin typeface="微软雅黑"/>
                        <a:cs typeface="微软雅黑"/>
                      </a:endParaRPr>
                    </a:p>
                  </a:txBody>
                  <a:tcPr marL="0" marR="0" marT="0" marB="0">
                    <a:lnR w="76200">
                      <a:solidFill>
                        <a:srgbClr val="FFFFFF"/>
                      </a:solidFill>
                      <a:prstDash val="solid"/>
                    </a:lnR>
                    <a:solidFill>
                      <a:srgbClr val="4471C4">
                        <a:alpha val="10195"/>
                      </a:srgbClr>
                    </a:solidFill>
                  </a:tcPr>
                </a:tc>
                <a:tc>
                  <a:txBody>
                    <a:bodyPr/>
                    <a:lstStyle/>
                    <a:p>
                      <a:pPr marL="233680">
                        <a:lnSpc>
                          <a:spcPct val="100000"/>
                        </a:lnSpc>
                        <a:spcBef>
                          <a:spcPts val="525"/>
                        </a:spcBef>
                      </a:pPr>
                      <a:r>
                        <a:rPr sz="900" b="1" spc="-5" dirty="0">
                          <a:solidFill>
                            <a:srgbClr val="585858"/>
                          </a:solidFill>
                          <a:latin typeface="微软雅黑"/>
                          <a:cs typeface="微软雅黑"/>
                        </a:rPr>
                        <a:t>9610/1210</a:t>
                      </a:r>
                      <a:endParaRPr sz="900">
                        <a:latin typeface="微软雅黑"/>
                        <a:cs typeface="微软雅黑"/>
                      </a:endParaRPr>
                    </a:p>
                    <a:p>
                      <a:pPr marL="196850">
                        <a:lnSpc>
                          <a:spcPct val="100000"/>
                        </a:lnSpc>
                        <a:spcBef>
                          <a:spcPts val="325"/>
                        </a:spcBef>
                      </a:pPr>
                      <a:r>
                        <a:rPr sz="900" b="1" i="1" spc="-5" dirty="0">
                          <a:solidFill>
                            <a:srgbClr val="585858"/>
                          </a:solidFill>
                          <a:latin typeface="微软雅黑"/>
                          <a:cs typeface="微软雅黑"/>
                        </a:rPr>
                        <a:t>跨境电商出口</a:t>
                      </a:r>
                      <a:endParaRPr sz="900">
                        <a:latin typeface="微软雅黑"/>
                        <a:cs typeface="微软雅黑"/>
                      </a:endParaRPr>
                    </a:p>
                  </a:txBody>
                  <a:tcPr marL="0" marR="0" marT="66675" marB="0">
                    <a:lnL w="76200">
                      <a:solidFill>
                        <a:srgbClr val="FFFFFF"/>
                      </a:solidFill>
                      <a:prstDash val="solid"/>
                    </a:lnL>
                    <a:lnB w="76200">
                      <a:solidFill>
                        <a:srgbClr val="FFFFFF"/>
                      </a:solidFill>
                      <a:prstDash val="solid"/>
                    </a:lnB>
                    <a:solidFill>
                      <a:srgbClr val="4471C4">
                        <a:alpha val="10195"/>
                      </a:srgbClr>
                    </a:solidFill>
                  </a:tcPr>
                </a:tc>
              </a:tr>
              <a:tr h="490728">
                <a:tc vMerge="1">
                  <a:tcPr marL="0" marR="0" marT="0" marB="0">
                    <a:lnR w="76200">
                      <a:solidFill>
                        <a:srgbClr val="FFFFFF"/>
                      </a:solidFill>
                      <a:prstDash val="solid"/>
                    </a:lnR>
                    <a:solidFill>
                      <a:srgbClr val="4471C4">
                        <a:alpha val="10195"/>
                      </a:srgbClr>
                    </a:solidFill>
                  </a:tcPr>
                </a:tc>
                <a:tc>
                  <a:txBody>
                    <a:bodyPr/>
                    <a:lstStyle/>
                    <a:p>
                      <a:pPr marL="27305" algn="ctr">
                        <a:lnSpc>
                          <a:spcPct val="100000"/>
                        </a:lnSpc>
                        <a:spcBef>
                          <a:spcPts val="745"/>
                        </a:spcBef>
                      </a:pPr>
                      <a:r>
                        <a:rPr sz="900" b="1" spc="-5" dirty="0">
                          <a:solidFill>
                            <a:srgbClr val="585858"/>
                          </a:solidFill>
                          <a:latin typeface="微软雅黑"/>
                          <a:cs typeface="微软雅黑"/>
                        </a:rPr>
                        <a:t>0110</a:t>
                      </a:r>
                      <a:endParaRPr sz="900">
                        <a:latin typeface="微软雅黑"/>
                        <a:cs typeface="微软雅黑"/>
                      </a:endParaRPr>
                    </a:p>
                    <a:p>
                      <a:pPr marL="27305" algn="ctr">
                        <a:lnSpc>
                          <a:spcPct val="100000"/>
                        </a:lnSpc>
                        <a:spcBef>
                          <a:spcPts val="320"/>
                        </a:spcBef>
                      </a:pPr>
                      <a:r>
                        <a:rPr sz="900" b="1" i="1" dirty="0">
                          <a:solidFill>
                            <a:srgbClr val="585858"/>
                          </a:solidFill>
                          <a:latin typeface="微软雅黑"/>
                          <a:cs typeface="微软雅黑"/>
                        </a:rPr>
                        <a:t>一般贸易</a:t>
                      </a:r>
                      <a:endParaRPr sz="900">
                        <a:latin typeface="微软雅黑"/>
                        <a:cs typeface="微软雅黑"/>
                      </a:endParaRPr>
                    </a:p>
                  </a:txBody>
                  <a:tcPr marL="0" marR="0" marT="94615" marB="0">
                    <a:lnL w="76200">
                      <a:solidFill>
                        <a:srgbClr val="FFFFFF"/>
                      </a:solidFill>
                      <a:prstDash val="solid"/>
                    </a:lnL>
                    <a:lnT w="76200">
                      <a:solidFill>
                        <a:srgbClr val="FFFFFF"/>
                      </a:solidFill>
                      <a:prstDash val="solid"/>
                    </a:lnT>
                    <a:lnB w="76200">
                      <a:solidFill>
                        <a:srgbClr val="FFFFFF"/>
                      </a:solidFill>
                      <a:prstDash val="solid"/>
                    </a:lnB>
                    <a:solidFill>
                      <a:srgbClr val="4471C4">
                        <a:alpha val="10195"/>
                      </a:srgbClr>
                    </a:solidFill>
                  </a:tcPr>
                </a:tc>
              </a:tr>
              <a:tr h="461772">
                <a:tc vMerge="1">
                  <a:tcPr marL="0" marR="0" marT="0" marB="0">
                    <a:lnR w="76200">
                      <a:solidFill>
                        <a:srgbClr val="FFFFFF"/>
                      </a:solidFill>
                      <a:prstDash val="solid"/>
                    </a:lnR>
                    <a:solidFill>
                      <a:srgbClr val="4471C4">
                        <a:alpha val="10195"/>
                      </a:srgbClr>
                    </a:solidFill>
                  </a:tcPr>
                </a:tc>
                <a:tc>
                  <a:txBody>
                    <a:bodyPr/>
                    <a:lstStyle/>
                    <a:p>
                      <a:pPr>
                        <a:lnSpc>
                          <a:spcPct val="100000"/>
                        </a:lnSpc>
                        <a:spcBef>
                          <a:spcPts val="40"/>
                        </a:spcBef>
                      </a:pPr>
                      <a:endParaRPr sz="1250">
                        <a:latin typeface="Times New Roman" panose="02020503050405090304"/>
                        <a:cs typeface="Times New Roman" panose="02020503050405090304"/>
                      </a:endParaRPr>
                    </a:p>
                    <a:p>
                      <a:pPr marL="311150">
                        <a:lnSpc>
                          <a:spcPct val="100000"/>
                        </a:lnSpc>
                      </a:pPr>
                      <a:r>
                        <a:rPr sz="900" b="1" i="1" dirty="0">
                          <a:solidFill>
                            <a:srgbClr val="585858"/>
                          </a:solidFill>
                          <a:latin typeface="微软雅黑"/>
                          <a:cs typeface="微软雅黑"/>
                        </a:rPr>
                        <a:t>港台市场</a:t>
                      </a:r>
                      <a:endParaRPr sz="900">
                        <a:latin typeface="微软雅黑"/>
                        <a:cs typeface="微软雅黑"/>
                      </a:endParaRPr>
                    </a:p>
                  </a:txBody>
                  <a:tcPr marL="0" marR="0" marT="5080" marB="0">
                    <a:lnL w="76200">
                      <a:solidFill>
                        <a:srgbClr val="FFFFFF"/>
                      </a:solidFill>
                      <a:prstDash val="solid"/>
                    </a:lnL>
                    <a:lnT w="76200">
                      <a:solidFill>
                        <a:srgbClr val="FFFFFF"/>
                      </a:solidFill>
                      <a:prstDash val="solid"/>
                    </a:lnT>
                    <a:solidFill>
                      <a:srgbClr val="4471C4">
                        <a:alpha val="10195"/>
                      </a:srgbClr>
                    </a:solidFill>
                  </a:tcPr>
                </a:tc>
              </a:tr>
            </a:tbl>
          </a:graphicData>
        </a:graphic>
      </p:graphicFrame>
      <p:sp>
        <p:nvSpPr>
          <p:cNvPr id="33" name="object 33"/>
          <p:cNvSpPr txBox="1"/>
          <p:nvPr/>
        </p:nvSpPr>
        <p:spPr>
          <a:xfrm>
            <a:off x="1397508" y="2394204"/>
            <a:ext cx="1021080" cy="452755"/>
          </a:xfrm>
          <a:prstGeom prst="rect">
            <a:avLst/>
          </a:prstGeom>
          <a:solidFill>
            <a:srgbClr val="4471C4">
              <a:alpha val="10195"/>
            </a:srgbClr>
          </a:solidFill>
        </p:spPr>
        <p:txBody>
          <a:bodyPr vert="horz" wrap="square" lIns="0" tIns="76835" rIns="0" bIns="0" rtlCol="0">
            <a:spAutoFit/>
          </a:bodyPr>
          <a:lstStyle/>
          <a:p>
            <a:pPr marL="2540" algn="ctr">
              <a:lnSpc>
                <a:spcPct val="100000"/>
              </a:lnSpc>
              <a:spcBef>
                <a:spcPts val="605"/>
              </a:spcBef>
            </a:pPr>
            <a:r>
              <a:rPr sz="900" b="1" spc="-5" dirty="0">
                <a:solidFill>
                  <a:srgbClr val="585858"/>
                </a:solidFill>
                <a:latin typeface="微软雅黑"/>
                <a:cs typeface="微软雅黑"/>
              </a:rPr>
              <a:t>0110</a:t>
            </a:r>
            <a:endParaRPr sz="900">
              <a:latin typeface="微软雅黑"/>
              <a:cs typeface="微软雅黑"/>
            </a:endParaRPr>
          </a:p>
          <a:p>
            <a:pPr marL="2540" algn="ctr">
              <a:lnSpc>
                <a:spcPct val="100000"/>
              </a:lnSpc>
              <a:spcBef>
                <a:spcPts val="330"/>
              </a:spcBef>
            </a:pPr>
            <a:r>
              <a:rPr sz="900" b="1" i="1" dirty="0">
                <a:solidFill>
                  <a:srgbClr val="585858"/>
                </a:solidFill>
                <a:latin typeface="微软雅黑"/>
                <a:cs typeface="微软雅黑"/>
              </a:rPr>
              <a:t>一般贸易</a:t>
            </a:r>
            <a:endParaRPr sz="900">
              <a:latin typeface="微软雅黑"/>
              <a:cs typeface="微软雅黑"/>
            </a:endParaRPr>
          </a:p>
        </p:txBody>
      </p:sp>
      <p:sp>
        <p:nvSpPr>
          <p:cNvPr id="34" name="object 34"/>
          <p:cNvSpPr txBox="1"/>
          <p:nvPr/>
        </p:nvSpPr>
        <p:spPr>
          <a:xfrm>
            <a:off x="1397508" y="2884932"/>
            <a:ext cx="1021080" cy="466725"/>
          </a:xfrm>
          <a:prstGeom prst="rect">
            <a:avLst/>
          </a:prstGeom>
          <a:solidFill>
            <a:srgbClr val="4471C4">
              <a:alpha val="10195"/>
            </a:srgbClr>
          </a:solidFill>
        </p:spPr>
        <p:txBody>
          <a:bodyPr vert="horz" wrap="square" lIns="0" tIns="84455" rIns="0" bIns="0" rtlCol="0">
            <a:spAutoFit/>
          </a:bodyPr>
          <a:lstStyle/>
          <a:p>
            <a:pPr algn="ctr">
              <a:lnSpc>
                <a:spcPct val="100000"/>
              </a:lnSpc>
              <a:spcBef>
                <a:spcPts val="665"/>
              </a:spcBef>
            </a:pPr>
            <a:r>
              <a:rPr sz="900" b="1" spc="-5" dirty="0">
                <a:solidFill>
                  <a:srgbClr val="585858"/>
                </a:solidFill>
                <a:latin typeface="微软雅黑"/>
                <a:cs typeface="微软雅黑"/>
              </a:rPr>
              <a:t>1039</a:t>
            </a:r>
            <a:endParaRPr sz="900">
              <a:latin typeface="微软雅黑"/>
              <a:cs typeface="微软雅黑"/>
            </a:endParaRPr>
          </a:p>
          <a:p>
            <a:pPr algn="ctr">
              <a:lnSpc>
                <a:spcPct val="100000"/>
              </a:lnSpc>
              <a:spcBef>
                <a:spcPts val="325"/>
              </a:spcBef>
            </a:pPr>
            <a:r>
              <a:rPr sz="900" b="1" i="1" dirty="0">
                <a:solidFill>
                  <a:srgbClr val="585858"/>
                </a:solidFill>
                <a:latin typeface="微软雅黑"/>
                <a:cs typeface="微软雅黑"/>
              </a:rPr>
              <a:t>市场采购</a:t>
            </a:r>
            <a:endParaRPr sz="900">
              <a:latin typeface="微软雅黑"/>
              <a:cs typeface="微软雅黑"/>
            </a:endParaRPr>
          </a:p>
        </p:txBody>
      </p:sp>
      <p:sp>
        <p:nvSpPr>
          <p:cNvPr id="35" name="object 35"/>
          <p:cNvSpPr txBox="1"/>
          <p:nvPr/>
        </p:nvSpPr>
        <p:spPr>
          <a:xfrm>
            <a:off x="4162044" y="4479035"/>
            <a:ext cx="4863465" cy="441959"/>
          </a:xfrm>
          <a:prstGeom prst="rect">
            <a:avLst/>
          </a:prstGeom>
          <a:solidFill>
            <a:srgbClr val="4471C4">
              <a:alpha val="10195"/>
            </a:srgbClr>
          </a:solidFill>
        </p:spPr>
        <p:txBody>
          <a:bodyPr vert="horz" wrap="square" lIns="0" tIns="128270" rIns="0" bIns="0" rtlCol="0">
            <a:spAutoFit/>
          </a:bodyPr>
          <a:lstStyle/>
          <a:p>
            <a:pPr marL="156210">
              <a:lnSpc>
                <a:spcPct val="100000"/>
              </a:lnSpc>
              <a:spcBef>
                <a:spcPts val="1010"/>
              </a:spcBef>
            </a:pPr>
            <a:r>
              <a:rPr sz="900" dirty="0">
                <a:solidFill>
                  <a:srgbClr val="404040"/>
                </a:solidFill>
                <a:latin typeface="微软雅黑"/>
                <a:cs typeface="微软雅黑"/>
              </a:rPr>
              <a:t>提供高效的资金收结汇服务，支持转口贸易下的全球发货，更加灵活高效。</a:t>
            </a:r>
            <a:endParaRPr sz="900">
              <a:latin typeface="微软雅黑"/>
              <a:cs typeface="微软雅黑"/>
            </a:endParaRPr>
          </a:p>
        </p:txBody>
      </p:sp>
      <p:sp>
        <p:nvSpPr>
          <p:cNvPr id="36" name="object 36"/>
          <p:cNvSpPr/>
          <p:nvPr/>
        </p:nvSpPr>
        <p:spPr>
          <a:xfrm>
            <a:off x="4183379" y="2004060"/>
            <a:ext cx="4853940" cy="254635"/>
          </a:xfrm>
          <a:custGeom>
            <a:avLst/>
            <a:gdLst/>
            <a:ahLst/>
            <a:cxnLst/>
            <a:rect l="l" t="t" r="r" b="b"/>
            <a:pathLst>
              <a:path w="4853940" h="254635">
                <a:moveTo>
                  <a:pt x="0" y="254507"/>
                </a:moveTo>
                <a:lnTo>
                  <a:pt x="4853939" y="254507"/>
                </a:lnTo>
                <a:lnTo>
                  <a:pt x="4853939" y="0"/>
                </a:lnTo>
                <a:lnTo>
                  <a:pt x="0" y="0"/>
                </a:lnTo>
                <a:lnTo>
                  <a:pt x="0" y="254507"/>
                </a:lnTo>
                <a:close/>
              </a:path>
            </a:pathLst>
          </a:custGeom>
          <a:solidFill>
            <a:srgbClr val="8FAADC"/>
          </a:solidFill>
        </p:spPr>
        <p:txBody>
          <a:bodyPr wrap="square" lIns="0" tIns="0" rIns="0" bIns="0" rtlCol="0"/>
          <a:lstStyle/>
          <a:p/>
        </p:txBody>
      </p:sp>
      <p:sp>
        <p:nvSpPr>
          <p:cNvPr id="37" name="object 37"/>
          <p:cNvSpPr/>
          <p:nvPr/>
        </p:nvSpPr>
        <p:spPr>
          <a:xfrm>
            <a:off x="4183379" y="2004060"/>
            <a:ext cx="4853940" cy="254635"/>
          </a:xfrm>
          <a:custGeom>
            <a:avLst/>
            <a:gdLst/>
            <a:ahLst/>
            <a:cxnLst/>
            <a:rect l="l" t="t" r="r" b="b"/>
            <a:pathLst>
              <a:path w="4853940" h="254635">
                <a:moveTo>
                  <a:pt x="0" y="254507"/>
                </a:moveTo>
                <a:lnTo>
                  <a:pt x="4853939" y="254507"/>
                </a:lnTo>
                <a:lnTo>
                  <a:pt x="4853939" y="0"/>
                </a:lnTo>
                <a:lnTo>
                  <a:pt x="0" y="0"/>
                </a:lnTo>
                <a:lnTo>
                  <a:pt x="0" y="254507"/>
                </a:lnTo>
                <a:close/>
              </a:path>
            </a:pathLst>
          </a:custGeom>
          <a:ln w="9144">
            <a:solidFill>
              <a:srgbClr val="8FAADC"/>
            </a:solidFill>
          </a:ln>
        </p:spPr>
        <p:txBody>
          <a:bodyPr wrap="square" lIns="0" tIns="0" rIns="0" bIns="0" rtlCol="0"/>
          <a:lstStyle/>
          <a:p/>
        </p:txBody>
      </p:sp>
      <p:sp>
        <p:nvSpPr>
          <p:cNvPr id="38" name="object 38"/>
          <p:cNvSpPr/>
          <p:nvPr/>
        </p:nvSpPr>
        <p:spPr>
          <a:xfrm>
            <a:off x="4183379" y="2906267"/>
            <a:ext cx="4875530" cy="426720"/>
          </a:xfrm>
          <a:custGeom>
            <a:avLst/>
            <a:gdLst/>
            <a:ahLst/>
            <a:cxnLst/>
            <a:rect l="l" t="t" r="r" b="b"/>
            <a:pathLst>
              <a:path w="4875530" h="426720">
                <a:moveTo>
                  <a:pt x="0" y="426719"/>
                </a:moveTo>
                <a:lnTo>
                  <a:pt x="4875276" y="426719"/>
                </a:lnTo>
                <a:lnTo>
                  <a:pt x="4875276" y="0"/>
                </a:lnTo>
                <a:lnTo>
                  <a:pt x="0" y="0"/>
                </a:lnTo>
                <a:lnTo>
                  <a:pt x="0" y="426719"/>
                </a:lnTo>
                <a:close/>
              </a:path>
            </a:pathLst>
          </a:custGeom>
          <a:solidFill>
            <a:srgbClr val="4471C4">
              <a:alpha val="10195"/>
            </a:srgbClr>
          </a:solidFill>
        </p:spPr>
        <p:txBody>
          <a:bodyPr wrap="square" lIns="0" tIns="0" rIns="0" bIns="0" rtlCol="0"/>
          <a:lstStyle/>
          <a:p/>
        </p:txBody>
      </p:sp>
      <p:sp>
        <p:nvSpPr>
          <p:cNvPr id="39" name="object 39"/>
          <p:cNvSpPr txBox="1"/>
          <p:nvPr/>
        </p:nvSpPr>
        <p:spPr>
          <a:xfrm>
            <a:off x="4108703" y="1921764"/>
            <a:ext cx="4986655" cy="3058795"/>
          </a:xfrm>
          <a:prstGeom prst="rect">
            <a:avLst/>
          </a:prstGeom>
          <a:ln w="3175">
            <a:solidFill>
              <a:srgbClr val="768394"/>
            </a:solidFill>
          </a:ln>
        </p:spPr>
        <p:txBody>
          <a:bodyPr vert="horz" wrap="square" lIns="0" tIns="139065" rIns="0" bIns="0" rtlCol="0">
            <a:spAutoFit/>
          </a:bodyPr>
          <a:lstStyle/>
          <a:p>
            <a:pPr marR="991235" algn="ctr">
              <a:lnSpc>
                <a:spcPct val="100000"/>
              </a:lnSpc>
              <a:spcBef>
                <a:spcPts val="1095"/>
              </a:spcBef>
            </a:pPr>
            <a:r>
              <a:rPr sz="1050" spc="5" dirty="0">
                <a:solidFill>
                  <a:srgbClr val="FFFFFF"/>
                </a:solidFill>
                <a:latin typeface="微软雅黑"/>
                <a:cs typeface="微软雅黑"/>
              </a:rPr>
              <a:t>服务价值</a:t>
            </a:r>
            <a:endParaRPr sz="1050">
              <a:latin typeface="微软雅黑"/>
              <a:cs typeface="微软雅黑"/>
            </a:endParaRPr>
          </a:p>
          <a:p>
            <a:pPr>
              <a:lnSpc>
                <a:spcPct val="100000"/>
              </a:lnSpc>
              <a:spcBef>
                <a:spcPts val="5"/>
              </a:spcBef>
            </a:pPr>
            <a:endParaRPr sz="1350">
              <a:latin typeface="Times New Roman" panose="02020503050405090304"/>
              <a:cs typeface="Times New Roman" panose="02020503050405090304"/>
            </a:endParaRPr>
          </a:p>
          <a:p>
            <a:pPr marL="202565">
              <a:lnSpc>
                <a:spcPct val="100000"/>
              </a:lnSpc>
              <a:spcBef>
                <a:spcPts val="5"/>
              </a:spcBef>
            </a:pPr>
            <a:r>
              <a:rPr sz="900" dirty="0">
                <a:solidFill>
                  <a:srgbClr val="404040"/>
                </a:solidFill>
                <a:latin typeface="微软雅黑"/>
                <a:cs typeface="微软雅黑"/>
              </a:rPr>
              <a:t>一站式关汇税代理服务，拥有20年专业合规的服务沉淀。</a:t>
            </a:r>
            <a:endParaRPr sz="900">
              <a:latin typeface="微软雅黑"/>
              <a:cs typeface="微软雅黑"/>
            </a:endParaRPr>
          </a:p>
          <a:p>
            <a:pPr marL="202565" marR="135890">
              <a:lnSpc>
                <a:spcPct val="100000"/>
              </a:lnSpc>
            </a:pPr>
            <a:r>
              <a:rPr sz="900" dirty="0">
                <a:solidFill>
                  <a:srgbClr val="404040"/>
                </a:solidFill>
                <a:latin typeface="微软雅黑"/>
                <a:cs typeface="微软雅黑"/>
              </a:rPr>
              <a:t>秒级归类，智能报关；支持多币种多支付结算方式，收汇时效快，成本低</a:t>
            </a:r>
            <a:r>
              <a:rPr sz="900" spc="5" dirty="0">
                <a:solidFill>
                  <a:srgbClr val="404040"/>
                </a:solidFill>
                <a:latin typeface="微软雅黑"/>
                <a:cs typeface="微软雅黑"/>
              </a:rPr>
              <a:t>至</a:t>
            </a:r>
            <a:r>
              <a:rPr sz="900" dirty="0">
                <a:solidFill>
                  <a:srgbClr val="404040"/>
                </a:solidFill>
                <a:latin typeface="微软雅黑"/>
                <a:cs typeface="微软雅黑"/>
              </a:rPr>
              <a:t>1本币，单证齐全 最快当天垫付退税。</a:t>
            </a:r>
            <a:endParaRPr sz="900">
              <a:latin typeface="微软雅黑"/>
              <a:cs typeface="微软雅黑"/>
            </a:endParaRPr>
          </a:p>
          <a:p>
            <a:pPr>
              <a:lnSpc>
                <a:spcPct val="100000"/>
              </a:lnSpc>
              <a:spcBef>
                <a:spcPts val="40"/>
              </a:spcBef>
            </a:pPr>
            <a:endParaRPr sz="1250">
              <a:latin typeface="Times New Roman" panose="02020503050405090304"/>
              <a:cs typeface="Times New Roman" panose="02020503050405090304"/>
            </a:endParaRPr>
          </a:p>
          <a:p>
            <a:pPr marL="194310">
              <a:lnSpc>
                <a:spcPct val="100000"/>
              </a:lnSpc>
            </a:pPr>
            <a:r>
              <a:rPr sz="900" dirty="0">
                <a:solidFill>
                  <a:srgbClr val="404040"/>
                </a:solidFill>
                <a:latin typeface="微软雅黑"/>
                <a:cs typeface="微软雅黑"/>
              </a:rPr>
              <a:t>支持市场采购下出口无票免征不退，简单申报，高效收结汇，提现免手续费。</a:t>
            </a:r>
            <a:endParaRPr sz="900">
              <a:latin typeface="微软雅黑"/>
              <a:cs typeface="微软雅黑"/>
            </a:endParaRPr>
          </a:p>
          <a:p>
            <a:pPr>
              <a:lnSpc>
                <a:spcPct val="100000"/>
              </a:lnSpc>
            </a:pPr>
            <a:endParaRPr sz="1200">
              <a:latin typeface="Times New Roman" panose="02020503050405090304"/>
              <a:cs typeface="Times New Roman" panose="02020503050405090304"/>
            </a:endParaRPr>
          </a:p>
          <a:p>
            <a:pPr>
              <a:lnSpc>
                <a:spcPct val="100000"/>
              </a:lnSpc>
              <a:spcBef>
                <a:spcPts val="25"/>
              </a:spcBef>
            </a:pPr>
            <a:endParaRPr sz="950">
              <a:latin typeface="Times New Roman" panose="02020503050405090304"/>
              <a:cs typeface="Times New Roman" panose="02020503050405090304"/>
            </a:endParaRPr>
          </a:p>
          <a:p>
            <a:pPr marL="178435" marR="140335">
              <a:lnSpc>
                <a:spcPct val="100000"/>
              </a:lnSpc>
            </a:pPr>
            <a:r>
              <a:rPr sz="900" dirty="0">
                <a:solidFill>
                  <a:srgbClr val="404040"/>
                </a:solidFill>
                <a:latin typeface="微软雅黑"/>
                <a:cs typeface="微软雅黑"/>
              </a:rPr>
              <a:t>买家线上下单及支付，支持全球98%的国家地区超过20个多币种收款，多种支付结算方式，  收汇时效快，成本低至1本币。阿里物流覆盖23个国家，多条快递线路及专属行业解决方案， 助力商家便捷发货、货通全球。</a:t>
            </a:r>
            <a:endParaRPr sz="900">
              <a:latin typeface="微软雅黑"/>
              <a:cs typeface="微软雅黑"/>
            </a:endParaRPr>
          </a:p>
          <a:p>
            <a:pPr marL="188595">
              <a:lnSpc>
                <a:spcPct val="100000"/>
              </a:lnSpc>
              <a:spcBef>
                <a:spcPts val="905"/>
              </a:spcBef>
            </a:pPr>
            <a:r>
              <a:rPr sz="900" spc="-5" dirty="0">
                <a:solidFill>
                  <a:srgbClr val="404040"/>
                </a:solidFill>
                <a:latin typeface="微软雅黑"/>
                <a:cs typeface="微软雅黑"/>
              </a:rPr>
              <a:t>提供合规高效的收结汇，含多币种汇兑及极速提现服务，提现费率低</a:t>
            </a:r>
            <a:r>
              <a:rPr sz="900" dirty="0">
                <a:solidFill>
                  <a:srgbClr val="404040"/>
                </a:solidFill>
                <a:latin typeface="微软雅黑"/>
                <a:cs typeface="微软雅黑"/>
              </a:rPr>
              <a:t>至</a:t>
            </a:r>
            <a:r>
              <a:rPr sz="900" spc="-5" dirty="0">
                <a:solidFill>
                  <a:srgbClr val="404040"/>
                </a:solidFill>
                <a:latin typeface="微软雅黑"/>
                <a:cs typeface="微软雅黑"/>
              </a:rPr>
              <a:t>0元，支持客户抬</a:t>
            </a:r>
            <a:endParaRPr sz="900">
              <a:latin typeface="微软雅黑"/>
              <a:cs typeface="微软雅黑"/>
            </a:endParaRPr>
          </a:p>
          <a:p>
            <a:pPr marL="188595">
              <a:lnSpc>
                <a:spcPct val="100000"/>
              </a:lnSpc>
              <a:spcBef>
                <a:spcPts val="5"/>
              </a:spcBef>
            </a:pPr>
            <a:r>
              <a:rPr sz="900" dirty="0">
                <a:solidFill>
                  <a:srgbClr val="404040"/>
                </a:solidFill>
                <a:latin typeface="微软雅黑"/>
                <a:cs typeface="微软雅黑"/>
              </a:rPr>
              <a:t>头的自营出口履约。</a:t>
            </a:r>
            <a:endParaRPr sz="900">
              <a:latin typeface="微软雅黑"/>
              <a:cs typeface="微软雅黑"/>
            </a:endParaRPr>
          </a:p>
        </p:txBody>
      </p:sp>
      <p:sp>
        <p:nvSpPr>
          <p:cNvPr id="40" name="object 40"/>
          <p:cNvSpPr txBox="1"/>
          <p:nvPr/>
        </p:nvSpPr>
        <p:spPr>
          <a:xfrm>
            <a:off x="1834133" y="1259535"/>
            <a:ext cx="367030" cy="128270"/>
          </a:xfrm>
          <a:prstGeom prst="rect">
            <a:avLst/>
          </a:prstGeom>
        </p:spPr>
        <p:txBody>
          <a:bodyPr vert="horz" wrap="square" lIns="0" tIns="15875" rIns="0" bIns="0" rtlCol="0">
            <a:spAutoFit/>
          </a:bodyPr>
          <a:lstStyle/>
          <a:p>
            <a:pPr marL="12700">
              <a:lnSpc>
                <a:spcPct val="100000"/>
              </a:lnSpc>
              <a:spcBef>
                <a:spcPts val="125"/>
              </a:spcBef>
            </a:pPr>
            <a:r>
              <a:rPr sz="650" b="1" i="1" spc="15" dirty="0">
                <a:solidFill>
                  <a:srgbClr val="7E7E7E"/>
                </a:solidFill>
                <a:latin typeface="微软雅黑"/>
                <a:cs typeface="微软雅黑"/>
              </a:rPr>
              <a:t>样品寄递</a:t>
            </a:r>
            <a:endParaRPr sz="650">
              <a:latin typeface="微软雅黑"/>
              <a:cs typeface="微软雅黑"/>
            </a:endParaRPr>
          </a:p>
        </p:txBody>
      </p:sp>
      <p:sp>
        <p:nvSpPr>
          <p:cNvPr id="41" name="object 41"/>
          <p:cNvSpPr txBox="1"/>
          <p:nvPr/>
        </p:nvSpPr>
        <p:spPr>
          <a:xfrm>
            <a:off x="2668904" y="1264158"/>
            <a:ext cx="196215" cy="128270"/>
          </a:xfrm>
          <a:prstGeom prst="rect">
            <a:avLst/>
          </a:prstGeom>
        </p:spPr>
        <p:txBody>
          <a:bodyPr vert="horz" wrap="square" lIns="0" tIns="15240" rIns="0" bIns="0" rtlCol="0">
            <a:spAutoFit/>
          </a:bodyPr>
          <a:lstStyle/>
          <a:p>
            <a:pPr marL="12700">
              <a:lnSpc>
                <a:spcPct val="100000"/>
              </a:lnSpc>
              <a:spcBef>
                <a:spcPts val="120"/>
              </a:spcBef>
            </a:pPr>
            <a:r>
              <a:rPr sz="650" b="1" i="1" spc="20" dirty="0">
                <a:solidFill>
                  <a:srgbClr val="7E7E7E"/>
                </a:solidFill>
                <a:latin typeface="微软雅黑"/>
                <a:cs typeface="微软雅黑"/>
              </a:rPr>
              <a:t>首款</a:t>
            </a:r>
            <a:endParaRPr sz="650">
              <a:latin typeface="微软雅黑"/>
              <a:cs typeface="微软雅黑"/>
            </a:endParaRPr>
          </a:p>
        </p:txBody>
      </p:sp>
      <p:sp>
        <p:nvSpPr>
          <p:cNvPr id="42" name="object 42"/>
          <p:cNvSpPr/>
          <p:nvPr/>
        </p:nvSpPr>
        <p:spPr>
          <a:xfrm>
            <a:off x="5323332" y="998253"/>
            <a:ext cx="223519" cy="249648"/>
          </a:xfrm>
          <a:prstGeom prst="rect">
            <a:avLst/>
          </a:prstGeom>
          <a:blipFill>
            <a:blip r:embed="rId3" cstate="print"/>
            <a:stretch>
              <a:fillRect/>
            </a:stretch>
          </a:blipFill>
        </p:spPr>
        <p:txBody>
          <a:bodyPr wrap="square" lIns="0" tIns="0" rIns="0" bIns="0" rtlCol="0"/>
          <a:lstStyle/>
          <a:p/>
        </p:txBody>
      </p:sp>
      <p:sp>
        <p:nvSpPr>
          <p:cNvPr id="43" name="object 43"/>
          <p:cNvSpPr/>
          <p:nvPr/>
        </p:nvSpPr>
        <p:spPr>
          <a:xfrm>
            <a:off x="5318759" y="993647"/>
            <a:ext cx="233172" cy="257555"/>
          </a:xfrm>
          <a:prstGeom prst="rect">
            <a:avLst/>
          </a:prstGeom>
          <a:blipFill>
            <a:blip r:embed="rId4" cstate="print"/>
            <a:stretch>
              <a:fillRect/>
            </a:stretch>
          </a:blipFill>
        </p:spPr>
        <p:txBody>
          <a:bodyPr wrap="square" lIns="0" tIns="0" rIns="0" bIns="0" rtlCol="0"/>
          <a:lstStyle/>
          <a:p/>
        </p:txBody>
      </p:sp>
      <p:sp>
        <p:nvSpPr>
          <p:cNvPr id="44" name="object 44"/>
          <p:cNvSpPr/>
          <p:nvPr/>
        </p:nvSpPr>
        <p:spPr>
          <a:xfrm>
            <a:off x="5561076" y="1092708"/>
            <a:ext cx="205739" cy="97536"/>
          </a:xfrm>
          <a:prstGeom prst="rect">
            <a:avLst/>
          </a:prstGeom>
          <a:blipFill>
            <a:blip r:embed="rId5" cstate="print"/>
            <a:stretch>
              <a:fillRect/>
            </a:stretch>
          </a:blipFill>
        </p:spPr>
        <p:txBody>
          <a:bodyPr wrap="square" lIns="0" tIns="0" rIns="0" bIns="0" rtlCol="0"/>
          <a:lstStyle/>
          <a:p/>
        </p:txBody>
      </p:sp>
      <p:sp>
        <p:nvSpPr>
          <p:cNvPr id="45" name="object 45"/>
          <p:cNvSpPr txBox="1"/>
          <p:nvPr/>
        </p:nvSpPr>
        <p:spPr>
          <a:xfrm>
            <a:off x="5443220" y="1264665"/>
            <a:ext cx="196215" cy="128270"/>
          </a:xfrm>
          <a:prstGeom prst="rect">
            <a:avLst/>
          </a:prstGeom>
        </p:spPr>
        <p:txBody>
          <a:bodyPr vert="horz" wrap="square" lIns="0" tIns="15240" rIns="0" bIns="0" rtlCol="0">
            <a:spAutoFit/>
          </a:bodyPr>
          <a:lstStyle/>
          <a:p>
            <a:pPr marL="12700">
              <a:lnSpc>
                <a:spcPct val="100000"/>
              </a:lnSpc>
              <a:spcBef>
                <a:spcPts val="120"/>
              </a:spcBef>
            </a:pPr>
            <a:r>
              <a:rPr sz="650" b="1" i="1" spc="20" dirty="0">
                <a:solidFill>
                  <a:srgbClr val="7E7E7E"/>
                </a:solidFill>
                <a:latin typeface="微软雅黑"/>
                <a:cs typeface="微软雅黑"/>
              </a:rPr>
              <a:t>物流</a:t>
            </a:r>
            <a:endParaRPr sz="650">
              <a:latin typeface="微软雅黑"/>
              <a:cs typeface="微软雅黑"/>
            </a:endParaRPr>
          </a:p>
        </p:txBody>
      </p:sp>
      <p:sp>
        <p:nvSpPr>
          <p:cNvPr id="46" name="object 46"/>
          <p:cNvSpPr txBox="1"/>
          <p:nvPr/>
        </p:nvSpPr>
        <p:spPr>
          <a:xfrm>
            <a:off x="962355" y="1264158"/>
            <a:ext cx="367030" cy="128270"/>
          </a:xfrm>
          <a:prstGeom prst="rect">
            <a:avLst/>
          </a:prstGeom>
        </p:spPr>
        <p:txBody>
          <a:bodyPr vert="horz" wrap="square" lIns="0" tIns="15240" rIns="0" bIns="0" rtlCol="0">
            <a:spAutoFit/>
          </a:bodyPr>
          <a:lstStyle/>
          <a:p>
            <a:pPr marL="12700">
              <a:lnSpc>
                <a:spcPct val="100000"/>
              </a:lnSpc>
              <a:spcBef>
                <a:spcPts val="120"/>
              </a:spcBef>
            </a:pPr>
            <a:r>
              <a:rPr sz="650" b="1" i="1" spc="20" dirty="0">
                <a:solidFill>
                  <a:srgbClr val="7E7E7E"/>
                </a:solidFill>
                <a:latin typeface="微软雅黑"/>
                <a:cs typeface="微软雅黑"/>
              </a:rPr>
              <a:t>订单洽谈</a:t>
            </a:r>
            <a:endParaRPr sz="650">
              <a:latin typeface="微软雅黑"/>
              <a:cs typeface="微软雅黑"/>
            </a:endParaRPr>
          </a:p>
        </p:txBody>
      </p:sp>
      <p:sp>
        <p:nvSpPr>
          <p:cNvPr id="47" name="object 47"/>
          <p:cNvSpPr txBox="1"/>
          <p:nvPr/>
        </p:nvSpPr>
        <p:spPr>
          <a:xfrm>
            <a:off x="256438" y="1279017"/>
            <a:ext cx="226695" cy="146685"/>
          </a:xfrm>
          <a:prstGeom prst="rect">
            <a:avLst/>
          </a:prstGeom>
        </p:spPr>
        <p:txBody>
          <a:bodyPr vert="horz" wrap="square" lIns="0" tIns="11430" rIns="0" bIns="0" rtlCol="0">
            <a:spAutoFit/>
          </a:bodyPr>
          <a:lstStyle/>
          <a:p>
            <a:pPr marL="12700">
              <a:lnSpc>
                <a:spcPct val="100000"/>
              </a:lnSpc>
              <a:spcBef>
                <a:spcPts val="90"/>
              </a:spcBef>
            </a:pPr>
            <a:r>
              <a:rPr sz="800" b="1" i="1" spc="-10" dirty="0">
                <a:solidFill>
                  <a:srgbClr val="FF6A00"/>
                </a:solidFill>
                <a:latin typeface="微软雅黑"/>
                <a:cs typeface="微软雅黑"/>
              </a:rPr>
              <a:t>卖家</a:t>
            </a:r>
            <a:endParaRPr sz="800">
              <a:latin typeface="微软雅黑"/>
              <a:cs typeface="微软雅黑"/>
            </a:endParaRPr>
          </a:p>
        </p:txBody>
      </p:sp>
      <p:sp>
        <p:nvSpPr>
          <p:cNvPr id="48" name="object 48"/>
          <p:cNvSpPr/>
          <p:nvPr/>
        </p:nvSpPr>
        <p:spPr>
          <a:xfrm>
            <a:off x="137160" y="918972"/>
            <a:ext cx="371855" cy="358139"/>
          </a:xfrm>
          <a:prstGeom prst="rect">
            <a:avLst/>
          </a:prstGeom>
          <a:blipFill>
            <a:blip r:embed="rId6" cstate="print"/>
            <a:stretch>
              <a:fillRect/>
            </a:stretch>
          </a:blipFill>
        </p:spPr>
        <p:txBody>
          <a:bodyPr wrap="square" lIns="0" tIns="0" rIns="0" bIns="0" rtlCol="0"/>
          <a:lstStyle/>
          <a:p/>
        </p:txBody>
      </p:sp>
      <p:sp>
        <p:nvSpPr>
          <p:cNvPr id="49" name="object 49"/>
          <p:cNvSpPr txBox="1"/>
          <p:nvPr/>
        </p:nvSpPr>
        <p:spPr>
          <a:xfrm>
            <a:off x="8372602" y="1256487"/>
            <a:ext cx="226695" cy="146685"/>
          </a:xfrm>
          <a:prstGeom prst="rect">
            <a:avLst/>
          </a:prstGeom>
        </p:spPr>
        <p:txBody>
          <a:bodyPr vert="horz" wrap="square" lIns="0" tIns="12065" rIns="0" bIns="0" rtlCol="0">
            <a:spAutoFit/>
          </a:bodyPr>
          <a:lstStyle/>
          <a:p>
            <a:pPr marL="12700">
              <a:lnSpc>
                <a:spcPct val="100000"/>
              </a:lnSpc>
              <a:spcBef>
                <a:spcPts val="95"/>
              </a:spcBef>
            </a:pPr>
            <a:r>
              <a:rPr sz="800" b="1" i="1" spc="-15" dirty="0">
                <a:solidFill>
                  <a:srgbClr val="FF6A00"/>
                </a:solidFill>
                <a:latin typeface="微软雅黑"/>
                <a:cs typeface="微软雅黑"/>
              </a:rPr>
              <a:t>买家</a:t>
            </a:r>
            <a:endParaRPr sz="800">
              <a:latin typeface="微软雅黑"/>
              <a:cs typeface="微软雅黑"/>
            </a:endParaRPr>
          </a:p>
        </p:txBody>
      </p:sp>
      <p:sp>
        <p:nvSpPr>
          <p:cNvPr id="50" name="object 50"/>
          <p:cNvSpPr/>
          <p:nvPr/>
        </p:nvSpPr>
        <p:spPr>
          <a:xfrm>
            <a:off x="8293607" y="946403"/>
            <a:ext cx="358140" cy="294132"/>
          </a:xfrm>
          <a:prstGeom prst="rect">
            <a:avLst/>
          </a:prstGeom>
          <a:blipFill>
            <a:blip r:embed="rId7" cstate="print"/>
            <a:stretch>
              <a:fillRect/>
            </a:stretch>
          </a:blipFill>
        </p:spPr>
        <p:txBody>
          <a:bodyPr wrap="square" lIns="0" tIns="0" rIns="0" bIns="0" rtlCol="0"/>
          <a:lstStyle/>
          <a:p/>
        </p:txBody>
      </p:sp>
      <p:sp>
        <p:nvSpPr>
          <p:cNvPr id="51" name="object 51"/>
          <p:cNvSpPr txBox="1"/>
          <p:nvPr/>
        </p:nvSpPr>
        <p:spPr>
          <a:xfrm>
            <a:off x="7365872" y="1264158"/>
            <a:ext cx="196215" cy="128270"/>
          </a:xfrm>
          <a:prstGeom prst="rect">
            <a:avLst/>
          </a:prstGeom>
        </p:spPr>
        <p:txBody>
          <a:bodyPr vert="horz" wrap="square" lIns="0" tIns="15240" rIns="0" bIns="0" rtlCol="0">
            <a:spAutoFit/>
          </a:bodyPr>
          <a:lstStyle/>
          <a:p>
            <a:pPr marL="12700">
              <a:lnSpc>
                <a:spcPct val="100000"/>
              </a:lnSpc>
              <a:spcBef>
                <a:spcPts val="120"/>
              </a:spcBef>
            </a:pPr>
            <a:r>
              <a:rPr sz="650" b="1" i="1" spc="20" dirty="0">
                <a:solidFill>
                  <a:srgbClr val="7E7E7E"/>
                </a:solidFill>
                <a:latin typeface="微软雅黑"/>
                <a:cs typeface="微软雅黑"/>
              </a:rPr>
              <a:t>退税</a:t>
            </a:r>
            <a:endParaRPr sz="650">
              <a:latin typeface="微软雅黑"/>
              <a:cs typeface="微软雅黑"/>
            </a:endParaRPr>
          </a:p>
        </p:txBody>
      </p:sp>
      <p:sp>
        <p:nvSpPr>
          <p:cNvPr id="52" name="object 52"/>
          <p:cNvSpPr/>
          <p:nvPr/>
        </p:nvSpPr>
        <p:spPr>
          <a:xfrm>
            <a:off x="556996" y="1148841"/>
            <a:ext cx="328930" cy="76200"/>
          </a:xfrm>
          <a:custGeom>
            <a:avLst/>
            <a:gdLst/>
            <a:ahLst/>
            <a:cxnLst/>
            <a:rect l="l" t="t" r="r" b="b"/>
            <a:pathLst>
              <a:path w="328930" h="76200">
                <a:moveTo>
                  <a:pt x="252549" y="47981"/>
                </a:moveTo>
                <a:lnTo>
                  <a:pt x="252488" y="76200"/>
                </a:lnTo>
                <a:lnTo>
                  <a:pt x="309121" y="48006"/>
                </a:lnTo>
                <a:lnTo>
                  <a:pt x="265252" y="48006"/>
                </a:lnTo>
                <a:lnTo>
                  <a:pt x="252549" y="47981"/>
                </a:lnTo>
                <a:close/>
              </a:path>
              <a:path w="328930" h="76200">
                <a:moveTo>
                  <a:pt x="252592" y="28169"/>
                </a:moveTo>
                <a:lnTo>
                  <a:pt x="252549" y="47981"/>
                </a:lnTo>
                <a:lnTo>
                  <a:pt x="265252" y="48006"/>
                </a:lnTo>
                <a:lnTo>
                  <a:pt x="265290" y="28194"/>
                </a:lnTo>
                <a:lnTo>
                  <a:pt x="252592" y="28169"/>
                </a:lnTo>
                <a:close/>
              </a:path>
              <a:path w="328930" h="76200">
                <a:moveTo>
                  <a:pt x="252653" y="0"/>
                </a:moveTo>
                <a:lnTo>
                  <a:pt x="252592" y="28169"/>
                </a:lnTo>
                <a:lnTo>
                  <a:pt x="265290" y="28194"/>
                </a:lnTo>
                <a:lnTo>
                  <a:pt x="265252" y="48006"/>
                </a:lnTo>
                <a:lnTo>
                  <a:pt x="309121" y="48006"/>
                </a:lnTo>
                <a:lnTo>
                  <a:pt x="328764" y="38227"/>
                </a:lnTo>
                <a:lnTo>
                  <a:pt x="252653" y="0"/>
                </a:lnTo>
                <a:close/>
              </a:path>
              <a:path w="328930" h="76200">
                <a:moveTo>
                  <a:pt x="50" y="27686"/>
                </a:moveTo>
                <a:lnTo>
                  <a:pt x="0" y="47498"/>
                </a:lnTo>
                <a:lnTo>
                  <a:pt x="252549" y="47981"/>
                </a:lnTo>
                <a:lnTo>
                  <a:pt x="252592" y="28169"/>
                </a:lnTo>
                <a:lnTo>
                  <a:pt x="50" y="27686"/>
                </a:lnTo>
                <a:close/>
              </a:path>
            </a:pathLst>
          </a:custGeom>
          <a:solidFill>
            <a:srgbClr val="EC7C30"/>
          </a:solidFill>
        </p:spPr>
        <p:txBody>
          <a:bodyPr wrap="square" lIns="0" tIns="0" rIns="0" bIns="0" rtlCol="0"/>
          <a:lstStyle/>
          <a:p/>
        </p:txBody>
      </p:sp>
      <p:sp>
        <p:nvSpPr>
          <p:cNvPr id="53" name="object 53"/>
          <p:cNvSpPr/>
          <p:nvPr/>
        </p:nvSpPr>
        <p:spPr>
          <a:xfrm>
            <a:off x="1410461" y="1150366"/>
            <a:ext cx="328930" cy="76200"/>
          </a:xfrm>
          <a:custGeom>
            <a:avLst/>
            <a:gdLst/>
            <a:ahLst/>
            <a:cxnLst/>
            <a:rect l="l" t="t" r="r" b="b"/>
            <a:pathLst>
              <a:path w="328930" h="76200">
                <a:moveTo>
                  <a:pt x="252523" y="47981"/>
                </a:moveTo>
                <a:lnTo>
                  <a:pt x="252475" y="76200"/>
                </a:lnTo>
                <a:lnTo>
                  <a:pt x="309146" y="48006"/>
                </a:lnTo>
                <a:lnTo>
                  <a:pt x="265175" y="48006"/>
                </a:lnTo>
                <a:lnTo>
                  <a:pt x="252523" y="47981"/>
                </a:lnTo>
                <a:close/>
              </a:path>
              <a:path w="328930" h="76200">
                <a:moveTo>
                  <a:pt x="252556" y="28169"/>
                </a:moveTo>
                <a:lnTo>
                  <a:pt x="252523" y="47981"/>
                </a:lnTo>
                <a:lnTo>
                  <a:pt x="265175" y="48006"/>
                </a:lnTo>
                <a:lnTo>
                  <a:pt x="265302" y="28194"/>
                </a:lnTo>
                <a:lnTo>
                  <a:pt x="252556" y="28169"/>
                </a:lnTo>
                <a:close/>
              </a:path>
              <a:path w="328930" h="76200">
                <a:moveTo>
                  <a:pt x="252602" y="0"/>
                </a:moveTo>
                <a:lnTo>
                  <a:pt x="252556" y="28169"/>
                </a:lnTo>
                <a:lnTo>
                  <a:pt x="265302" y="28194"/>
                </a:lnTo>
                <a:lnTo>
                  <a:pt x="265175" y="48006"/>
                </a:lnTo>
                <a:lnTo>
                  <a:pt x="309146" y="48006"/>
                </a:lnTo>
                <a:lnTo>
                  <a:pt x="328802" y="38226"/>
                </a:lnTo>
                <a:lnTo>
                  <a:pt x="252602" y="0"/>
                </a:lnTo>
                <a:close/>
              </a:path>
              <a:path w="328930" h="76200">
                <a:moveTo>
                  <a:pt x="0" y="27686"/>
                </a:moveTo>
                <a:lnTo>
                  <a:pt x="0" y="47498"/>
                </a:lnTo>
                <a:lnTo>
                  <a:pt x="252523" y="47981"/>
                </a:lnTo>
                <a:lnTo>
                  <a:pt x="252556" y="28169"/>
                </a:lnTo>
                <a:lnTo>
                  <a:pt x="0" y="27686"/>
                </a:lnTo>
                <a:close/>
              </a:path>
            </a:pathLst>
          </a:custGeom>
          <a:solidFill>
            <a:srgbClr val="EC7C30"/>
          </a:solidFill>
        </p:spPr>
        <p:txBody>
          <a:bodyPr wrap="square" lIns="0" tIns="0" rIns="0" bIns="0" rtlCol="0"/>
          <a:lstStyle/>
          <a:p/>
        </p:txBody>
      </p:sp>
      <p:sp>
        <p:nvSpPr>
          <p:cNvPr id="54" name="object 54"/>
          <p:cNvSpPr/>
          <p:nvPr/>
        </p:nvSpPr>
        <p:spPr>
          <a:xfrm>
            <a:off x="2209038" y="1147317"/>
            <a:ext cx="328930" cy="76200"/>
          </a:xfrm>
          <a:custGeom>
            <a:avLst/>
            <a:gdLst/>
            <a:ahLst/>
            <a:cxnLst/>
            <a:rect l="l" t="t" r="r" b="b"/>
            <a:pathLst>
              <a:path w="328930" h="76200">
                <a:moveTo>
                  <a:pt x="252523" y="47981"/>
                </a:moveTo>
                <a:lnTo>
                  <a:pt x="252475" y="76200"/>
                </a:lnTo>
                <a:lnTo>
                  <a:pt x="309146" y="48006"/>
                </a:lnTo>
                <a:lnTo>
                  <a:pt x="265175" y="48006"/>
                </a:lnTo>
                <a:lnTo>
                  <a:pt x="252523" y="47981"/>
                </a:lnTo>
                <a:close/>
              </a:path>
              <a:path w="328930" h="76200">
                <a:moveTo>
                  <a:pt x="252556" y="28169"/>
                </a:moveTo>
                <a:lnTo>
                  <a:pt x="252523" y="47981"/>
                </a:lnTo>
                <a:lnTo>
                  <a:pt x="265175" y="48006"/>
                </a:lnTo>
                <a:lnTo>
                  <a:pt x="265303" y="28194"/>
                </a:lnTo>
                <a:lnTo>
                  <a:pt x="252556" y="28169"/>
                </a:lnTo>
                <a:close/>
              </a:path>
              <a:path w="328930" h="76200">
                <a:moveTo>
                  <a:pt x="252603" y="0"/>
                </a:moveTo>
                <a:lnTo>
                  <a:pt x="252556" y="28169"/>
                </a:lnTo>
                <a:lnTo>
                  <a:pt x="265303" y="28194"/>
                </a:lnTo>
                <a:lnTo>
                  <a:pt x="265175" y="48006"/>
                </a:lnTo>
                <a:lnTo>
                  <a:pt x="309146" y="48006"/>
                </a:lnTo>
                <a:lnTo>
                  <a:pt x="328803" y="38227"/>
                </a:lnTo>
                <a:lnTo>
                  <a:pt x="252603" y="0"/>
                </a:lnTo>
                <a:close/>
              </a:path>
              <a:path w="328930" h="76200">
                <a:moveTo>
                  <a:pt x="0" y="27686"/>
                </a:moveTo>
                <a:lnTo>
                  <a:pt x="0" y="47498"/>
                </a:lnTo>
                <a:lnTo>
                  <a:pt x="252523" y="47981"/>
                </a:lnTo>
                <a:lnTo>
                  <a:pt x="252556" y="28169"/>
                </a:lnTo>
                <a:lnTo>
                  <a:pt x="0" y="27686"/>
                </a:lnTo>
                <a:close/>
              </a:path>
            </a:pathLst>
          </a:custGeom>
          <a:solidFill>
            <a:srgbClr val="EC7C30"/>
          </a:solidFill>
        </p:spPr>
        <p:txBody>
          <a:bodyPr wrap="square" lIns="0" tIns="0" rIns="0" bIns="0" rtlCol="0"/>
          <a:lstStyle/>
          <a:p/>
        </p:txBody>
      </p:sp>
      <p:sp>
        <p:nvSpPr>
          <p:cNvPr id="55" name="object 55"/>
          <p:cNvSpPr/>
          <p:nvPr/>
        </p:nvSpPr>
        <p:spPr>
          <a:xfrm>
            <a:off x="3030473" y="1145794"/>
            <a:ext cx="328930" cy="76200"/>
          </a:xfrm>
          <a:custGeom>
            <a:avLst/>
            <a:gdLst/>
            <a:ahLst/>
            <a:cxnLst/>
            <a:rect l="l" t="t" r="r" b="b"/>
            <a:pathLst>
              <a:path w="328929" h="76200">
                <a:moveTo>
                  <a:pt x="252523" y="47981"/>
                </a:moveTo>
                <a:lnTo>
                  <a:pt x="252475" y="76200"/>
                </a:lnTo>
                <a:lnTo>
                  <a:pt x="309146" y="48005"/>
                </a:lnTo>
                <a:lnTo>
                  <a:pt x="265175" y="48005"/>
                </a:lnTo>
                <a:lnTo>
                  <a:pt x="252523" y="47981"/>
                </a:lnTo>
                <a:close/>
              </a:path>
              <a:path w="328929" h="76200">
                <a:moveTo>
                  <a:pt x="252556" y="28169"/>
                </a:moveTo>
                <a:lnTo>
                  <a:pt x="252523" y="47981"/>
                </a:lnTo>
                <a:lnTo>
                  <a:pt x="265175" y="48005"/>
                </a:lnTo>
                <a:lnTo>
                  <a:pt x="265302" y="28193"/>
                </a:lnTo>
                <a:lnTo>
                  <a:pt x="252556" y="28169"/>
                </a:lnTo>
                <a:close/>
              </a:path>
              <a:path w="328929" h="76200">
                <a:moveTo>
                  <a:pt x="252602" y="0"/>
                </a:moveTo>
                <a:lnTo>
                  <a:pt x="252556" y="28169"/>
                </a:lnTo>
                <a:lnTo>
                  <a:pt x="265302" y="28193"/>
                </a:lnTo>
                <a:lnTo>
                  <a:pt x="265175" y="48005"/>
                </a:lnTo>
                <a:lnTo>
                  <a:pt x="309146" y="48005"/>
                </a:lnTo>
                <a:lnTo>
                  <a:pt x="328802" y="38226"/>
                </a:lnTo>
                <a:lnTo>
                  <a:pt x="252602" y="0"/>
                </a:lnTo>
                <a:close/>
              </a:path>
              <a:path w="328929" h="76200">
                <a:moveTo>
                  <a:pt x="0" y="27685"/>
                </a:moveTo>
                <a:lnTo>
                  <a:pt x="0" y="47497"/>
                </a:lnTo>
                <a:lnTo>
                  <a:pt x="252523" y="47981"/>
                </a:lnTo>
                <a:lnTo>
                  <a:pt x="252556" y="28169"/>
                </a:lnTo>
                <a:lnTo>
                  <a:pt x="0" y="27685"/>
                </a:lnTo>
                <a:close/>
              </a:path>
            </a:pathLst>
          </a:custGeom>
          <a:solidFill>
            <a:srgbClr val="EC7C30"/>
          </a:solidFill>
        </p:spPr>
        <p:txBody>
          <a:bodyPr wrap="square" lIns="0" tIns="0" rIns="0" bIns="0" rtlCol="0"/>
          <a:lstStyle/>
          <a:p/>
        </p:txBody>
      </p:sp>
      <p:sp>
        <p:nvSpPr>
          <p:cNvPr id="56" name="object 56"/>
          <p:cNvSpPr/>
          <p:nvPr/>
        </p:nvSpPr>
        <p:spPr>
          <a:xfrm>
            <a:off x="4912614" y="1133602"/>
            <a:ext cx="328930" cy="76200"/>
          </a:xfrm>
          <a:custGeom>
            <a:avLst/>
            <a:gdLst/>
            <a:ahLst/>
            <a:cxnLst/>
            <a:rect l="l" t="t" r="r" b="b"/>
            <a:pathLst>
              <a:path w="328929" h="76200">
                <a:moveTo>
                  <a:pt x="252523" y="47981"/>
                </a:moveTo>
                <a:lnTo>
                  <a:pt x="252475" y="76200"/>
                </a:lnTo>
                <a:lnTo>
                  <a:pt x="309146" y="48006"/>
                </a:lnTo>
                <a:lnTo>
                  <a:pt x="265175" y="48006"/>
                </a:lnTo>
                <a:lnTo>
                  <a:pt x="252523" y="47981"/>
                </a:lnTo>
                <a:close/>
              </a:path>
              <a:path w="328929" h="76200">
                <a:moveTo>
                  <a:pt x="252556" y="28169"/>
                </a:moveTo>
                <a:lnTo>
                  <a:pt x="252523" y="47981"/>
                </a:lnTo>
                <a:lnTo>
                  <a:pt x="265175" y="48006"/>
                </a:lnTo>
                <a:lnTo>
                  <a:pt x="265302" y="28194"/>
                </a:lnTo>
                <a:lnTo>
                  <a:pt x="252556" y="28169"/>
                </a:lnTo>
                <a:close/>
              </a:path>
              <a:path w="328929" h="76200">
                <a:moveTo>
                  <a:pt x="252602" y="0"/>
                </a:moveTo>
                <a:lnTo>
                  <a:pt x="252556" y="28169"/>
                </a:lnTo>
                <a:lnTo>
                  <a:pt x="265302" y="28194"/>
                </a:lnTo>
                <a:lnTo>
                  <a:pt x="265175" y="48006"/>
                </a:lnTo>
                <a:lnTo>
                  <a:pt x="309146" y="48006"/>
                </a:lnTo>
                <a:lnTo>
                  <a:pt x="328802" y="38226"/>
                </a:lnTo>
                <a:lnTo>
                  <a:pt x="252602" y="0"/>
                </a:lnTo>
                <a:close/>
              </a:path>
              <a:path w="328929" h="76200">
                <a:moveTo>
                  <a:pt x="0" y="27686"/>
                </a:moveTo>
                <a:lnTo>
                  <a:pt x="0" y="47498"/>
                </a:lnTo>
                <a:lnTo>
                  <a:pt x="252523" y="47981"/>
                </a:lnTo>
                <a:lnTo>
                  <a:pt x="252556" y="28169"/>
                </a:lnTo>
                <a:lnTo>
                  <a:pt x="0" y="27686"/>
                </a:lnTo>
                <a:close/>
              </a:path>
            </a:pathLst>
          </a:custGeom>
          <a:solidFill>
            <a:srgbClr val="EC7C30"/>
          </a:solidFill>
        </p:spPr>
        <p:txBody>
          <a:bodyPr wrap="square" lIns="0" tIns="0" rIns="0" bIns="0" rtlCol="0"/>
          <a:lstStyle/>
          <a:p/>
        </p:txBody>
      </p:sp>
      <p:sp>
        <p:nvSpPr>
          <p:cNvPr id="57" name="object 57"/>
          <p:cNvSpPr/>
          <p:nvPr/>
        </p:nvSpPr>
        <p:spPr>
          <a:xfrm>
            <a:off x="5816346" y="1133602"/>
            <a:ext cx="328930" cy="76200"/>
          </a:xfrm>
          <a:custGeom>
            <a:avLst/>
            <a:gdLst/>
            <a:ahLst/>
            <a:cxnLst/>
            <a:rect l="l" t="t" r="r" b="b"/>
            <a:pathLst>
              <a:path w="328929" h="76200">
                <a:moveTo>
                  <a:pt x="252523" y="47981"/>
                </a:moveTo>
                <a:lnTo>
                  <a:pt x="252475" y="76200"/>
                </a:lnTo>
                <a:lnTo>
                  <a:pt x="309146" y="48006"/>
                </a:lnTo>
                <a:lnTo>
                  <a:pt x="265175" y="48006"/>
                </a:lnTo>
                <a:lnTo>
                  <a:pt x="252523" y="47981"/>
                </a:lnTo>
                <a:close/>
              </a:path>
              <a:path w="328929" h="76200">
                <a:moveTo>
                  <a:pt x="252556" y="28169"/>
                </a:moveTo>
                <a:lnTo>
                  <a:pt x="252523" y="47981"/>
                </a:lnTo>
                <a:lnTo>
                  <a:pt x="265175" y="48006"/>
                </a:lnTo>
                <a:lnTo>
                  <a:pt x="265302" y="28194"/>
                </a:lnTo>
                <a:lnTo>
                  <a:pt x="252556" y="28169"/>
                </a:lnTo>
                <a:close/>
              </a:path>
              <a:path w="328929" h="76200">
                <a:moveTo>
                  <a:pt x="252602" y="0"/>
                </a:moveTo>
                <a:lnTo>
                  <a:pt x="252556" y="28169"/>
                </a:lnTo>
                <a:lnTo>
                  <a:pt x="265302" y="28194"/>
                </a:lnTo>
                <a:lnTo>
                  <a:pt x="265175" y="48006"/>
                </a:lnTo>
                <a:lnTo>
                  <a:pt x="309146" y="48006"/>
                </a:lnTo>
                <a:lnTo>
                  <a:pt x="328802" y="38226"/>
                </a:lnTo>
                <a:lnTo>
                  <a:pt x="252602" y="0"/>
                </a:lnTo>
                <a:close/>
              </a:path>
              <a:path w="328929" h="76200">
                <a:moveTo>
                  <a:pt x="0" y="27686"/>
                </a:moveTo>
                <a:lnTo>
                  <a:pt x="0" y="47498"/>
                </a:lnTo>
                <a:lnTo>
                  <a:pt x="252523" y="47981"/>
                </a:lnTo>
                <a:lnTo>
                  <a:pt x="252556" y="28169"/>
                </a:lnTo>
                <a:lnTo>
                  <a:pt x="0" y="27686"/>
                </a:lnTo>
                <a:close/>
              </a:path>
            </a:pathLst>
          </a:custGeom>
          <a:solidFill>
            <a:srgbClr val="EC7C30"/>
          </a:solidFill>
        </p:spPr>
        <p:txBody>
          <a:bodyPr wrap="square" lIns="0" tIns="0" rIns="0" bIns="0" rtlCol="0"/>
          <a:lstStyle/>
          <a:p/>
        </p:txBody>
      </p:sp>
      <p:sp>
        <p:nvSpPr>
          <p:cNvPr id="58" name="object 58"/>
          <p:cNvSpPr/>
          <p:nvPr/>
        </p:nvSpPr>
        <p:spPr>
          <a:xfrm>
            <a:off x="6832854" y="1144269"/>
            <a:ext cx="328930" cy="76200"/>
          </a:xfrm>
          <a:custGeom>
            <a:avLst/>
            <a:gdLst/>
            <a:ahLst/>
            <a:cxnLst/>
            <a:rect l="l" t="t" r="r" b="b"/>
            <a:pathLst>
              <a:path w="328929" h="76200">
                <a:moveTo>
                  <a:pt x="252523" y="47981"/>
                </a:moveTo>
                <a:lnTo>
                  <a:pt x="252475" y="76200"/>
                </a:lnTo>
                <a:lnTo>
                  <a:pt x="309146" y="48005"/>
                </a:lnTo>
                <a:lnTo>
                  <a:pt x="265175" y="48005"/>
                </a:lnTo>
                <a:lnTo>
                  <a:pt x="252523" y="47981"/>
                </a:lnTo>
                <a:close/>
              </a:path>
              <a:path w="328929" h="76200">
                <a:moveTo>
                  <a:pt x="252556" y="28169"/>
                </a:moveTo>
                <a:lnTo>
                  <a:pt x="252523" y="47981"/>
                </a:lnTo>
                <a:lnTo>
                  <a:pt x="265175" y="48005"/>
                </a:lnTo>
                <a:lnTo>
                  <a:pt x="265302" y="28193"/>
                </a:lnTo>
                <a:lnTo>
                  <a:pt x="252556" y="28169"/>
                </a:lnTo>
                <a:close/>
              </a:path>
              <a:path w="328929" h="76200">
                <a:moveTo>
                  <a:pt x="252602" y="0"/>
                </a:moveTo>
                <a:lnTo>
                  <a:pt x="252556" y="28169"/>
                </a:lnTo>
                <a:lnTo>
                  <a:pt x="265302" y="28193"/>
                </a:lnTo>
                <a:lnTo>
                  <a:pt x="265175" y="48005"/>
                </a:lnTo>
                <a:lnTo>
                  <a:pt x="309146" y="48005"/>
                </a:lnTo>
                <a:lnTo>
                  <a:pt x="328802" y="38226"/>
                </a:lnTo>
                <a:lnTo>
                  <a:pt x="252602" y="0"/>
                </a:lnTo>
                <a:close/>
              </a:path>
              <a:path w="328929" h="76200">
                <a:moveTo>
                  <a:pt x="0" y="27685"/>
                </a:moveTo>
                <a:lnTo>
                  <a:pt x="0" y="47497"/>
                </a:lnTo>
                <a:lnTo>
                  <a:pt x="252523" y="47981"/>
                </a:lnTo>
                <a:lnTo>
                  <a:pt x="252556" y="28169"/>
                </a:lnTo>
                <a:lnTo>
                  <a:pt x="0" y="27685"/>
                </a:lnTo>
                <a:close/>
              </a:path>
            </a:pathLst>
          </a:custGeom>
          <a:solidFill>
            <a:srgbClr val="EC7C30"/>
          </a:solidFill>
        </p:spPr>
        <p:txBody>
          <a:bodyPr wrap="square" lIns="0" tIns="0" rIns="0" bIns="0" rtlCol="0"/>
          <a:lstStyle/>
          <a:p/>
        </p:txBody>
      </p:sp>
      <p:sp>
        <p:nvSpPr>
          <p:cNvPr id="59" name="object 59"/>
          <p:cNvSpPr/>
          <p:nvPr/>
        </p:nvSpPr>
        <p:spPr>
          <a:xfrm>
            <a:off x="7843266" y="1139697"/>
            <a:ext cx="328930" cy="76200"/>
          </a:xfrm>
          <a:custGeom>
            <a:avLst/>
            <a:gdLst/>
            <a:ahLst/>
            <a:cxnLst/>
            <a:rect l="l" t="t" r="r" b="b"/>
            <a:pathLst>
              <a:path w="328929" h="76200">
                <a:moveTo>
                  <a:pt x="252523" y="47981"/>
                </a:moveTo>
                <a:lnTo>
                  <a:pt x="252475" y="76200"/>
                </a:lnTo>
                <a:lnTo>
                  <a:pt x="309146" y="48005"/>
                </a:lnTo>
                <a:lnTo>
                  <a:pt x="265175" y="48005"/>
                </a:lnTo>
                <a:lnTo>
                  <a:pt x="252523" y="47981"/>
                </a:lnTo>
                <a:close/>
              </a:path>
              <a:path w="328929" h="76200">
                <a:moveTo>
                  <a:pt x="252556" y="28169"/>
                </a:moveTo>
                <a:lnTo>
                  <a:pt x="252523" y="47981"/>
                </a:lnTo>
                <a:lnTo>
                  <a:pt x="265175" y="48005"/>
                </a:lnTo>
                <a:lnTo>
                  <a:pt x="265302" y="28193"/>
                </a:lnTo>
                <a:lnTo>
                  <a:pt x="252556" y="28169"/>
                </a:lnTo>
                <a:close/>
              </a:path>
              <a:path w="328929" h="76200">
                <a:moveTo>
                  <a:pt x="252602" y="0"/>
                </a:moveTo>
                <a:lnTo>
                  <a:pt x="252556" y="28169"/>
                </a:lnTo>
                <a:lnTo>
                  <a:pt x="265302" y="28193"/>
                </a:lnTo>
                <a:lnTo>
                  <a:pt x="265175" y="48005"/>
                </a:lnTo>
                <a:lnTo>
                  <a:pt x="309146" y="48005"/>
                </a:lnTo>
                <a:lnTo>
                  <a:pt x="328802" y="38226"/>
                </a:lnTo>
                <a:lnTo>
                  <a:pt x="252602" y="0"/>
                </a:lnTo>
                <a:close/>
              </a:path>
              <a:path w="328929" h="76200">
                <a:moveTo>
                  <a:pt x="0" y="27686"/>
                </a:moveTo>
                <a:lnTo>
                  <a:pt x="0" y="47498"/>
                </a:lnTo>
                <a:lnTo>
                  <a:pt x="252523" y="47981"/>
                </a:lnTo>
                <a:lnTo>
                  <a:pt x="252556" y="28169"/>
                </a:lnTo>
                <a:lnTo>
                  <a:pt x="0" y="27686"/>
                </a:lnTo>
                <a:close/>
              </a:path>
            </a:pathLst>
          </a:custGeom>
          <a:solidFill>
            <a:srgbClr val="EC7C30"/>
          </a:solidFill>
        </p:spPr>
        <p:txBody>
          <a:bodyPr wrap="square" lIns="0" tIns="0" rIns="0" bIns="0" rtlCol="0"/>
          <a:lstStyle/>
          <a:p/>
        </p:txBody>
      </p:sp>
      <p:sp>
        <p:nvSpPr>
          <p:cNvPr id="60" name="object 60"/>
          <p:cNvSpPr/>
          <p:nvPr/>
        </p:nvSpPr>
        <p:spPr>
          <a:xfrm>
            <a:off x="1848611" y="978408"/>
            <a:ext cx="297180" cy="297179"/>
          </a:xfrm>
          <a:prstGeom prst="rect">
            <a:avLst/>
          </a:prstGeom>
          <a:blipFill>
            <a:blip r:embed="rId8" cstate="print"/>
            <a:stretch>
              <a:fillRect/>
            </a:stretch>
          </a:blipFill>
        </p:spPr>
        <p:txBody>
          <a:bodyPr wrap="square" lIns="0" tIns="0" rIns="0" bIns="0" rtlCol="0"/>
          <a:lstStyle/>
          <a:p/>
        </p:txBody>
      </p:sp>
      <p:sp>
        <p:nvSpPr>
          <p:cNvPr id="61" name="object 61"/>
          <p:cNvSpPr/>
          <p:nvPr/>
        </p:nvSpPr>
        <p:spPr>
          <a:xfrm>
            <a:off x="954024" y="940308"/>
            <a:ext cx="309372" cy="310896"/>
          </a:xfrm>
          <a:prstGeom prst="rect">
            <a:avLst/>
          </a:prstGeom>
          <a:blipFill>
            <a:blip r:embed="rId9" cstate="print"/>
            <a:stretch>
              <a:fillRect/>
            </a:stretch>
          </a:blipFill>
        </p:spPr>
        <p:txBody>
          <a:bodyPr wrap="square" lIns="0" tIns="0" rIns="0" bIns="0" rtlCol="0"/>
          <a:lstStyle/>
          <a:p/>
        </p:txBody>
      </p:sp>
      <p:sp>
        <p:nvSpPr>
          <p:cNvPr id="62" name="object 62"/>
          <p:cNvSpPr/>
          <p:nvPr/>
        </p:nvSpPr>
        <p:spPr>
          <a:xfrm>
            <a:off x="2642616" y="984503"/>
            <a:ext cx="213360" cy="214884"/>
          </a:xfrm>
          <a:prstGeom prst="rect">
            <a:avLst/>
          </a:prstGeom>
          <a:blipFill>
            <a:blip r:embed="rId10" cstate="print"/>
            <a:stretch>
              <a:fillRect/>
            </a:stretch>
          </a:blipFill>
        </p:spPr>
        <p:txBody>
          <a:bodyPr wrap="square" lIns="0" tIns="0" rIns="0" bIns="0" rtlCol="0"/>
          <a:lstStyle/>
          <a:p/>
        </p:txBody>
      </p:sp>
      <p:sp>
        <p:nvSpPr>
          <p:cNvPr id="63" name="object 63"/>
          <p:cNvSpPr/>
          <p:nvPr/>
        </p:nvSpPr>
        <p:spPr>
          <a:xfrm>
            <a:off x="3509771" y="992124"/>
            <a:ext cx="217932" cy="217932"/>
          </a:xfrm>
          <a:prstGeom prst="rect">
            <a:avLst/>
          </a:prstGeom>
          <a:blipFill>
            <a:blip r:embed="rId11" cstate="print"/>
            <a:stretch>
              <a:fillRect/>
            </a:stretch>
          </a:blipFill>
        </p:spPr>
        <p:txBody>
          <a:bodyPr wrap="square" lIns="0" tIns="0" rIns="0" bIns="0" rtlCol="0"/>
          <a:lstStyle/>
          <a:p/>
        </p:txBody>
      </p:sp>
      <p:sp>
        <p:nvSpPr>
          <p:cNvPr id="64" name="object 64"/>
          <p:cNvSpPr txBox="1"/>
          <p:nvPr/>
        </p:nvSpPr>
        <p:spPr>
          <a:xfrm>
            <a:off x="4490084" y="1264158"/>
            <a:ext cx="367030" cy="128270"/>
          </a:xfrm>
          <a:prstGeom prst="rect">
            <a:avLst/>
          </a:prstGeom>
        </p:spPr>
        <p:txBody>
          <a:bodyPr vert="horz" wrap="square" lIns="0" tIns="15240" rIns="0" bIns="0" rtlCol="0">
            <a:spAutoFit/>
          </a:bodyPr>
          <a:lstStyle/>
          <a:p>
            <a:pPr marL="12700">
              <a:lnSpc>
                <a:spcPct val="100000"/>
              </a:lnSpc>
              <a:spcBef>
                <a:spcPts val="120"/>
              </a:spcBef>
            </a:pPr>
            <a:r>
              <a:rPr sz="650" b="1" i="1" spc="20" dirty="0">
                <a:solidFill>
                  <a:srgbClr val="7E7E7E"/>
                </a:solidFill>
                <a:latin typeface="微软雅黑"/>
                <a:cs typeface="微软雅黑"/>
              </a:rPr>
              <a:t>出口报关</a:t>
            </a:r>
            <a:endParaRPr sz="650">
              <a:latin typeface="微软雅黑"/>
              <a:cs typeface="微软雅黑"/>
            </a:endParaRPr>
          </a:p>
        </p:txBody>
      </p:sp>
      <p:sp>
        <p:nvSpPr>
          <p:cNvPr id="65" name="object 65"/>
          <p:cNvSpPr txBox="1"/>
          <p:nvPr/>
        </p:nvSpPr>
        <p:spPr>
          <a:xfrm>
            <a:off x="3453765" y="1264158"/>
            <a:ext cx="367030" cy="128270"/>
          </a:xfrm>
          <a:prstGeom prst="rect">
            <a:avLst/>
          </a:prstGeom>
        </p:spPr>
        <p:txBody>
          <a:bodyPr vert="horz" wrap="square" lIns="0" tIns="15240" rIns="0" bIns="0" rtlCol="0">
            <a:spAutoFit/>
          </a:bodyPr>
          <a:lstStyle/>
          <a:p>
            <a:pPr marL="12700">
              <a:lnSpc>
                <a:spcPct val="100000"/>
              </a:lnSpc>
              <a:spcBef>
                <a:spcPts val="120"/>
              </a:spcBef>
            </a:pPr>
            <a:r>
              <a:rPr sz="650" b="1" i="1" spc="20" dirty="0">
                <a:solidFill>
                  <a:srgbClr val="7E7E7E"/>
                </a:solidFill>
                <a:latin typeface="微软雅黑"/>
                <a:cs typeface="微软雅黑"/>
              </a:rPr>
              <a:t>生产备货</a:t>
            </a:r>
            <a:endParaRPr sz="650">
              <a:latin typeface="微软雅黑"/>
              <a:cs typeface="微软雅黑"/>
            </a:endParaRPr>
          </a:p>
        </p:txBody>
      </p:sp>
      <p:sp>
        <p:nvSpPr>
          <p:cNvPr id="66" name="object 66"/>
          <p:cNvSpPr/>
          <p:nvPr/>
        </p:nvSpPr>
        <p:spPr>
          <a:xfrm>
            <a:off x="3937253" y="1144269"/>
            <a:ext cx="328930" cy="76200"/>
          </a:xfrm>
          <a:custGeom>
            <a:avLst/>
            <a:gdLst/>
            <a:ahLst/>
            <a:cxnLst/>
            <a:rect l="l" t="t" r="r" b="b"/>
            <a:pathLst>
              <a:path w="328929" h="76200">
                <a:moveTo>
                  <a:pt x="252523" y="47981"/>
                </a:moveTo>
                <a:lnTo>
                  <a:pt x="252475" y="76200"/>
                </a:lnTo>
                <a:lnTo>
                  <a:pt x="309146" y="48005"/>
                </a:lnTo>
                <a:lnTo>
                  <a:pt x="265175" y="48005"/>
                </a:lnTo>
                <a:lnTo>
                  <a:pt x="252523" y="47981"/>
                </a:lnTo>
                <a:close/>
              </a:path>
              <a:path w="328929" h="76200">
                <a:moveTo>
                  <a:pt x="252556" y="28169"/>
                </a:moveTo>
                <a:lnTo>
                  <a:pt x="252523" y="47981"/>
                </a:lnTo>
                <a:lnTo>
                  <a:pt x="265175" y="48005"/>
                </a:lnTo>
                <a:lnTo>
                  <a:pt x="265303" y="28193"/>
                </a:lnTo>
                <a:lnTo>
                  <a:pt x="252556" y="28169"/>
                </a:lnTo>
                <a:close/>
              </a:path>
              <a:path w="328929" h="76200">
                <a:moveTo>
                  <a:pt x="252603" y="0"/>
                </a:moveTo>
                <a:lnTo>
                  <a:pt x="252556" y="28169"/>
                </a:lnTo>
                <a:lnTo>
                  <a:pt x="265303" y="28193"/>
                </a:lnTo>
                <a:lnTo>
                  <a:pt x="265175" y="48005"/>
                </a:lnTo>
                <a:lnTo>
                  <a:pt x="309146" y="48005"/>
                </a:lnTo>
                <a:lnTo>
                  <a:pt x="328803" y="38226"/>
                </a:lnTo>
                <a:lnTo>
                  <a:pt x="252603" y="0"/>
                </a:lnTo>
                <a:close/>
              </a:path>
              <a:path w="328929" h="76200">
                <a:moveTo>
                  <a:pt x="0" y="27685"/>
                </a:moveTo>
                <a:lnTo>
                  <a:pt x="0" y="47497"/>
                </a:lnTo>
                <a:lnTo>
                  <a:pt x="252523" y="47981"/>
                </a:lnTo>
                <a:lnTo>
                  <a:pt x="252556" y="28169"/>
                </a:lnTo>
                <a:lnTo>
                  <a:pt x="0" y="27685"/>
                </a:lnTo>
                <a:close/>
              </a:path>
            </a:pathLst>
          </a:custGeom>
          <a:solidFill>
            <a:srgbClr val="EC7C30"/>
          </a:solidFill>
        </p:spPr>
        <p:txBody>
          <a:bodyPr wrap="square" lIns="0" tIns="0" rIns="0" bIns="0" rtlCol="0"/>
          <a:lstStyle/>
          <a:p/>
        </p:txBody>
      </p:sp>
      <p:sp>
        <p:nvSpPr>
          <p:cNvPr id="67" name="object 67"/>
          <p:cNvSpPr/>
          <p:nvPr/>
        </p:nvSpPr>
        <p:spPr>
          <a:xfrm>
            <a:off x="4495800" y="958596"/>
            <a:ext cx="288036" cy="288036"/>
          </a:xfrm>
          <a:prstGeom prst="rect">
            <a:avLst/>
          </a:prstGeom>
          <a:blipFill>
            <a:blip r:embed="rId12" cstate="print"/>
            <a:stretch>
              <a:fillRect/>
            </a:stretch>
          </a:blipFill>
        </p:spPr>
        <p:txBody>
          <a:bodyPr wrap="square" lIns="0" tIns="0" rIns="0" bIns="0" rtlCol="0"/>
          <a:lstStyle/>
          <a:p/>
        </p:txBody>
      </p:sp>
      <p:sp>
        <p:nvSpPr>
          <p:cNvPr id="68" name="object 68"/>
          <p:cNvSpPr/>
          <p:nvPr/>
        </p:nvSpPr>
        <p:spPr>
          <a:xfrm>
            <a:off x="6257544" y="955547"/>
            <a:ext cx="342900" cy="344424"/>
          </a:xfrm>
          <a:prstGeom prst="rect">
            <a:avLst/>
          </a:prstGeom>
          <a:blipFill>
            <a:blip r:embed="rId13" cstate="print"/>
            <a:stretch>
              <a:fillRect/>
            </a:stretch>
          </a:blipFill>
        </p:spPr>
        <p:txBody>
          <a:bodyPr wrap="square" lIns="0" tIns="0" rIns="0" bIns="0" rtlCol="0"/>
          <a:lstStyle/>
          <a:p/>
        </p:txBody>
      </p:sp>
      <p:sp>
        <p:nvSpPr>
          <p:cNvPr id="69" name="object 69"/>
          <p:cNvSpPr txBox="1"/>
          <p:nvPr/>
        </p:nvSpPr>
        <p:spPr>
          <a:xfrm>
            <a:off x="6377178" y="1264158"/>
            <a:ext cx="196215" cy="128270"/>
          </a:xfrm>
          <a:prstGeom prst="rect">
            <a:avLst/>
          </a:prstGeom>
        </p:spPr>
        <p:txBody>
          <a:bodyPr vert="horz" wrap="square" lIns="0" tIns="15240" rIns="0" bIns="0" rtlCol="0">
            <a:spAutoFit/>
          </a:bodyPr>
          <a:lstStyle/>
          <a:p>
            <a:pPr marL="12700">
              <a:lnSpc>
                <a:spcPct val="100000"/>
              </a:lnSpc>
              <a:spcBef>
                <a:spcPts val="120"/>
              </a:spcBef>
            </a:pPr>
            <a:r>
              <a:rPr sz="650" b="1" i="1" spc="20" dirty="0">
                <a:solidFill>
                  <a:srgbClr val="7E7E7E"/>
                </a:solidFill>
                <a:latin typeface="微软雅黑"/>
                <a:cs typeface="微软雅黑"/>
              </a:rPr>
              <a:t>尾款</a:t>
            </a:r>
            <a:endParaRPr sz="650">
              <a:latin typeface="微软雅黑"/>
              <a:cs typeface="微软雅黑"/>
            </a:endParaRPr>
          </a:p>
        </p:txBody>
      </p:sp>
      <p:sp>
        <p:nvSpPr>
          <p:cNvPr id="70" name="object 70"/>
          <p:cNvSpPr/>
          <p:nvPr/>
        </p:nvSpPr>
        <p:spPr>
          <a:xfrm>
            <a:off x="7257288" y="906780"/>
            <a:ext cx="345948" cy="345948"/>
          </a:xfrm>
          <a:prstGeom prst="rect">
            <a:avLst/>
          </a:prstGeom>
          <a:blipFill>
            <a:blip r:embed="rId14" cstate="print"/>
            <a:stretch>
              <a:fillRect/>
            </a:stretch>
          </a:blipFill>
        </p:spPr>
        <p:txBody>
          <a:bodyPr wrap="square" lIns="0" tIns="0" rIns="0" bIns="0" rtlCol="0"/>
          <a:lstStyle/>
          <a:p/>
        </p:txBody>
      </p:sp>
      <p:sp>
        <p:nvSpPr>
          <p:cNvPr id="71" name="object 71"/>
          <p:cNvSpPr txBox="1"/>
          <p:nvPr/>
        </p:nvSpPr>
        <p:spPr>
          <a:xfrm>
            <a:off x="1933448" y="1586865"/>
            <a:ext cx="367030" cy="128270"/>
          </a:xfrm>
          <a:prstGeom prst="rect">
            <a:avLst/>
          </a:prstGeom>
        </p:spPr>
        <p:txBody>
          <a:bodyPr vert="horz" wrap="square" lIns="0" tIns="15240" rIns="0" bIns="0" rtlCol="0">
            <a:spAutoFit/>
          </a:bodyPr>
          <a:lstStyle/>
          <a:p>
            <a:pPr marL="12700">
              <a:lnSpc>
                <a:spcPct val="100000"/>
              </a:lnSpc>
              <a:spcBef>
                <a:spcPts val="120"/>
              </a:spcBef>
            </a:pPr>
            <a:r>
              <a:rPr sz="650" spc="20" dirty="0">
                <a:solidFill>
                  <a:srgbClr val="FA6620"/>
                </a:solidFill>
                <a:latin typeface="微软雅黑"/>
                <a:cs typeface="微软雅黑"/>
              </a:rPr>
              <a:t>国际快递</a:t>
            </a:r>
            <a:endParaRPr sz="650">
              <a:latin typeface="微软雅黑"/>
              <a:cs typeface="微软雅黑"/>
            </a:endParaRPr>
          </a:p>
        </p:txBody>
      </p:sp>
      <p:sp>
        <p:nvSpPr>
          <p:cNvPr id="72" name="object 72"/>
          <p:cNvSpPr txBox="1"/>
          <p:nvPr/>
        </p:nvSpPr>
        <p:spPr>
          <a:xfrm>
            <a:off x="827938" y="1543939"/>
            <a:ext cx="793750" cy="231775"/>
          </a:xfrm>
          <a:prstGeom prst="rect">
            <a:avLst/>
          </a:prstGeom>
        </p:spPr>
        <p:txBody>
          <a:bodyPr vert="horz" wrap="square" lIns="0" tIns="15240" rIns="0" bIns="0" rtlCol="0">
            <a:spAutoFit/>
          </a:bodyPr>
          <a:lstStyle/>
          <a:p>
            <a:pPr marL="12700">
              <a:lnSpc>
                <a:spcPct val="100000"/>
              </a:lnSpc>
              <a:spcBef>
                <a:spcPts val="120"/>
              </a:spcBef>
            </a:pPr>
            <a:r>
              <a:rPr sz="650" spc="20" dirty="0">
                <a:solidFill>
                  <a:srgbClr val="FA6620"/>
                </a:solidFill>
                <a:latin typeface="微软雅黑"/>
                <a:cs typeface="微软雅黑"/>
              </a:rPr>
              <a:t>信用保障、信用证、</a:t>
            </a:r>
            <a:endParaRPr sz="650">
              <a:latin typeface="微软雅黑"/>
              <a:cs typeface="微软雅黑"/>
            </a:endParaRPr>
          </a:p>
          <a:p>
            <a:pPr marL="12700">
              <a:lnSpc>
                <a:spcPct val="100000"/>
              </a:lnSpc>
              <a:spcBef>
                <a:spcPts val="35"/>
              </a:spcBef>
            </a:pPr>
            <a:r>
              <a:rPr sz="650" spc="10" dirty="0">
                <a:solidFill>
                  <a:srgbClr val="FA6620"/>
                </a:solidFill>
                <a:latin typeface="微软雅黑"/>
                <a:cs typeface="微软雅黑"/>
              </a:rPr>
              <a:t>Pay</a:t>
            </a:r>
            <a:r>
              <a:rPr sz="650" spc="-5" dirty="0">
                <a:solidFill>
                  <a:srgbClr val="FA6620"/>
                </a:solidFill>
                <a:latin typeface="微软雅黑"/>
                <a:cs typeface="微软雅黑"/>
              </a:rPr>
              <a:t> </a:t>
            </a:r>
            <a:r>
              <a:rPr sz="650" spc="5" dirty="0">
                <a:solidFill>
                  <a:srgbClr val="FA6620"/>
                </a:solidFill>
                <a:latin typeface="微软雅黑"/>
                <a:cs typeface="微软雅黑"/>
              </a:rPr>
              <a:t>Later</a:t>
            </a:r>
            <a:r>
              <a:rPr sz="650" spc="20" dirty="0">
                <a:solidFill>
                  <a:srgbClr val="FA6620"/>
                </a:solidFill>
                <a:latin typeface="微软雅黑"/>
                <a:cs typeface="微软雅黑"/>
              </a:rPr>
              <a:t>、无忧赊</a:t>
            </a:r>
            <a:endParaRPr sz="650">
              <a:latin typeface="微软雅黑"/>
              <a:cs typeface="微软雅黑"/>
            </a:endParaRPr>
          </a:p>
        </p:txBody>
      </p:sp>
      <p:sp>
        <p:nvSpPr>
          <p:cNvPr id="73" name="object 73"/>
          <p:cNvSpPr txBox="1"/>
          <p:nvPr/>
        </p:nvSpPr>
        <p:spPr>
          <a:xfrm>
            <a:off x="4262754" y="1534159"/>
            <a:ext cx="714375" cy="231775"/>
          </a:xfrm>
          <a:prstGeom prst="rect">
            <a:avLst/>
          </a:prstGeom>
        </p:spPr>
        <p:txBody>
          <a:bodyPr vert="horz" wrap="square" lIns="0" tIns="10795" rIns="0" bIns="0" rtlCol="0">
            <a:spAutoFit/>
          </a:bodyPr>
          <a:lstStyle/>
          <a:p>
            <a:pPr marL="190500" marR="5080" indent="-178435">
              <a:lnSpc>
                <a:spcPct val="105000"/>
              </a:lnSpc>
              <a:spcBef>
                <a:spcPts val="85"/>
              </a:spcBef>
            </a:pPr>
            <a:r>
              <a:rPr sz="650" spc="20" dirty="0">
                <a:solidFill>
                  <a:srgbClr val="FA6620"/>
                </a:solidFill>
                <a:latin typeface="微软雅黑"/>
                <a:cs typeface="微软雅黑"/>
              </a:rPr>
              <a:t>一达通</a:t>
            </a:r>
            <a:r>
              <a:rPr sz="650" spc="10" dirty="0">
                <a:solidFill>
                  <a:srgbClr val="FA6620"/>
                </a:solidFill>
                <a:latin typeface="微软雅黑"/>
                <a:cs typeface="微软雅黑"/>
              </a:rPr>
              <a:t>—</a:t>
            </a:r>
            <a:r>
              <a:rPr sz="650" spc="15" dirty="0">
                <a:solidFill>
                  <a:srgbClr val="FA6620"/>
                </a:solidFill>
                <a:latin typeface="微软雅黑"/>
                <a:cs typeface="微软雅黑"/>
              </a:rPr>
              <a:t>通关服务 </a:t>
            </a:r>
            <a:r>
              <a:rPr sz="650" spc="20" dirty="0">
                <a:solidFill>
                  <a:srgbClr val="FA6620"/>
                </a:solidFill>
                <a:latin typeface="微软雅黑"/>
                <a:cs typeface="微软雅黑"/>
              </a:rPr>
              <a:t>关务</a:t>
            </a:r>
            <a:r>
              <a:rPr sz="650" spc="10" dirty="0">
                <a:solidFill>
                  <a:srgbClr val="FA6620"/>
                </a:solidFill>
                <a:latin typeface="微软雅黑"/>
                <a:cs typeface="微软雅黑"/>
              </a:rPr>
              <a:t>SaaS</a:t>
            </a:r>
            <a:endParaRPr sz="650">
              <a:latin typeface="微软雅黑"/>
              <a:cs typeface="微软雅黑"/>
            </a:endParaRPr>
          </a:p>
        </p:txBody>
      </p:sp>
      <p:sp>
        <p:nvSpPr>
          <p:cNvPr id="74" name="object 74"/>
          <p:cNvSpPr txBox="1"/>
          <p:nvPr/>
        </p:nvSpPr>
        <p:spPr>
          <a:xfrm>
            <a:off x="5358129" y="1528952"/>
            <a:ext cx="708660" cy="231775"/>
          </a:xfrm>
          <a:prstGeom prst="rect">
            <a:avLst/>
          </a:prstGeom>
        </p:spPr>
        <p:txBody>
          <a:bodyPr vert="horz" wrap="square" lIns="0" tIns="10795" rIns="0" bIns="0" rtlCol="0">
            <a:spAutoFit/>
          </a:bodyPr>
          <a:lstStyle/>
          <a:p>
            <a:pPr marL="12700" marR="5080">
              <a:lnSpc>
                <a:spcPct val="105000"/>
              </a:lnSpc>
              <a:spcBef>
                <a:spcPts val="85"/>
              </a:spcBef>
            </a:pPr>
            <a:r>
              <a:rPr sz="650" spc="20" dirty="0">
                <a:solidFill>
                  <a:srgbClr val="FA6620"/>
                </a:solidFill>
                <a:latin typeface="微软雅黑"/>
                <a:cs typeface="微软雅黑"/>
              </a:rPr>
              <a:t>国际快递、海运、 陆运、空运</a:t>
            </a:r>
            <a:endParaRPr sz="650">
              <a:latin typeface="微软雅黑"/>
              <a:cs typeface="微软雅黑"/>
            </a:endParaRPr>
          </a:p>
        </p:txBody>
      </p:sp>
      <p:sp>
        <p:nvSpPr>
          <p:cNvPr id="75" name="object 75"/>
          <p:cNvSpPr txBox="1"/>
          <p:nvPr/>
        </p:nvSpPr>
        <p:spPr>
          <a:xfrm>
            <a:off x="6161913" y="1521333"/>
            <a:ext cx="714375" cy="231775"/>
          </a:xfrm>
          <a:prstGeom prst="rect">
            <a:avLst/>
          </a:prstGeom>
        </p:spPr>
        <p:txBody>
          <a:bodyPr vert="horz" wrap="square" lIns="0" tIns="10795" rIns="0" bIns="0" rtlCol="0">
            <a:spAutoFit/>
          </a:bodyPr>
          <a:lstStyle/>
          <a:p>
            <a:pPr marL="190500" marR="5080" indent="-178435">
              <a:lnSpc>
                <a:spcPct val="105000"/>
              </a:lnSpc>
              <a:spcBef>
                <a:spcPts val="85"/>
              </a:spcBef>
            </a:pPr>
            <a:r>
              <a:rPr sz="650" spc="20" dirty="0">
                <a:solidFill>
                  <a:srgbClr val="FA6620"/>
                </a:solidFill>
                <a:latin typeface="微软雅黑"/>
                <a:cs typeface="微软雅黑"/>
              </a:rPr>
              <a:t>一达通</a:t>
            </a:r>
            <a:r>
              <a:rPr sz="650" spc="10" dirty="0">
                <a:solidFill>
                  <a:srgbClr val="FA6620"/>
                </a:solidFill>
                <a:latin typeface="微软雅黑"/>
                <a:cs typeface="微软雅黑"/>
              </a:rPr>
              <a:t>—</a:t>
            </a:r>
            <a:r>
              <a:rPr sz="650" spc="15" dirty="0">
                <a:solidFill>
                  <a:srgbClr val="FA6620"/>
                </a:solidFill>
                <a:latin typeface="微软雅黑"/>
                <a:cs typeface="微软雅黑"/>
              </a:rPr>
              <a:t>外汇服务 </a:t>
            </a:r>
            <a:r>
              <a:rPr sz="650" spc="20" dirty="0">
                <a:solidFill>
                  <a:srgbClr val="FA6620"/>
                </a:solidFill>
                <a:latin typeface="微软雅黑"/>
                <a:cs typeface="微软雅黑"/>
              </a:rPr>
              <a:t>支付结算</a:t>
            </a:r>
            <a:endParaRPr sz="650">
              <a:latin typeface="微软雅黑"/>
              <a:cs typeface="微软雅黑"/>
            </a:endParaRPr>
          </a:p>
        </p:txBody>
      </p:sp>
      <p:sp>
        <p:nvSpPr>
          <p:cNvPr id="76" name="object 76"/>
          <p:cNvSpPr txBox="1"/>
          <p:nvPr/>
        </p:nvSpPr>
        <p:spPr>
          <a:xfrm>
            <a:off x="7242809" y="1517396"/>
            <a:ext cx="1098550" cy="231775"/>
          </a:xfrm>
          <a:prstGeom prst="rect">
            <a:avLst/>
          </a:prstGeom>
        </p:spPr>
        <p:txBody>
          <a:bodyPr vert="horz" wrap="square" lIns="0" tIns="15240" rIns="0" bIns="0" rtlCol="0">
            <a:spAutoFit/>
          </a:bodyPr>
          <a:lstStyle/>
          <a:p>
            <a:pPr marL="12700">
              <a:lnSpc>
                <a:spcPct val="100000"/>
              </a:lnSpc>
              <a:spcBef>
                <a:spcPts val="120"/>
              </a:spcBef>
            </a:pPr>
            <a:r>
              <a:rPr sz="650" spc="20" dirty="0">
                <a:solidFill>
                  <a:srgbClr val="FA6620"/>
                </a:solidFill>
                <a:latin typeface="微软雅黑"/>
                <a:cs typeface="微软雅黑"/>
              </a:rPr>
              <a:t>一达通</a:t>
            </a:r>
            <a:r>
              <a:rPr sz="650" spc="10" dirty="0">
                <a:solidFill>
                  <a:srgbClr val="FA6620"/>
                </a:solidFill>
                <a:latin typeface="微软雅黑"/>
                <a:cs typeface="微软雅黑"/>
              </a:rPr>
              <a:t>—</a:t>
            </a:r>
            <a:r>
              <a:rPr sz="650" spc="20" dirty="0">
                <a:solidFill>
                  <a:srgbClr val="FA6620"/>
                </a:solidFill>
                <a:latin typeface="微软雅黑"/>
                <a:cs typeface="微软雅黑"/>
              </a:rPr>
              <a:t>退税</a:t>
            </a:r>
            <a:endParaRPr sz="650">
              <a:latin typeface="微软雅黑"/>
              <a:cs typeface="微软雅黑"/>
            </a:endParaRPr>
          </a:p>
          <a:p>
            <a:pPr marL="12700">
              <a:lnSpc>
                <a:spcPct val="100000"/>
              </a:lnSpc>
              <a:spcBef>
                <a:spcPts val="35"/>
              </a:spcBef>
            </a:pPr>
            <a:r>
              <a:rPr sz="650" spc="20" dirty="0">
                <a:solidFill>
                  <a:srgbClr val="FA6620"/>
                </a:solidFill>
                <a:latin typeface="微软雅黑"/>
                <a:cs typeface="微软雅黑"/>
              </a:rPr>
              <a:t>财税服务、退税垫资、诚e税</a:t>
            </a:r>
            <a:endParaRPr sz="650">
              <a:latin typeface="微软雅黑"/>
              <a:cs typeface="微软雅黑"/>
            </a:endParaRPr>
          </a:p>
        </p:txBody>
      </p:sp>
      <p:sp>
        <p:nvSpPr>
          <p:cNvPr id="77" name="object 77"/>
          <p:cNvSpPr txBox="1"/>
          <p:nvPr/>
        </p:nvSpPr>
        <p:spPr>
          <a:xfrm>
            <a:off x="2528442" y="1558797"/>
            <a:ext cx="714375" cy="231775"/>
          </a:xfrm>
          <a:prstGeom prst="rect">
            <a:avLst/>
          </a:prstGeom>
        </p:spPr>
        <p:txBody>
          <a:bodyPr vert="horz" wrap="square" lIns="0" tIns="10795" rIns="0" bIns="0" rtlCol="0">
            <a:spAutoFit/>
          </a:bodyPr>
          <a:lstStyle/>
          <a:p>
            <a:pPr marL="190500" marR="5080" indent="-178435">
              <a:lnSpc>
                <a:spcPct val="105000"/>
              </a:lnSpc>
              <a:spcBef>
                <a:spcPts val="85"/>
              </a:spcBef>
            </a:pPr>
            <a:r>
              <a:rPr sz="650" spc="20" dirty="0">
                <a:solidFill>
                  <a:srgbClr val="FA6620"/>
                </a:solidFill>
                <a:latin typeface="微软雅黑"/>
                <a:cs typeface="微软雅黑"/>
              </a:rPr>
              <a:t>一达通</a:t>
            </a:r>
            <a:r>
              <a:rPr sz="650" spc="10" dirty="0">
                <a:solidFill>
                  <a:srgbClr val="FA6620"/>
                </a:solidFill>
                <a:latin typeface="微软雅黑"/>
                <a:cs typeface="微软雅黑"/>
              </a:rPr>
              <a:t>—</a:t>
            </a:r>
            <a:r>
              <a:rPr sz="650" spc="15" dirty="0">
                <a:solidFill>
                  <a:srgbClr val="FA6620"/>
                </a:solidFill>
                <a:latin typeface="微软雅黑"/>
                <a:cs typeface="微软雅黑"/>
              </a:rPr>
              <a:t>外汇服务 </a:t>
            </a:r>
            <a:r>
              <a:rPr sz="650" spc="20" dirty="0">
                <a:solidFill>
                  <a:srgbClr val="FA6620"/>
                </a:solidFill>
                <a:latin typeface="微软雅黑"/>
                <a:cs typeface="微软雅黑"/>
              </a:rPr>
              <a:t>支付结算</a:t>
            </a:r>
            <a:endParaRPr sz="650">
              <a:latin typeface="微软雅黑"/>
              <a:cs typeface="微软雅黑"/>
            </a:endParaRPr>
          </a:p>
        </p:txBody>
      </p:sp>
      <p:sp>
        <p:nvSpPr>
          <p:cNvPr id="78" name="object 78"/>
          <p:cNvSpPr txBox="1"/>
          <p:nvPr/>
        </p:nvSpPr>
        <p:spPr>
          <a:xfrm>
            <a:off x="136956" y="1538732"/>
            <a:ext cx="452120" cy="231775"/>
          </a:xfrm>
          <a:prstGeom prst="rect">
            <a:avLst/>
          </a:prstGeom>
        </p:spPr>
        <p:txBody>
          <a:bodyPr vert="horz" wrap="square" lIns="0" tIns="10795" rIns="0" bIns="0" rtlCol="0">
            <a:spAutoFit/>
          </a:bodyPr>
          <a:lstStyle/>
          <a:p>
            <a:pPr marL="139065" marR="5080" indent="-127000">
              <a:lnSpc>
                <a:spcPct val="105000"/>
              </a:lnSpc>
              <a:spcBef>
                <a:spcPts val="85"/>
              </a:spcBef>
            </a:pPr>
            <a:r>
              <a:rPr sz="650" b="1" i="1" spc="15" dirty="0">
                <a:solidFill>
                  <a:srgbClr val="FA6620"/>
                </a:solidFill>
                <a:latin typeface="微软雅黑"/>
                <a:cs typeface="微软雅黑"/>
              </a:rPr>
              <a:t>阿里国际站 </a:t>
            </a:r>
            <a:r>
              <a:rPr sz="650" b="1" i="1" spc="20" dirty="0">
                <a:solidFill>
                  <a:srgbClr val="FA6620"/>
                </a:solidFill>
                <a:latin typeface="微软雅黑"/>
                <a:cs typeface="微软雅黑"/>
              </a:rPr>
              <a:t>服务</a:t>
            </a:r>
            <a:endParaRPr sz="650">
              <a:latin typeface="微软雅黑"/>
              <a:cs typeface="微软雅黑"/>
            </a:endParaRPr>
          </a:p>
        </p:txBody>
      </p:sp>
      <p:sp>
        <p:nvSpPr>
          <p:cNvPr id="79" name="object 79"/>
          <p:cNvSpPr txBox="1"/>
          <p:nvPr/>
        </p:nvSpPr>
        <p:spPr>
          <a:xfrm>
            <a:off x="8456803" y="1572514"/>
            <a:ext cx="367030" cy="128270"/>
          </a:xfrm>
          <a:prstGeom prst="rect">
            <a:avLst/>
          </a:prstGeom>
        </p:spPr>
        <p:txBody>
          <a:bodyPr vert="horz" wrap="square" lIns="0" tIns="15240" rIns="0" bIns="0" rtlCol="0">
            <a:spAutoFit/>
          </a:bodyPr>
          <a:lstStyle/>
          <a:p>
            <a:pPr marL="12700">
              <a:lnSpc>
                <a:spcPct val="100000"/>
              </a:lnSpc>
              <a:spcBef>
                <a:spcPts val="120"/>
              </a:spcBef>
            </a:pPr>
            <a:r>
              <a:rPr sz="650" spc="20" dirty="0">
                <a:solidFill>
                  <a:srgbClr val="FA6620"/>
                </a:solidFill>
                <a:latin typeface="微软雅黑"/>
                <a:cs typeface="微软雅黑"/>
              </a:rPr>
              <a:t>售后服务</a:t>
            </a:r>
            <a:endParaRPr sz="650">
              <a:latin typeface="微软雅黑"/>
              <a:cs typeface="微软雅黑"/>
            </a:endParaRPr>
          </a:p>
        </p:txBody>
      </p:sp>
      <p:sp>
        <p:nvSpPr>
          <p:cNvPr id="80" name="object 80"/>
          <p:cNvSpPr/>
          <p:nvPr/>
        </p:nvSpPr>
        <p:spPr>
          <a:xfrm>
            <a:off x="27432" y="2013204"/>
            <a:ext cx="728980" cy="254635"/>
          </a:xfrm>
          <a:custGeom>
            <a:avLst/>
            <a:gdLst/>
            <a:ahLst/>
            <a:cxnLst/>
            <a:rect l="l" t="t" r="r" b="b"/>
            <a:pathLst>
              <a:path w="728980" h="254635">
                <a:moveTo>
                  <a:pt x="0" y="254507"/>
                </a:moveTo>
                <a:lnTo>
                  <a:pt x="728472" y="254507"/>
                </a:lnTo>
                <a:lnTo>
                  <a:pt x="728472" y="0"/>
                </a:lnTo>
                <a:lnTo>
                  <a:pt x="0" y="0"/>
                </a:lnTo>
                <a:lnTo>
                  <a:pt x="0" y="254507"/>
                </a:lnTo>
                <a:close/>
              </a:path>
            </a:pathLst>
          </a:custGeom>
          <a:solidFill>
            <a:srgbClr val="8FAADC"/>
          </a:solidFill>
        </p:spPr>
        <p:txBody>
          <a:bodyPr wrap="square" lIns="0" tIns="0" rIns="0" bIns="0" rtlCol="0"/>
          <a:lstStyle/>
          <a:p/>
        </p:txBody>
      </p:sp>
      <p:sp>
        <p:nvSpPr>
          <p:cNvPr id="81" name="object 81"/>
          <p:cNvSpPr/>
          <p:nvPr/>
        </p:nvSpPr>
        <p:spPr>
          <a:xfrm>
            <a:off x="27432" y="2013204"/>
            <a:ext cx="728980" cy="254635"/>
          </a:xfrm>
          <a:custGeom>
            <a:avLst/>
            <a:gdLst/>
            <a:ahLst/>
            <a:cxnLst/>
            <a:rect l="l" t="t" r="r" b="b"/>
            <a:pathLst>
              <a:path w="728980" h="254635">
                <a:moveTo>
                  <a:pt x="0" y="254507"/>
                </a:moveTo>
                <a:lnTo>
                  <a:pt x="728472" y="254507"/>
                </a:lnTo>
                <a:lnTo>
                  <a:pt x="728472" y="0"/>
                </a:lnTo>
                <a:lnTo>
                  <a:pt x="0" y="0"/>
                </a:lnTo>
                <a:lnTo>
                  <a:pt x="0" y="254507"/>
                </a:lnTo>
                <a:close/>
              </a:path>
            </a:pathLst>
          </a:custGeom>
          <a:ln w="9144">
            <a:solidFill>
              <a:srgbClr val="8FAADC"/>
            </a:solidFill>
          </a:ln>
        </p:spPr>
        <p:txBody>
          <a:bodyPr wrap="square" lIns="0" tIns="0" rIns="0" bIns="0" rtlCol="0"/>
          <a:lstStyle/>
          <a:p/>
        </p:txBody>
      </p:sp>
      <p:sp>
        <p:nvSpPr>
          <p:cNvPr id="82" name="object 82"/>
          <p:cNvSpPr txBox="1"/>
          <p:nvPr/>
        </p:nvSpPr>
        <p:spPr>
          <a:xfrm>
            <a:off x="110439" y="2041017"/>
            <a:ext cx="561975" cy="186690"/>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FFFFFF"/>
                </a:solidFill>
                <a:latin typeface="微软雅黑"/>
                <a:cs typeface="微软雅黑"/>
              </a:rPr>
              <a:t>客户类型</a:t>
            </a:r>
            <a:endParaRPr sz="1050">
              <a:latin typeface="微软雅黑"/>
              <a:cs typeface="微软雅黑"/>
            </a:endParaRPr>
          </a:p>
        </p:txBody>
      </p:sp>
      <p:sp>
        <p:nvSpPr>
          <p:cNvPr id="83" name="object 83"/>
          <p:cNvSpPr txBox="1"/>
          <p:nvPr/>
        </p:nvSpPr>
        <p:spPr>
          <a:xfrm>
            <a:off x="3474211" y="1502714"/>
            <a:ext cx="367030" cy="310515"/>
          </a:xfrm>
          <a:prstGeom prst="rect">
            <a:avLst/>
          </a:prstGeom>
        </p:spPr>
        <p:txBody>
          <a:bodyPr vert="horz" wrap="square" lIns="0" tIns="12065" rIns="0" bIns="0" rtlCol="0">
            <a:spAutoFit/>
          </a:bodyPr>
          <a:lstStyle/>
          <a:p>
            <a:pPr marL="12700" marR="5080">
              <a:lnSpc>
                <a:spcPct val="144000"/>
              </a:lnSpc>
              <a:spcBef>
                <a:spcPts val="95"/>
              </a:spcBef>
            </a:pPr>
            <a:r>
              <a:rPr sz="650" spc="20" dirty="0">
                <a:solidFill>
                  <a:srgbClr val="FA6620"/>
                </a:solidFill>
                <a:latin typeface="微软雅黑"/>
                <a:cs typeface="微软雅黑"/>
              </a:rPr>
              <a:t>跟单服务 订单融资</a:t>
            </a:r>
            <a:endParaRPr sz="650">
              <a:latin typeface="微软雅黑"/>
              <a:cs typeface="微软雅黑"/>
            </a:endParaRPr>
          </a:p>
        </p:txBody>
      </p:sp>
      <p:sp>
        <p:nvSpPr>
          <p:cNvPr id="84" name="object 84"/>
          <p:cNvSpPr/>
          <p:nvPr/>
        </p:nvSpPr>
        <p:spPr>
          <a:xfrm>
            <a:off x="2567939" y="2388107"/>
            <a:ext cx="341375" cy="341375"/>
          </a:xfrm>
          <a:prstGeom prst="rect">
            <a:avLst/>
          </a:prstGeom>
          <a:blipFill>
            <a:blip r:embed="rId15" cstate="print"/>
            <a:stretch>
              <a:fillRect/>
            </a:stretch>
          </a:blipFill>
        </p:spPr>
        <p:txBody>
          <a:bodyPr wrap="square" lIns="0" tIns="0" rIns="0" bIns="0" rtlCol="0"/>
          <a:lstStyle/>
          <a:p/>
        </p:txBody>
      </p:sp>
      <p:sp>
        <p:nvSpPr>
          <p:cNvPr id="85" name="object 85"/>
          <p:cNvSpPr/>
          <p:nvPr/>
        </p:nvSpPr>
        <p:spPr>
          <a:xfrm>
            <a:off x="2578607" y="2892551"/>
            <a:ext cx="341375" cy="341375"/>
          </a:xfrm>
          <a:prstGeom prst="rect">
            <a:avLst/>
          </a:prstGeom>
          <a:blipFill>
            <a:blip r:embed="rId15" cstate="print"/>
            <a:stretch>
              <a:fillRect/>
            </a:stretch>
          </a:blipFill>
        </p:spPr>
        <p:txBody>
          <a:bodyPr wrap="square" lIns="0" tIns="0" rIns="0" bIns="0" rtlCol="0"/>
          <a:lstStyle/>
          <a:p/>
        </p:txBody>
      </p:sp>
      <p:sp>
        <p:nvSpPr>
          <p:cNvPr id="86" name="object 86"/>
          <p:cNvSpPr/>
          <p:nvPr/>
        </p:nvSpPr>
        <p:spPr>
          <a:xfrm>
            <a:off x="2578607" y="4450079"/>
            <a:ext cx="341375" cy="342900"/>
          </a:xfrm>
          <a:prstGeom prst="rect">
            <a:avLst/>
          </a:prstGeom>
          <a:blipFill>
            <a:blip r:embed="rId15" cstate="print"/>
            <a:stretch>
              <a:fillRect/>
            </a:stretch>
          </a:blipFill>
        </p:spPr>
        <p:txBody>
          <a:bodyPr wrap="square" lIns="0" tIns="0" rIns="0" bIns="0" rtlCol="0"/>
          <a:lstStyle/>
          <a:p/>
        </p:txBody>
      </p:sp>
      <p:sp>
        <p:nvSpPr>
          <p:cNvPr id="87" name="object 87"/>
          <p:cNvSpPr/>
          <p:nvPr/>
        </p:nvSpPr>
        <p:spPr>
          <a:xfrm>
            <a:off x="618744" y="1459991"/>
            <a:ext cx="342900" cy="342900"/>
          </a:xfrm>
          <a:prstGeom prst="rect">
            <a:avLst/>
          </a:prstGeom>
          <a:blipFill>
            <a:blip r:embed="rId15" cstate="print"/>
            <a:stretch>
              <a:fillRect/>
            </a:stretch>
          </a:blipFill>
        </p:spPr>
        <p:txBody>
          <a:bodyPr wrap="square" lIns="0" tIns="0" rIns="0" bIns="0" rtlCol="0"/>
          <a:lstStyle/>
          <a:p/>
        </p:txBody>
      </p:sp>
      <p:sp>
        <p:nvSpPr>
          <p:cNvPr id="88" name="object 88"/>
          <p:cNvSpPr/>
          <p:nvPr/>
        </p:nvSpPr>
        <p:spPr>
          <a:xfrm>
            <a:off x="5085588" y="1463039"/>
            <a:ext cx="342900" cy="341375"/>
          </a:xfrm>
          <a:prstGeom prst="rect">
            <a:avLst/>
          </a:prstGeom>
          <a:blipFill>
            <a:blip r:embed="rId15" cstate="print"/>
            <a:stretch>
              <a:fillRect/>
            </a:stretch>
          </a:blipFill>
        </p:spPr>
        <p:txBody>
          <a:bodyPr wrap="square" lIns="0" tIns="0" rIns="0" bIns="0" rtlCol="0"/>
          <a:lstStyle/>
          <a:p/>
        </p:txBody>
      </p:sp>
      <p:sp>
        <p:nvSpPr>
          <p:cNvPr id="89" name="object 89"/>
          <p:cNvSpPr/>
          <p:nvPr/>
        </p:nvSpPr>
        <p:spPr>
          <a:xfrm>
            <a:off x="6963156" y="1485900"/>
            <a:ext cx="341375" cy="342900"/>
          </a:xfrm>
          <a:prstGeom prst="rect">
            <a:avLst/>
          </a:prstGeom>
          <a:blipFill>
            <a:blip r:embed="rId15" cstate="print"/>
            <a:stretch>
              <a:fillRect/>
            </a:stretch>
          </a:blipFill>
        </p:spPr>
        <p:txBody>
          <a:bodyPr wrap="square" lIns="0" tIns="0" rIns="0" bIns="0" rtlCol="0"/>
          <a:lstStyle/>
          <a:p/>
        </p:txBody>
      </p:sp>
      <p:sp>
        <p:nvSpPr>
          <p:cNvPr id="90" name="object 90"/>
          <p:cNvSpPr/>
          <p:nvPr/>
        </p:nvSpPr>
        <p:spPr>
          <a:xfrm>
            <a:off x="1737360" y="1466088"/>
            <a:ext cx="342900" cy="341375"/>
          </a:xfrm>
          <a:prstGeom prst="rect">
            <a:avLst/>
          </a:prstGeom>
          <a:blipFill>
            <a:blip r:embed="rId15" cstate="print"/>
            <a:stretch>
              <a:fillRect/>
            </a:stretch>
          </a:blipFill>
        </p:spPr>
        <p:txBody>
          <a:bodyPr wrap="square" lIns="0" tIns="0" rIns="0" bIns="0" rtlCol="0"/>
          <a:lstStyle/>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724" y="87884"/>
            <a:ext cx="6318885" cy="278130"/>
          </a:xfrm>
          <a:prstGeom prst="rect">
            <a:avLst/>
          </a:prstGeom>
        </p:spPr>
        <p:txBody>
          <a:bodyPr vert="horz" wrap="square" lIns="0" tIns="13335" rIns="0" bIns="0" rtlCol="0">
            <a:spAutoFit/>
          </a:bodyPr>
          <a:lstStyle/>
          <a:p>
            <a:pPr marL="12700">
              <a:lnSpc>
                <a:spcPct val="100000"/>
              </a:lnSpc>
              <a:spcBef>
                <a:spcPts val="105"/>
              </a:spcBef>
            </a:pPr>
            <a:r>
              <a:rPr sz="1650" spc="5" dirty="0"/>
              <a:t>跨境供应链服</a:t>
            </a:r>
            <a:r>
              <a:rPr sz="1650" spc="-10" dirty="0"/>
              <a:t>务</a:t>
            </a:r>
            <a:r>
              <a:rPr sz="1650" spc="5" dirty="0"/>
              <a:t>升级</a:t>
            </a:r>
            <a:r>
              <a:rPr sz="1650" spc="-10" dirty="0"/>
              <a:t>，</a:t>
            </a:r>
            <a:r>
              <a:rPr sz="1650" spc="5" dirty="0"/>
              <a:t>给</a:t>
            </a:r>
            <a:r>
              <a:rPr sz="1650" spc="-10" dirty="0"/>
              <a:t>客</a:t>
            </a:r>
            <a:r>
              <a:rPr sz="1650" spc="5" dirty="0"/>
              <a:t>户</a:t>
            </a:r>
            <a:r>
              <a:rPr sz="1650" spc="-10" dirty="0"/>
              <a:t>最</a:t>
            </a:r>
            <a:r>
              <a:rPr sz="1650" spc="5" dirty="0"/>
              <a:t>具</a:t>
            </a:r>
            <a:r>
              <a:rPr sz="1650" spc="-10" dirty="0"/>
              <a:t>确</a:t>
            </a:r>
            <a:r>
              <a:rPr sz="1650" spc="5" dirty="0"/>
              <a:t>定</a:t>
            </a:r>
            <a:r>
              <a:rPr sz="1650" spc="-10" dirty="0"/>
              <a:t>性</a:t>
            </a:r>
            <a:r>
              <a:rPr sz="1650" spc="5" dirty="0"/>
              <a:t>且</a:t>
            </a:r>
            <a:r>
              <a:rPr sz="1650" spc="-10" dirty="0"/>
              <a:t>有</a:t>
            </a:r>
            <a:r>
              <a:rPr sz="1650" spc="5" dirty="0"/>
              <a:t>温</a:t>
            </a:r>
            <a:r>
              <a:rPr sz="1650" spc="-10" dirty="0"/>
              <a:t>度</a:t>
            </a:r>
            <a:r>
              <a:rPr sz="1650" spc="5" dirty="0"/>
              <a:t>的</a:t>
            </a:r>
            <a:r>
              <a:rPr sz="1650" spc="-10" dirty="0"/>
              <a:t>本</a:t>
            </a:r>
            <a:r>
              <a:rPr sz="1650" spc="5" dirty="0"/>
              <a:t>地</a:t>
            </a:r>
            <a:r>
              <a:rPr sz="1650" spc="-10" dirty="0"/>
              <a:t>化</a:t>
            </a:r>
            <a:r>
              <a:rPr sz="1650" spc="5" dirty="0"/>
              <a:t>服</a:t>
            </a:r>
            <a:r>
              <a:rPr sz="1650" spc="-10" dirty="0"/>
              <a:t>务</a:t>
            </a:r>
            <a:r>
              <a:rPr sz="1650" spc="5" dirty="0"/>
              <a:t>体验</a:t>
            </a:r>
            <a:endParaRPr sz="1650"/>
          </a:p>
        </p:txBody>
      </p:sp>
      <p:sp>
        <p:nvSpPr>
          <p:cNvPr id="3" name="object 3"/>
          <p:cNvSpPr txBox="1"/>
          <p:nvPr/>
        </p:nvSpPr>
        <p:spPr>
          <a:xfrm>
            <a:off x="746556" y="729183"/>
            <a:ext cx="2875280" cy="240029"/>
          </a:xfrm>
          <a:prstGeom prst="rect">
            <a:avLst/>
          </a:prstGeom>
        </p:spPr>
        <p:txBody>
          <a:bodyPr vert="horz" wrap="square" lIns="0" tIns="13335" rIns="0" bIns="0" rtlCol="0">
            <a:spAutoFit/>
          </a:bodyPr>
          <a:lstStyle/>
          <a:p>
            <a:pPr marL="12700">
              <a:lnSpc>
                <a:spcPct val="100000"/>
              </a:lnSpc>
              <a:spcBef>
                <a:spcPts val="105"/>
              </a:spcBef>
            </a:pPr>
            <a:r>
              <a:rPr sz="1400" b="1" i="1" dirty="0">
                <a:solidFill>
                  <a:srgbClr val="E36C09"/>
                </a:solidFill>
                <a:latin typeface="微软雅黑"/>
                <a:cs typeface="微软雅黑"/>
              </a:rPr>
              <a:t>卖家服务保障：“心”</a:t>
            </a:r>
            <a:r>
              <a:rPr sz="1400" b="1" i="1" spc="-15" dirty="0">
                <a:solidFill>
                  <a:srgbClr val="E36C09"/>
                </a:solidFill>
                <a:latin typeface="微软雅黑"/>
                <a:cs typeface="微软雅黑"/>
              </a:rPr>
              <a:t>服</a:t>
            </a:r>
            <a:r>
              <a:rPr sz="1400" b="1" i="1" dirty="0">
                <a:solidFill>
                  <a:srgbClr val="E36C09"/>
                </a:solidFill>
                <a:latin typeface="微软雅黑"/>
                <a:cs typeface="微软雅黑"/>
              </a:rPr>
              <a:t>务，</a:t>
            </a:r>
            <a:r>
              <a:rPr sz="1400" b="1" i="1" spc="-15" dirty="0">
                <a:solidFill>
                  <a:srgbClr val="E36C09"/>
                </a:solidFill>
                <a:latin typeface="微软雅黑"/>
                <a:cs typeface="微软雅黑"/>
              </a:rPr>
              <a:t>新</a:t>
            </a:r>
            <a:r>
              <a:rPr sz="1400" b="1" i="1" dirty="0">
                <a:solidFill>
                  <a:srgbClr val="E36C09"/>
                </a:solidFill>
                <a:latin typeface="微软雅黑"/>
                <a:cs typeface="微软雅黑"/>
              </a:rPr>
              <a:t>升级</a:t>
            </a:r>
            <a:endParaRPr sz="1400">
              <a:latin typeface="微软雅黑"/>
              <a:cs typeface="微软雅黑"/>
            </a:endParaRPr>
          </a:p>
        </p:txBody>
      </p:sp>
      <p:sp>
        <p:nvSpPr>
          <p:cNvPr id="4" name="object 4"/>
          <p:cNvSpPr txBox="1"/>
          <p:nvPr/>
        </p:nvSpPr>
        <p:spPr>
          <a:xfrm>
            <a:off x="4902834" y="697738"/>
            <a:ext cx="3763645" cy="239395"/>
          </a:xfrm>
          <a:prstGeom prst="rect">
            <a:avLst/>
          </a:prstGeom>
        </p:spPr>
        <p:txBody>
          <a:bodyPr vert="horz" wrap="square" lIns="0" tIns="13335" rIns="0" bIns="0" rtlCol="0">
            <a:spAutoFit/>
          </a:bodyPr>
          <a:lstStyle/>
          <a:p>
            <a:pPr marL="12700">
              <a:lnSpc>
                <a:spcPct val="100000"/>
              </a:lnSpc>
              <a:spcBef>
                <a:spcPts val="105"/>
              </a:spcBef>
            </a:pPr>
            <a:r>
              <a:rPr sz="1400" b="1" i="1" dirty="0">
                <a:solidFill>
                  <a:srgbClr val="E36C09"/>
                </a:solidFill>
                <a:latin typeface="微软雅黑"/>
                <a:cs typeface="微软雅黑"/>
              </a:rPr>
              <a:t>本地化生态服务体</a:t>
            </a:r>
            <a:r>
              <a:rPr sz="1400" b="1" i="1" spc="-15" dirty="0">
                <a:solidFill>
                  <a:srgbClr val="E36C09"/>
                </a:solidFill>
                <a:latin typeface="微软雅黑"/>
                <a:cs typeface="微软雅黑"/>
              </a:rPr>
              <a:t>系</a:t>
            </a:r>
            <a:r>
              <a:rPr sz="1400" b="1" i="1" dirty="0">
                <a:solidFill>
                  <a:srgbClr val="E36C09"/>
                </a:solidFill>
                <a:latin typeface="微软雅黑"/>
                <a:cs typeface="微软雅黑"/>
              </a:rPr>
              <a:t>，提</a:t>
            </a:r>
            <a:r>
              <a:rPr sz="1400" b="1" i="1" spc="-15" dirty="0">
                <a:solidFill>
                  <a:srgbClr val="E36C09"/>
                </a:solidFill>
                <a:latin typeface="微软雅黑"/>
                <a:cs typeface="微软雅黑"/>
              </a:rPr>
              <a:t>供</a:t>
            </a:r>
            <a:r>
              <a:rPr sz="1400" b="1" i="1" dirty="0">
                <a:solidFill>
                  <a:srgbClr val="E36C09"/>
                </a:solidFill>
                <a:latin typeface="微软雅黑"/>
                <a:cs typeface="微软雅黑"/>
              </a:rPr>
              <a:t>本地</a:t>
            </a:r>
            <a:r>
              <a:rPr sz="1400" b="1" i="1" spc="-15" dirty="0">
                <a:solidFill>
                  <a:srgbClr val="E36C09"/>
                </a:solidFill>
                <a:latin typeface="微软雅黑"/>
                <a:cs typeface="微软雅黑"/>
              </a:rPr>
              <a:t>一</a:t>
            </a:r>
            <a:r>
              <a:rPr sz="1400" b="1" i="1" dirty="0">
                <a:solidFill>
                  <a:srgbClr val="E36C09"/>
                </a:solidFill>
                <a:latin typeface="微软雅黑"/>
                <a:cs typeface="微软雅黑"/>
              </a:rPr>
              <a:t>站式</a:t>
            </a:r>
            <a:r>
              <a:rPr sz="1400" b="1" i="1" spc="-15" dirty="0">
                <a:solidFill>
                  <a:srgbClr val="E36C09"/>
                </a:solidFill>
                <a:latin typeface="微软雅黑"/>
                <a:cs typeface="微软雅黑"/>
              </a:rPr>
              <a:t>外</a:t>
            </a:r>
            <a:r>
              <a:rPr sz="1400" b="1" i="1" dirty="0">
                <a:solidFill>
                  <a:srgbClr val="E36C09"/>
                </a:solidFill>
                <a:latin typeface="微软雅黑"/>
                <a:cs typeface="微软雅黑"/>
              </a:rPr>
              <a:t>贸服务</a:t>
            </a:r>
            <a:endParaRPr sz="1400">
              <a:latin typeface="微软雅黑"/>
              <a:cs typeface="微软雅黑"/>
            </a:endParaRPr>
          </a:p>
        </p:txBody>
      </p:sp>
      <p:sp>
        <p:nvSpPr>
          <p:cNvPr id="5" name="object 5"/>
          <p:cNvSpPr/>
          <p:nvPr/>
        </p:nvSpPr>
        <p:spPr>
          <a:xfrm>
            <a:off x="4637532" y="1536191"/>
            <a:ext cx="4293235" cy="3441700"/>
          </a:xfrm>
          <a:custGeom>
            <a:avLst/>
            <a:gdLst/>
            <a:ahLst/>
            <a:cxnLst/>
            <a:rect l="l" t="t" r="r" b="b"/>
            <a:pathLst>
              <a:path w="4293234" h="3441700">
                <a:moveTo>
                  <a:pt x="4211446" y="0"/>
                </a:moveTo>
                <a:lnTo>
                  <a:pt x="81660" y="0"/>
                </a:lnTo>
                <a:lnTo>
                  <a:pt x="49881" y="6419"/>
                </a:lnTo>
                <a:lnTo>
                  <a:pt x="23923" y="23923"/>
                </a:lnTo>
                <a:lnTo>
                  <a:pt x="6419" y="49881"/>
                </a:lnTo>
                <a:lnTo>
                  <a:pt x="0" y="81661"/>
                </a:lnTo>
                <a:lnTo>
                  <a:pt x="0" y="3359569"/>
                </a:lnTo>
                <a:lnTo>
                  <a:pt x="6419" y="3391337"/>
                </a:lnTo>
                <a:lnTo>
                  <a:pt x="23923" y="3417282"/>
                </a:lnTo>
                <a:lnTo>
                  <a:pt x="49881" y="3434776"/>
                </a:lnTo>
                <a:lnTo>
                  <a:pt x="81660" y="3441192"/>
                </a:lnTo>
                <a:lnTo>
                  <a:pt x="4211446" y="3441192"/>
                </a:lnTo>
                <a:lnTo>
                  <a:pt x="4243226" y="3434776"/>
                </a:lnTo>
                <a:lnTo>
                  <a:pt x="4269184" y="3417282"/>
                </a:lnTo>
                <a:lnTo>
                  <a:pt x="4286688" y="3391337"/>
                </a:lnTo>
                <a:lnTo>
                  <a:pt x="4293108" y="3359569"/>
                </a:lnTo>
                <a:lnTo>
                  <a:pt x="4293108" y="81661"/>
                </a:lnTo>
                <a:lnTo>
                  <a:pt x="4286688" y="49881"/>
                </a:lnTo>
                <a:lnTo>
                  <a:pt x="4269184" y="23923"/>
                </a:lnTo>
                <a:lnTo>
                  <a:pt x="4243226" y="6419"/>
                </a:lnTo>
                <a:lnTo>
                  <a:pt x="4211446" y="0"/>
                </a:lnTo>
                <a:close/>
              </a:path>
            </a:pathLst>
          </a:custGeom>
          <a:solidFill>
            <a:srgbClr val="4471C4">
              <a:alpha val="10195"/>
            </a:srgbClr>
          </a:solidFill>
        </p:spPr>
        <p:txBody>
          <a:bodyPr wrap="square" lIns="0" tIns="0" rIns="0" bIns="0" rtlCol="0"/>
          <a:lstStyle/>
          <a:p/>
        </p:txBody>
      </p:sp>
      <p:sp>
        <p:nvSpPr>
          <p:cNvPr id="6" name="object 6"/>
          <p:cNvSpPr/>
          <p:nvPr/>
        </p:nvSpPr>
        <p:spPr>
          <a:xfrm>
            <a:off x="4672584" y="1584960"/>
            <a:ext cx="2574036" cy="2164079"/>
          </a:xfrm>
          <a:prstGeom prst="rect">
            <a:avLst/>
          </a:prstGeom>
          <a:blipFill>
            <a:blip r:embed="rId1" cstate="print"/>
            <a:stretch>
              <a:fillRect/>
            </a:stretch>
          </a:blipFill>
        </p:spPr>
        <p:txBody>
          <a:bodyPr wrap="square" lIns="0" tIns="0" rIns="0" bIns="0" rtlCol="0"/>
          <a:lstStyle/>
          <a:p/>
        </p:txBody>
      </p:sp>
      <p:sp>
        <p:nvSpPr>
          <p:cNvPr id="7" name="object 7"/>
          <p:cNvSpPr txBox="1"/>
          <p:nvPr/>
        </p:nvSpPr>
        <p:spPr>
          <a:xfrm>
            <a:off x="7450963" y="1861769"/>
            <a:ext cx="1212850" cy="1398270"/>
          </a:xfrm>
          <a:prstGeom prst="rect">
            <a:avLst/>
          </a:prstGeom>
        </p:spPr>
        <p:txBody>
          <a:bodyPr vert="horz" wrap="square" lIns="0" tIns="12700" rIns="0" bIns="0" rtlCol="0">
            <a:spAutoFit/>
          </a:bodyPr>
          <a:lstStyle/>
          <a:p>
            <a:pPr marL="12700" marR="5080">
              <a:lnSpc>
                <a:spcPct val="100000"/>
              </a:lnSpc>
              <a:spcBef>
                <a:spcPts val="100"/>
              </a:spcBef>
            </a:pPr>
            <a:r>
              <a:rPr sz="900" spc="-15" dirty="0">
                <a:latin typeface="宋体"/>
                <a:cs typeface="宋体"/>
              </a:rPr>
              <a:t>供应链拍档是经过阿里 巴巴官方认证外贸综合 服务商，全国超</a:t>
            </a:r>
            <a:r>
              <a:rPr sz="900" dirty="0">
                <a:latin typeface="Calibri"/>
                <a:cs typeface="Calibri"/>
              </a:rPr>
              <a:t>1</a:t>
            </a:r>
            <a:r>
              <a:rPr sz="900" spc="-15" dirty="0">
                <a:latin typeface="Calibri"/>
                <a:cs typeface="Calibri"/>
              </a:rPr>
              <a:t>0</a:t>
            </a:r>
            <a:r>
              <a:rPr sz="900" spc="-5" dirty="0">
                <a:latin typeface="Calibri"/>
                <a:cs typeface="Calibri"/>
              </a:rPr>
              <a:t>0</a:t>
            </a:r>
            <a:r>
              <a:rPr sz="900" spc="-15" dirty="0">
                <a:latin typeface="宋体"/>
                <a:cs typeface="宋体"/>
              </a:rPr>
              <a:t>家， 在</a:t>
            </a:r>
            <a:r>
              <a:rPr sz="900" spc="-5" dirty="0">
                <a:latin typeface="Calibri"/>
                <a:cs typeface="Calibri"/>
              </a:rPr>
              <a:t>Alibaba.com</a:t>
            </a:r>
            <a:r>
              <a:rPr sz="900" spc="-5" dirty="0">
                <a:latin typeface="宋体"/>
                <a:cs typeface="宋体"/>
              </a:rPr>
              <a:t>（</a:t>
            </a:r>
            <a:r>
              <a:rPr sz="900" spc="-15" dirty="0">
                <a:latin typeface="宋体"/>
                <a:cs typeface="宋体"/>
              </a:rPr>
              <a:t>阿里巴 巴国际站）为中国供应 商提供信用保障、出口 报关、结汇、退税、国 际物流、信用证、验货 认证、海外仓储、贸易 金融等产品的基础</a:t>
            </a:r>
            <a:endParaRPr sz="900">
              <a:latin typeface="宋体"/>
              <a:cs typeface="宋体"/>
            </a:endParaRPr>
          </a:p>
        </p:txBody>
      </p:sp>
      <p:sp>
        <p:nvSpPr>
          <p:cNvPr id="8" name="object 8"/>
          <p:cNvSpPr txBox="1"/>
          <p:nvPr/>
        </p:nvSpPr>
        <p:spPr>
          <a:xfrm>
            <a:off x="4830571" y="3962684"/>
            <a:ext cx="3035935" cy="849630"/>
          </a:xfrm>
          <a:prstGeom prst="rect">
            <a:avLst/>
          </a:prstGeom>
        </p:spPr>
        <p:txBody>
          <a:bodyPr vert="horz" wrap="square" lIns="0" tIns="81915" rIns="0" bIns="0" rtlCol="0">
            <a:spAutoFit/>
          </a:bodyPr>
          <a:lstStyle/>
          <a:p>
            <a:pPr marL="227330" indent="-215265">
              <a:lnSpc>
                <a:spcPct val="100000"/>
              </a:lnSpc>
              <a:spcBef>
                <a:spcPts val="645"/>
              </a:spcBef>
              <a:buFont typeface="Arial" panose="020B0604020202090204"/>
              <a:buChar char="•"/>
              <a:tabLst>
                <a:tab pos="226695" algn="l"/>
                <a:tab pos="227965" algn="l"/>
              </a:tabLst>
            </a:pPr>
            <a:r>
              <a:rPr sz="900" spc="-15" dirty="0">
                <a:latin typeface="宋体"/>
                <a:cs typeface="宋体"/>
              </a:rPr>
              <a:t>全国覆盖</a:t>
            </a:r>
            <a:r>
              <a:rPr sz="900" spc="-5" dirty="0">
                <a:latin typeface="Calibri"/>
                <a:cs typeface="Calibri"/>
              </a:rPr>
              <a:t>2000+</a:t>
            </a:r>
            <a:r>
              <a:rPr sz="900" spc="-15" dirty="0">
                <a:latin typeface="宋体"/>
                <a:cs typeface="宋体"/>
              </a:rPr>
              <a:t>供应链专家</a:t>
            </a:r>
            <a:endParaRPr sz="900">
              <a:latin typeface="宋体"/>
              <a:cs typeface="宋体"/>
            </a:endParaRPr>
          </a:p>
          <a:p>
            <a:pPr marL="227330" indent="-215265">
              <a:lnSpc>
                <a:spcPct val="100000"/>
              </a:lnSpc>
              <a:spcBef>
                <a:spcPts val="540"/>
              </a:spcBef>
              <a:buFont typeface="Arial" panose="020B0604020202090204"/>
              <a:buChar char="•"/>
              <a:tabLst>
                <a:tab pos="226695" algn="l"/>
                <a:tab pos="227965" algn="l"/>
              </a:tabLst>
            </a:pPr>
            <a:r>
              <a:rPr sz="900" spc="-15" dirty="0">
                <a:latin typeface="宋体"/>
                <a:cs typeface="宋体"/>
              </a:rPr>
              <a:t>每年至少</a:t>
            </a:r>
            <a:r>
              <a:rPr sz="900" spc="-5" dirty="0">
                <a:latin typeface="Calibri"/>
                <a:cs typeface="Calibri"/>
              </a:rPr>
              <a:t>4</a:t>
            </a:r>
            <a:r>
              <a:rPr sz="900" spc="-15" dirty="0">
                <a:latin typeface="宋体"/>
                <a:cs typeface="宋体"/>
              </a:rPr>
              <a:t>次免费上门服务</a:t>
            </a:r>
            <a:r>
              <a:rPr sz="900" spc="-5" dirty="0">
                <a:latin typeface="宋体"/>
                <a:cs typeface="宋体"/>
              </a:rPr>
              <a:t>，</a:t>
            </a:r>
            <a:r>
              <a:rPr sz="900" spc="-5" dirty="0">
                <a:latin typeface="Calibri"/>
                <a:cs typeface="Calibri"/>
              </a:rPr>
              <a:t>VIP</a:t>
            </a:r>
            <a:r>
              <a:rPr sz="900" spc="-15" dirty="0">
                <a:latin typeface="宋体"/>
                <a:cs typeface="宋体"/>
              </a:rPr>
              <a:t>客户</a:t>
            </a:r>
            <a:r>
              <a:rPr sz="900" spc="-5" dirty="0">
                <a:latin typeface="Calibri"/>
                <a:cs typeface="Calibri"/>
              </a:rPr>
              <a:t>1</a:t>
            </a:r>
            <a:r>
              <a:rPr sz="900" spc="-15" dirty="0">
                <a:latin typeface="宋体"/>
                <a:cs typeface="宋体"/>
              </a:rPr>
              <a:t>次</a:t>
            </a:r>
            <a:r>
              <a:rPr sz="900" dirty="0">
                <a:latin typeface="Calibri"/>
                <a:cs typeface="Calibri"/>
              </a:rPr>
              <a:t>/</a:t>
            </a:r>
            <a:r>
              <a:rPr sz="900" spc="-15" dirty="0">
                <a:latin typeface="宋体"/>
                <a:cs typeface="宋体"/>
              </a:rPr>
              <a:t>月免费上门服务</a:t>
            </a:r>
            <a:endParaRPr sz="900">
              <a:latin typeface="宋体"/>
              <a:cs typeface="宋体"/>
            </a:endParaRPr>
          </a:p>
          <a:p>
            <a:pPr marL="227330" indent="-215265">
              <a:lnSpc>
                <a:spcPct val="100000"/>
              </a:lnSpc>
              <a:spcBef>
                <a:spcPts val="540"/>
              </a:spcBef>
              <a:buFont typeface="Arial" panose="020B0604020202090204"/>
              <a:buChar char="•"/>
              <a:tabLst>
                <a:tab pos="226695" algn="l"/>
                <a:tab pos="227965" algn="l"/>
              </a:tabLst>
            </a:pPr>
            <a:r>
              <a:rPr sz="900" spc="-15" dirty="0">
                <a:latin typeface="宋体"/>
                <a:cs typeface="宋体"/>
              </a:rPr>
              <a:t>全天候服务支持，在线服务</a:t>
            </a:r>
            <a:r>
              <a:rPr sz="900" spc="-5" dirty="0">
                <a:latin typeface="Calibri"/>
                <a:cs typeface="Calibri"/>
              </a:rPr>
              <a:t>1</a:t>
            </a:r>
            <a:r>
              <a:rPr sz="900" spc="-15" dirty="0">
                <a:latin typeface="宋体"/>
                <a:cs typeface="宋体"/>
              </a:rPr>
              <a:t>分钟响应</a:t>
            </a:r>
            <a:endParaRPr sz="900">
              <a:latin typeface="宋体"/>
              <a:cs typeface="宋体"/>
            </a:endParaRPr>
          </a:p>
          <a:p>
            <a:pPr marL="227330" indent="-215265">
              <a:lnSpc>
                <a:spcPct val="100000"/>
              </a:lnSpc>
              <a:spcBef>
                <a:spcPts val="540"/>
              </a:spcBef>
              <a:buFont typeface="Arial" panose="020B0604020202090204"/>
              <a:buChar char="•"/>
              <a:tabLst>
                <a:tab pos="226695" algn="l"/>
                <a:tab pos="227965" algn="l"/>
              </a:tabLst>
            </a:pPr>
            <a:r>
              <a:rPr sz="900" spc="-15" dirty="0">
                <a:latin typeface="宋体"/>
                <a:cs typeface="宋体"/>
              </a:rPr>
              <a:t>全链路异常处理跟踪</a:t>
            </a:r>
            <a:endParaRPr sz="900">
              <a:latin typeface="宋体"/>
              <a:cs typeface="宋体"/>
            </a:endParaRPr>
          </a:p>
        </p:txBody>
      </p:sp>
      <p:sp>
        <p:nvSpPr>
          <p:cNvPr id="9" name="object 9"/>
          <p:cNvSpPr/>
          <p:nvPr/>
        </p:nvSpPr>
        <p:spPr>
          <a:xfrm>
            <a:off x="4425696" y="940308"/>
            <a:ext cx="4718303" cy="778128"/>
          </a:xfrm>
          <a:prstGeom prst="rect">
            <a:avLst/>
          </a:prstGeom>
          <a:blipFill>
            <a:blip r:embed="rId2" cstate="print"/>
            <a:stretch>
              <a:fillRect/>
            </a:stretch>
          </a:blipFill>
        </p:spPr>
        <p:txBody>
          <a:bodyPr wrap="square" lIns="0" tIns="0" rIns="0" bIns="0" rtlCol="0"/>
          <a:lstStyle/>
          <a:p/>
        </p:txBody>
      </p:sp>
      <p:sp>
        <p:nvSpPr>
          <p:cNvPr id="10" name="object 10"/>
          <p:cNvSpPr/>
          <p:nvPr/>
        </p:nvSpPr>
        <p:spPr>
          <a:xfrm>
            <a:off x="5134355" y="972350"/>
            <a:ext cx="3373374" cy="779614"/>
          </a:xfrm>
          <a:prstGeom prst="rect">
            <a:avLst/>
          </a:prstGeom>
          <a:blipFill>
            <a:blip r:embed="rId3" cstate="print"/>
            <a:stretch>
              <a:fillRect/>
            </a:stretch>
          </a:blipFill>
        </p:spPr>
        <p:txBody>
          <a:bodyPr wrap="square" lIns="0" tIns="0" rIns="0" bIns="0" rtlCol="0"/>
          <a:lstStyle/>
          <a:p/>
        </p:txBody>
      </p:sp>
      <p:sp>
        <p:nvSpPr>
          <p:cNvPr id="11" name="object 11"/>
          <p:cNvSpPr/>
          <p:nvPr/>
        </p:nvSpPr>
        <p:spPr>
          <a:xfrm>
            <a:off x="4637532" y="1152144"/>
            <a:ext cx="4293108" cy="281939"/>
          </a:xfrm>
          <a:prstGeom prst="rect">
            <a:avLst/>
          </a:prstGeom>
          <a:blipFill>
            <a:blip r:embed="rId4" cstate="print"/>
            <a:stretch>
              <a:fillRect/>
            </a:stretch>
          </a:blipFill>
        </p:spPr>
        <p:txBody>
          <a:bodyPr wrap="square" lIns="0" tIns="0" rIns="0" bIns="0" rtlCol="0"/>
          <a:lstStyle/>
          <a:p/>
        </p:txBody>
      </p:sp>
      <p:sp>
        <p:nvSpPr>
          <p:cNvPr id="12" name="object 12"/>
          <p:cNvSpPr txBox="1"/>
          <p:nvPr/>
        </p:nvSpPr>
        <p:spPr>
          <a:xfrm>
            <a:off x="5414264" y="1207770"/>
            <a:ext cx="2743200" cy="186690"/>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F8F8F8"/>
                </a:solidFill>
                <a:latin typeface="微软雅黑"/>
                <a:cs typeface="微软雅黑"/>
              </a:rPr>
              <a:t>覆盖中国含港</a:t>
            </a:r>
            <a:r>
              <a:rPr sz="1050" spc="-10" dirty="0">
                <a:solidFill>
                  <a:srgbClr val="F8F8F8"/>
                </a:solidFill>
                <a:latin typeface="微软雅黑"/>
                <a:cs typeface="微软雅黑"/>
              </a:rPr>
              <a:t>台</a:t>
            </a:r>
            <a:r>
              <a:rPr sz="1050" spc="5" dirty="0">
                <a:solidFill>
                  <a:srgbClr val="F8F8F8"/>
                </a:solidFill>
                <a:latin typeface="微软雅黑"/>
                <a:cs typeface="微软雅黑"/>
              </a:rPr>
              <a:t>核</a:t>
            </a:r>
            <a:r>
              <a:rPr sz="1050" spc="-10" dirty="0">
                <a:solidFill>
                  <a:srgbClr val="F8F8F8"/>
                </a:solidFill>
                <a:latin typeface="微软雅黑"/>
                <a:cs typeface="微软雅黑"/>
              </a:rPr>
              <a:t>心</a:t>
            </a:r>
            <a:r>
              <a:rPr sz="1050" spc="5" dirty="0">
                <a:solidFill>
                  <a:srgbClr val="F8F8F8"/>
                </a:solidFill>
                <a:latin typeface="微软雅黑"/>
                <a:cs typeface="微软雅黑"/>
              </a:rPr>
              <a:t>城</a:t>
            </a:r>
            <a:r>
              <a:rPr sz="1050" spc="-10" dirty="0">
                <a:solidFill>
                  <a:srgbClr val="F8F8F8"/>
                </a:solidFill>
                <a:latin typeface="微软雅黑"/>
                <a:cs typeface="微软雅黑"/>
              </a:rPr>
              <a:t>市</a:t>
            </a:r>
            <a:r>
              <a:rPr sz="1050" spc="5" dirty="0">
                <a:solidFill>
                  <a:srgbClr val="F8F8F8"/>
                </a:solidFill>
                <a:latin typeface="微软雅黑"/>
                <a:cs typeface="微软雅黑"/>
              </a:rPr>
              <a:t>，超</a:t>
            </a:r>
            <a:r>
              <a:rPr sz="1050" spc="-10" dirty="0">
                <a:solidFill>
                  <a:srgbClr val="F8F8F8"/>
                </a:solidFill>
                <a:latin typeface="微软雅黑"/>
                <a:cs typeface="微软雅黑"/>
              </a:rPr>
              <a:t>过2000</a:t>
            </a:r>
            <a:r>
              <a:rPr sz="1050" spc="5" dirty="0">
                <a:solidFill>
                  <a:srgbClr val="F8F8F8"/>
                </a:solidFill>
                <a:latin typeface="微软雅黑"/>
                <a:cs typeface="微软雅黑"/>
              </a:rPr>
              <a:t>专</a:t>
            </a:r>
            <a:r>
              <a:rPr sz="1050" spc="-10" dirty="0">
                <a:solidFill>
                  <a:srgbClr val="F8F8F8"/>
                </a:solidFill>
                <a:latin typeface="微软雅黑"/>
                <a:cs typeface="微软雅黑"/>
              </a:rPr>
              <a:t>人</a:t>
            </a:r>
            <a:r>
              <a:rPr sz="1050" spc="5" dirty="0">
                <a:solidFill>
                  <a:srgbClr val="F8F8F8"/>
                </a:solidFill>
                <a:latin typeface="微软雅黑"/>
                <a:cs typeface="微软雅黑"/>
              </a:rPr>
              <a:t>服务</a:t>
            </a:r>
            <a:endParaRPr sz="1050">
              <a:latin typeface="微软雅黑"/>
              <a:cs typeface="微软雅黑"/>
            </a:endParaRPr>
          </a:p>
        </p:txBody>
      </p:sp>
      <p:sp>
        <p:nvSpPr>
          <p:cNvPr id="13" name="object 13"/>
          <p:cNvSpPr/>
          <p:nvPr/>
        </p:nvSpPr>
        <p:spPr>
          <a:xfrm>
            <a:off x="0" y="941857"/>
            <a:ext cx="4798314" cy="715619"/>
          </a:xfrm>
          <a:prstGeom prst="rect">
            <a:avLst/>
          </a:prstGeom>
          <a:blipFill>
            <a:blip r:embed="rId5" cstate="print"/>
            <a:stretch>
              <a:fillRect/>
            </a:stretch>
          </a:blipFill>
        </p:spPr>
        <p:txBody>
          <a:bodyPr wrap="square" lIns="0" tIns="0" rIns="0" bIns="0" rtlCol="0"/>
          <a:lstStyle/>
          <a:p/>
        </p:txBody>
      </p:sp>
      <p:sp>
        <p:nvSpPr>
          <p:cNvPr id="14" name="object 14"/>
          <p:cNvSpPr/>
          <p:nvPr/>
        </p:nvSpPr>
        <p:spPr>
          <a:xfrm>
            <a:off x="601980" y="943394"/>
            <a:ext cx="3556254" cy="779614"/>
          </a:xfrm>
          <a:prstGeom prst="rect">
            <a:avLst/>
          </a:prstGeom>
          <a:blipFill>
            <a:blip r:embed="rId6" cstate="print"/>
            <a:stretch>
              <a:fillRect/>
            </a:stretch>
          </a:blipFill>
        </p:spPr>
        <p:txBody>
          <a:bodyPr wrap="square" lIns="0" tIns="0" rIns="0" bIns="0" rtlCol="0"/>
          <a:lstStyle/>
          <a:p/>
        </p:txBody>
      </p:sp>
      <p:sp>
        <p:nvSpPr>
          <p:cNvPr id="15" name="object 15"/>
          <p:cNvSpPr/>
          <p:nvPr/>
        </p:nvSpPr>
        <p:spPr>
          <a:xfrm>
            <a:off x="173736" y="1153667"/>
            <a:ext cx="4340352" cy="219455"/>
          </a:xfrm>
          <a:prstGeom prst="rect">
            <a:avLst/>
          </a:prstGeom>
          <a:blipFill>
            <a:blip r:embed="rId7" cstate="print"/>
            <a:stretch>
              <a:fillRect/>
            </a:stretch>
          </a:blipFill>
        </p:spPr>
        <p:txBody>
          <a:bodyPr wrap="square" lIns="0" tIns="0" rIns="0" bIns="0" rtlCol="0"/>
          <a:lstStyle/>
          <a:p/>
        </p:txBody>
      </p:sp>
      <p:sp>
        <p:nvSpPr>
          <p:cNvPr id="16" name="object 16"/>
          <p:cNvSpPr txBox="1"/>
          <p:nvPr/>
        </p:nvSpPr>
        <p:spPr>
          <a:xfrm>
            <a:off x="173736" y="1178433"/>
            <a:ext cx="4340860" cy="186690"/>
          </a:xfrm>
          <a:prstGeom prst="rect">
            <a:avLst/>
          </a:prstGeom>
        </p:spPr>
        <p:txBody>
          <a:bodyPr vert="horz" wrap="square" lIns="0" tIns="13335" rIns="0" bIns="0" rtlCol="0">
            <a:spAutoFit/>
          </a:bodyPr>
          <a:lstStyle/>
          <a:p>
            <a:pPr marL="720090">
              <a:lnSpc>
                <a:spcPct val="100000"/>
              </a:lnSpc>
              <a:spcBef>
                <a:spcPts val="105"/>
              </a:spcBef>
            </a:pPr>
            <a:r>
              <a:rPr sz="1050" dirty="0">
                <a:solidFill>
                  <a:srgbClr val="F8F8F8"/>
                </a:solidFill>
                <a:latin typeface="微软雅黑"/>
                <a:cs typeface="微软雅黑"/>
              </a:rPr>
              <a:t>1.</a:t>
            </a:r>
            <a:r>
              <a:rPr sz="1050" spc="-20" dirty="0">
                <a:solidFill>
                  <a:srgbClr val="F8F8F8"/>
                </a:solidFill>
                <a:latin typeface="微软雅黑"/>
                <a:cs typeface="微软雅黑"/>
              </a:rPr>
              <a:t> </a:t>
            </a:r>
            <a:r>
              <a:rPr sz="1050" spc="5" dirty="0">
                <a:solidFill>
                  <a:srgbClr val="F8F8F8"/>
                </a:solidFill>
                <a:latin typeface="微软雅黑"/>
                <a:cs typeface="微软雅黑"/>
              </a:rPr>
              <a:t>更快速</a:t>
            </a:r>
            <a:r>
              <a:rPr sz="1050" dirty="0">
                <a:solidFill>
                  <a:srgbClr val="F8F8F8"/>
                </a:solidFill>
                <a:latin typeface="微软雅黑"/>
                <a:cs typeface="微软雅黑"/>
              </a:rPr>
              <a:t>：2</a:t>
            </a:r>
            <a:r>
              <a:rPr sz="1050" spc="-10" dirty="0">
                <a:solidFill>
                  <a:srgbClr val="F8F8F8"/>
                </a:solidFill>
                <a:latin typeface="微软雅黑"/>
                <a:cs typeface="微软雅黑"/>
              </a:rPr>
              <a:t>小</a:t>
            </a:r>
            <a:r>
              <a:rPr sz="1050" spc="5" dirty="0">
                <a:solidFill>
                  <a:srgbClr val="F8F8F8"/>
                </a:solidFill>
                <a:latin typeface="微软雅黑"/>
                <a:cs typeface="微软雅黑"/>
              </a:rPr>
              <a:t>时</a:t>
            </a:r>
            <a:r>
              <a:rPr sz="1050" spc="-10" dirty="0">
                <a:solidFill>
                  <a:srgbClr val="F8F8F8"/>
                </a:solidFill>
                <a:latin typeface="微软雅黑"/>
                <a:cs typeface="微软雅黑"/>
              </a:rPr>
              <a:t>服</a:t>
            </a:r>
            <a:r>
              <a:rPr sz="1050" spc="5" dirty="0">
                <a:solidFill>
                  <a:srgbClr val="F8F8F8"/>
                </a:solidFill>
                <a:latin typeface="微软雅黑"/>
                <a:cs typeface="微软雅黑"/>
              </a:rPr>
              <a:t>务</a:t>
            </a:r>
            <a:r>
              <a:rPr sz="1050" spc="-10" dirty="0">
                <a:solidFill>
                  <a:srgbClr val="F8F8F8"/>
                </a:solidFill>
                <a:latin typeface="微软雅黑"/>
                <a:cs typeface="微软雅黑"/>
              </a:rPr>
              <a:t>响</a:t>
            </a:r>
            <a:r>
              <a:rPr sz="1050" spc="5" dirty="0">
                <a:solidFill>
                  <a:srgbClr val="F8F8F8"/>
                </a:solidFill>
                <a:latin typeface="微软雅黑"/>
                <a:cs typeface="微软雅黑"/>
              </a:rPr>
              <a:t>应</a:t>
            </a:r>
            <a:r>
              <a:rPr sz="1050" spc="-10" dirty="0">
                <a:solidFill>
                  <a:srgbClr val="F8F8F8"/>
                </a:solidFill>
                <a:latin typeface="微软雅黑"/>
                <a:cs typeface="微软雅黑"/>
              </a:rPr>
              <a:t>时</a:t>
            </a:r>
            <a:r>
              <a:rPr sz="1050" spc="5" dirty="0">
                <a:solidFill>
                  <a:srgbClr val="F8F8F8"/>
                </a:solidFill>
                <a:latin typeface="微软雅黑"/>
                <a:cs typeface="微软雅黑"/>
              </a:rPr>
              <a:t>效</a:t>
            </a:r>
            <a:r>
              <a:rPr sz="1050" spc="-10" dirty="0">
                <a:solidFill>
                  <a:srgbClr val="F8F8F8"/>
                </a:solidFill>
                <a:latin typeface="微软雅黑"/>
                <a:cs typeface="微软雅黑"/>
              </a:rPr>
              <a:t>，</a:t>
            </a:r>
            <a:r>
              <a:rPr sz="1050" spc="5" dirty="0">
                <a:solidFill>
                  <a:srgbClr val="F8F8F8"/>
                </a:solidFill>
                <a:latin typeface="微软雅黑"/>
                <a:cs typeface="微软雅黑"/>
              </a:rPr>
              <a:t>提</a:t>
            </a:r>
            <a:r>
              <a:rPr sz="1050" spc="-10" dirty="0">
                <a:solidFill>
                  <a:srgbClr val="F8F8F8"/>
                </a:solidFill>
                <a:latin typeface="微软雅黑"/>
                <a:cs typeface="微软雅黑"/>
              </a:rPr>
              <a:t>供</a:t>
            </a:r>
            <a:r>
              <a:rPr sz="1050" spc="5" dirty="0">
                <a:solidFill>
                  <a:srgbClr val="F8F8F8"/>
                </a:solidFill>
                <a:latin typeface="微软雅黑"/>
                <a:cs typeface="微软雅黑"/>
              </a:rPr>
              <a:t>服</a:t>
            </a:r>
            <a:r>
              <a:rPr sz="1050" spc="-10" dirty="0">
                <a:solidFill>
                  <a:srgbClr val="F8F8F8"/>
                </a:solidFill>
                <a:latin typeface="微软雅黑"/>
                <a:cs typeface="微软雅黑"/>
              </a:rPr>
              <a:t>务</a:t>
            </a:r>
            <a:r>
              <a:rPr sz="1050" spc="5" dirty="0">
                <a:solidFill>
                  <a:srgbClr val="F8F8F8"/>
                </a:solidFill>
                <a:latin typeface="微软雅黑"/>
                <a:cs typeface="微软雅黑"/>
              </a:rPr>
              <a:t>确</a:t>
            </a:r>
            <a:r>
              <a:rPr sz="1050" spc="-10" dirty="0">
                <a:solidFill>
                  <a:srgbClr val="F8F8F8"/>
                </a:solidFill>
                <a:latin typeface="微软雅黑"/>
                <a:cs typeface="微软雅黑"/>
              </a:rPr>
              <a:t>定</a:t>
            </a:r>
            <a:r>
              <a:rPr sz="1050" spc="5" dirty="0">
                <a:solidFill>
                  <a:srgbClr val="F8F8F8"/>
                </a:solidFill>
                <a:latin typeface="微软雅黑"/>
                <a:cs typeface="微软雅黑"/>
              </a:rPr>
              <a:t>性</a:t>
            </a:r>
            <a:endParaRPr sz="1050">
              <a:latin typeface="微软雅黑"/>
              <a:cs typeface="微软雅黑"/>
            </a:endParaRPr>
          </a:p>
        </p:txBody>
      </p:sp>
      <p:sp>
        <p:nvSpPr>
          <p:cNvPr id="17" name="object 17"/>
          <p:cNvSpPr/>
          <p:nvPr/>
        </p:nvSpPr>
        <p:spPr>
          <a:xfrm>
            <a:off x="0" y="1863877"/>
            <a:ext cx="4796790" cy="715619"/>
          </a:xfrm>
          <a:prstGeom prst="rect">
            <a:avLst/>
          </a:prstGeom>
          <a:blipFill>
            <a:blip r:embed="rId5" cstate="print"/>
            <a:stretch>
              <a:fillRect/>
            </a:stretch>
          </a:blipFill>
        </p:spPr>
        <p:txBody>
          <a:bodyPr wrap="square" lIns="0" tIns="0" rIns="0" bIns="0" rtlCol="0"/>
          <a:lstStyle/>
          <a:p/>
        </p:txBody>
      </p:sp>
      <p:sp>
        <p:nvSpPr>
          <p:cNvPr id="18" name="object 18"/>
          <p:cNvSpPr/>
          <p:nvPr/>
        </p:nvSpPr>
        <p:spPr>
          <a:xfrm>
            <a:off x="705612" y="1865414"/>
            <a:ext cx="3344417" cy="779614"/>
          </a:xfrm>
          <a:prstGeom prst="rect">
            <a:avLst/>
          </a:prstGeom>
          <a:blipFill>
            <a:blip r:embed="rId8" cstate="print"/>
            <a:stretch>
              <a:fillRect/>
            </a:stretch>
          </a:blipFill>
        </p:spPr>
        <p:txBody>
          <a:bodyPr wrap="square" lIns="0" tIns="0" rIns="0" bIns="0" rtlCol="0"/>
          <a:lstStyle/>
          <a:p/>
        </p:txBody>
      </p:sp>
      <p:sp>
        <p:nvSpPr>
          <p:cNvPr id="19" name="object 19"/>
          <p:cNvSpPr/>
          <p:nvPr/>
        </p:nvSpPr>
        <p:spPr>
          <a:xfrm>
            <a:off x="172212" y="2075688"/>
            <a:ext cx="4340352" cy="219456"/>
          </a:xfrm>
          <a:prstGeom prst="rect">
            <a:avLst/>
          </a:prstGeom>
          <a:blipFill>
            <a:blip r:embed="rId9" cstate="print"/>
            <a:stretch>
              <a:fillRect/>
            </a:stretch>
          </a:blipFill>
        </p:spPr>
        <p:txBody>
          <a:bodyPr wrap="square" lIns="0" tIns="0" rIns="0" bIns="0" rtlCol="0"/>
          <a:lstStyle/>
          <a:p/>
        </p:txBody>
      </p:sp>
      <p:sp>
        <p:nvSpPr>
          <p:cNvPr id="20" name="object 20"/>
          <p:cNvSpPr txBox="1"/>
          <p:nvPr/>
        </p:nvSpPr>
        <p:spPr>
          <a:xfrm>
            <a:off x="172212" y="2100198"/>
            <a:ext cx="4340860" cy="186690"/>
          </a:xfrm>
          <a:prstGeom prst="rect">
            <a:avLst/>
          </a:prstGeom>
        </p:spPr>
        <p:txBody>
          <a:bodyPr vert="horz" wrap="square" lIns="0" tIns="13335" rIns="0" bIns="0" rtlCol="0">
            <a:spAutoFit/>
          </a:bodyPr>
          <a:lstStyle/>
          <a:p>
            <a:pPr marL="824865">
              <a:lnSpc>
                <a:spcPct val="100000"/>
              </a:lnSpc>
              <a:spcBef>
                <a:spcPts val="105"/>
              </a:spcBef>
            </a:pPr>
            <a:r>
              <a:rPr sz="1050" dirty="0">
                <a:solidFill>
                  <a:srgbClr val="F8F8F8"/>
                </a:solidFill>
                <a:latin typeface="微软雅黑"/>
                <a:cs typeface="微软雅黑"/>
              </a:rPr>
              <a:t>2.</a:t>
            </a:r>
            <a:r>
              <a:rPr sz="1050" spc="-20" dirty="0">
                <a:solidFill>
                  <a:srgbClr val="F8F8F8"/>
                </a:solidFill>
                <a:latin typeface="微软雅黑"/>
                <a:cs typeface="微软雅黑"/>
              </a:rPr>
              <a:t> </a:t>
            </a:r>
            <a:r>
              <a:rPr sz="1050" dirty="0">
                <a:solidFill>
                  <a:srgbClr val="F8F8F8"/>
                </a:solidFill>
                <a:latin typeface="微软雅黑"/>
                <a:cs typeface="微软雅黑"/>
              </a:rPr>
              <a:t>更</a:t>
            </a:r>
            <a:r>
              <a:rPr sz="1050" spc="5" dirty="0">
                <a:solidFill>
                  <a:srgbClr val="F8F8F8"/>
                </a:solidFill>
                <a:latin typeface="微软雅黑"/>
                <a:cs typeface="微软雅黑"/>
              </a:rPr>
              <a:t>简单：场景</a:t>
            </a:r>
            <a:r>
              <a:rPr sz="1050" spc="-5" dirty="0">
                <a:solidFill>
                  <a:srgbClr val="F8F8F8"/>
                </a:solidFill>
                <a:latin typeface="微软雅黑"/>
                <a:cs typeface="微软雅黑"/>
              </a:rPr>
              <a:t>化</a:t>
            </a:r>
            <a:r>
              <a:rPr sz="1050" spc="5" dirty="0">
                <a:solidFill>
                  <a:srgbClr val="F8F8F8"/>
                </a:solidFill>
                <a:latin typeface="微软雅黑"/>
                <a:cs typeface="微软雅黑"/>
              </a:rPr>
              <a:t>智</a:t>
            </a:r>
            <a:r>
              <a:rPr sz="1050" spc="-5" dirty="0">
                <a:solidFill>
                  <a:srgbClr val="F8F8F8"/>
                </a:solidFill>
                <a:latin typeface="微软雅黑"/>
                <a:cs typeface="微软雅黑"/>
              </a:rPr>
              <a:t>能</a:t>
            </a:r>
            <a:r>
              <a:rPr sz="1050" spc="5" dirty="0">
                <a:solidFill>
                  <a:srgbClr val="F8F8F8"/>
                </a:solidFill>
                <a:latin typeface="微软雅黑"/>
                <a:cs typeface="微软雅黑"/>
              </a:rPr>
              <a:t>操</a:t>
            </a:r>
            <a:r>
              <a:rPr sz="1050" spc="-5" dirty="0">
                <a:solidFill>
                  <a:srgbClr val="F8F8F8"/>
                </a:solidFill>
                <a:latin typeface="微软雅黑"/>
                <a:cs typeface="微软雅黑"/>
              </a:rPr>
              <a:t>作</a:t>
            </a:r>
            <a:r>
              <a:rPr sz="1050" spc="5" dirty="0">
                <a:solidFill>
                  <a:srgbClr val="F8F8F8"/>
                </a:solidFill>
                <a:latin typeface="微软雅黑"/>
                <a:cs typeface="微软雅黑"/>
              </a:rPr>
              <a:t>，</a:t>
            </a:r>
            <a:r>
              <a:rPr sz="1050" spc="-5" dirty="0">
                <a:solidFill>
                  <a:srgbClr val="F8F8F8"/>
                </a:solidFill>
                <a:latin typeface="微软雅黑"/>
                <a:cs typeface="微软雅黑"/>
              </a:rPr>
              <a:t>共</a:t>
            </a:r>
            <a:r>
              <a:rPr sz="1050" spc="5" dirty="0">
                <a:solidFill>
                  <a:srgbClr val="F8F8F8"/>
                </a:solidFill>
                <a:latin typeface="微软雅黑"/>
                <a:cs typeface="微软雅黑"/>
              </a:rPr>
              <a:t>建</a:t>
            </a:r>
            <a:r>
              <a:rPr sz="1050" spc="-5" dirty="0">
                <a:solidFill>
                  <a:srgbClr val="F8F8F8"/>
                </a:solidFill>
                <a:latin typeface="微软雅黑"/>
                <a:cs typeface="微软雅黑"/>
              </a:rPr>
              <a:t>数</a:t>
            </a:r>
            <a:r>
              <a:rPr sz="1050" spc="5" dirty="0">
                <a:solidFill>
                  <a:srgbClr val="F8F8F8"/>
                </a:solidFill>
                <a:latin typeface="微软雅黑"/>
                <a:cs typeface="微软雅黑"/>
              </a:rPr>
              <a:t>智</a:t>
            </a:r>
            <a:r>
              <a:rPr sz="1050" spc="-5" dirty="0">
                <a:solidFill>
                  <a:srgbClr val="F8F8F8"/>
                </a:solidFill>
                <a:latin typeface="微软雅黑"/>
                <a:cs typeface="微软雅黑"/>
              </a:rPr>
              <a:t>新</a:t>
            </a:r>
            <a:r>
              <a:rPr sz="1050" spc="5" dirty="0">
                <a:solidFill>
                  <a:srgbClr val="F8F8F8"/>
                </a:solidFill>
                <a:latin typeface="微软雅黑"/>
                <a:cs typeface="微软雅黑"/>
              </a:rPr>
              <a:t>服务</a:t>
            </a:r>
            <a:endParaRPr sz="1050">
              <a:latin typeface="微软雅黑"/>
              <a:cs typeface="微软雅黑"/>
            </a:endParaRPr>
          </a:p>
        </p:txBody>
      </p:sp>
      <p:sp>
        <p:nvSpPr>
          <p:cNvPr id="21" name="object 21"/>
          <p:cNvSpPr/>
          <p:nvPr/>
        </p:nvSpPr>
        <p:spPr>
          <a:xfrm>
            <a:off x="227075" y="2392679"/>
            <a:ext cx="1336675" cy="669290"/>
          </a:xfrm>
          <a:custGeom>
            <a:avLst/>
            <a:gdLst/>
            <a:ahLst/>
            <a:cxnLst/>
            <a:rect l="l" t="t" r="r" b="b"/>
            <a:pathLst>
              <a:path w="1336675" h="669289">
                <a:moveTo>
                  <a:pt x="0" y="669036"/>
                </a:moveTo>
                <a:lnTo>
                  <a:pt x="1336548" y="669036"/>
                </a:lnTo>
                <a:lnTo>
                  <a:pt x="1336548" y="0"/>
                </a:lnTo>
                <a:lnTo>
                  <a:pt x="0" y="0"/>
                </a:lnTo>
                <a:lnTo>
                  <a:pt x="0" y="669036"/>
                </a:lnTo>
                <a:close/>
              </a:path>
            </a:pathLst>
          </a:custGeom>
          <a:solidFill>
            <a:srgbClr val="DEEBF7">
              <a:alpha val="45881"/>
            </a:srgbClr>
          </a:solidFill>
        </p:spPr>
        <p:txBody>
          <a:bodyPr wrap="square" lIns="0" tIns="0" rIns="0" bIns="0" rtlCol="0"/>
          <a:lstStyle/>
          <a:p/>
        </p:txBody>
      </p:sp>
      <p:sp>
        <p:nvSpPr>
          <p:cNvPr id="22" name="object 22"/>
          <p:cNvSpPr txBox="1"/>
          <p:nvPr/>
        </p:nvSpPr>
        <p:spPr>
          <a:xfrm>
            <a:off x="227075" y="2438663"/>
            <a:ext cx="1336675" cy="581025"/>
          </a:xfrm>
          <a:prstGeom prst="rect">
            <a:avLst/>
          </a:prstGeom>
        </p:spPr>
        <p:txBody>
          <a:bodyPr vert="horz" wrap="square" lIns="0" tIns="40005" rIns="0" bIns="0" rtlCol="0">
            <a:spAutoFit/>
          </a:bodyPr>
          <a:lstStyle/>
          <a:p>
            <a:pPr algn="ctr">
              <a:lnSpc>
                <a:spcPct val="100000"/>
              </a:lnSpc>
              <a:spcBef>
                <a:spcPts val="315"/>
              </a:spcBef>
            </a:pPr>
            <a:r>
              <a:rPr sz="900" b="1" i="1" dirty="0">
                <a:latin typeface="微软雅黑"/>
                <a:cs typeface="微软雅黑"/>
              </a:rPr>
              <a:t>主动服务关怀</a:t>
            </a:r>
            <a:endParaRPr sz="900">
              <a:latin typeface="微软雅黑"/>
              <a:cs typeface="微软雅黑"/>
            </a:endParaRPr>
          </a:p>
          <a:p>
            <a:pPr marL="106680" marR="98425" algn="ctr">
              <a:lnSpc>
                <a:spcPct val="100000"/>
              </a:lnSpc>
              <a:spcBef>
                <a:spcPts val="195"/>
              </a:spcBef>
            </a:pPr>
            <a:r>
              <a:rPr sz="800" dirty="0">
                <a:latin typeface="微软雅黑"/>
                <a:cs typeface="微软雅黑"/>
              </a:rPr>
              <a:t>订单异常精准预测，提前 疏导，保障商家履约顺畅 </a:t>
            </a:r>
            <a:r>
              <a:rPr sz="800" spc="5" dirty="0">
                <a:latin typeface="微软雅黑"/>
                <a:cs typeface="微软雅黑"/>
              </a:rPr>
              <a:t>度</a:t>
            </a:r>
            <a:endParaRPr sz="800">
              <a:latin typeface="微软雅黑"/>
              <a:cs typeface="微软雅黑"/>
            </a:endParaRPr>
          </a:p>
        </p:txBody>
      </p:sp>
      <p:sp>
        <p:nvSpPr>
          <p:cNvPr id="23" name="object 23"/>
          <p:cNvSpPr/>
          <p:nvPr/>
        </p:nvSpPr>
        <p:spPr>
          <a:xfrm>
            <a:off x="1700783" y="2392679"/>
            <a:ext cx="1336675" cy="669290"/>
          </a:xfrm>
          <a:custGeom>
            <a:avLst/>
            <a:gdLst/>
            <a:ahLst/>
            <a:cxnLst/>
            <a:rect l="l" t="t" r="r" b="b"/>
            <a:pathLst>
              <a:path w="1336675" h="669289">
                <a:moveTo>
                  <a:pt x="0" y="669036"/>
                </a:moveTo>
                <a:lnTo>
                  <a:pt x="1336547" y="669036"/>
                </a:lnTo>
                <a:lnTo>
                  <a:pt x="1336547" y="0"/>
                </a:lnTo>
                <a:lnTo>
                  <a:pt x="0" y="0"/>
                </a:lnTo>
                <a:lnTo>
                  <a:pt x="0" y="669036"/>
                </a:lnTo>
                <a:close/>
              </a:path>
            </a:pathLst>
          </a:custGeom>
          <a:solidFill>
            <a:srgbClr val="DEEBF7">
              <a:alpha val="45881"/>
            </a:srgbClr>
          </a:solidFill>
        </p:spPr>
        <p:txBody>
          <a:bodyPr wrap="square" lIns="0" tIns="0" rIns="0" bIns="0" rtlCol="0"/>
          <a:lstStyle/>
          <a:p/>
        </p:txBody>
      </p:sp>
      <p:sp>
        <p:nvSpPr>
          <p:cNvPr id="24" name="object 24"/>
          <p:cNvSpPr txBox="1"/>
          <p:nvPr/>
        </p:nvSpPr>
        <p:spPr>
          <a:xfrm>
            <a:off x="1700783" y="2438663"/>
            <a:ext cx="1336675" cy="581025"/>
          </a:xfrm>
          <a:prstGeom prst="rect">
            <a:avLst/>
          </a:prstGeom>
        </p:spPr>
        <p:txBody>
          <a:bodyPr vert="horz" wrap="square" lIns="0" tIns="40005" rIns="0" bIns="0" rtlCol="0">
            <a:spAutoFit/>
          </a:bodyPr>
          <a:lstStyle/>
          <a:p>
            <a:pPr marL="1270" algn="ctr">
              <a:lnSpc>
                <a:spcPct val="100000"/>
              </a:lnSpc>
              <a:spcBef>
                <a:spcPts val="315"/>
              </a:spcBef>
            </a:pPr>
            <a:r>
              <a:rPr sz="900" b="1" i="1" dirty="0">
                <a:latin typeface="微软雅黑"/>
                <a:cs typeface="微软雅黑"/>
              </a:rPr>
              <a:t>智能在线服务</a:t>
            </a:r>
            <a:endParaRPr sz="900">
              <a:latin typeface="微软雅黑"/>
              <a:cs typeface="微软雅黑"/>
            </a:endParaRPr>
          </a:p>
          <a:p>
            <a:pPr marL="107950" marR="97155" algn="ctr">
              <a:lnSpc>
                <a:spcPct val="100000"/>
              </a:lnSpc>
              <a:spcBef>
                <a:spcPts val="195"/>
              </a:spcBef>
            </a:pPr>
            <a:r>
              <a:rPr sz="800" dirty="0">
                <a:latin typeface="微软雅黑"/>
                <a:cs typeface="微软雅黑"/>
              </a:rPr>
              <a:t>支持客户，拍档，服务人 员三方在线，7天</a:t>
            </a:r>
            <a:r>
              <a:rPr sz="800" spc="-10" dirty="0">
                <a:latin typeface="微软雅黑"/>
                <a:cs typeface="微软雅黑"/>
              </a:rPr>
              <a:t>*9</a:t>
            </a:r>
            <a:r>
              <a:rPr sz="800" dirty="0">
                <a:latin typeface="微软雅黑"/>
                <a:cs typeface="微软雅黑"/>
              </a:rPr>
              <a:t>小时 实时交互</a:t>
            </a:r>
            <a:endParaRPr sz="800">
              <a:latin typeface="微软雅黑"/>
              <a:cs typeface="微软雅黑"/>
            </a:endParaRPr>
          </a:p>
        </p:txBody>
      </p:sp>
      <p:sp>
        <p:nvSpPr>
          <p:cNvPr id="25" name="object 25"/>
          <p:cNvSpPr/>
          <p:nvPr/>
        </p:nvSpPr>
        <p:spPr>
          <a:xfrm>
            <a:off x="3176016" y="2392679"/>
            <a:ext cx="1336675" cy="669290"/>
          </a:xfrm>
          <a:custGeom>
            <a:avLst/>
            <a:gdLst/>
            <a:ahLst/>
            <a:cxnLst/>
            <a:rect l="l" t="t" r="r" b="b"/>
            <a:pathLst>
              <a:path w="1336675" h="669289">
                <a:moveTo>
                  <a:pt x="0" y="669036"/>
                </a:moveTo>
                <a:lnTo>
                  <a:pt x="1336547" y="669036"/>
                </a:lnTo>
                <a:lnTo>
                  <a:pt x="1336547" y="0"/>
                </a:lnTo>
                <a:lnTo>
                  <a:pt x="0" y="0"/>
                </a:lnTo>
                <a:lnTo>
                  <a:pt x="0" y="669036"/>
                </a:lnTo>
                <a:close/>
              </a:path>
            </a:pathLst>
          </a:custGeom>
          <a:solidFill>
            <a:srgbClr val="DEEBF7">
              <a:alpha val="45881"/>
            </a:srgbClr>
          </a:solidFill>
        </p:spPr>
        <p:txBody>
          <a:bodyPr wrap="square" lIns="0" tIns="0" rIns="0" bIns="0" rtlCol="0"/>
          <a:lstStyle/>
          <a:p/>
        </p:txBody>
      </p:sp>
      <p:sp>
        <p:nvSpPr>
          <p:cNvPr id="26" name="object 26"/>
          <p:cNvSpPr txBox="1"/>
          <p:nvPr/>
        </p:nvSpPr>
        <p:spPr>
          <a:xfrm>
            <a:off x="3176016" y="2438663"/>
            <a:ext cx="1336675" cy="459105"/>
          </a:xfrm>
          <a:prstGeom prst="rect">
            <a:avLst/>
          </a:prstGeom>
        </p:spPr>
        <p:txBody>
          <a:bodyPr vert="horz" wrap="square" lIns="0" tIns="40005" rIns="0" bIns="0" rtlCol="0">
            <a:spAutoFit/>
          </a:bodyPr>
          <a:lstStyle/>
          <a:p>
            <a:pPr algn="ctr">
              <a:lnSpc>
                <a:spcPct val="100000"/>
              </a:lnSpc>
              <a:spcBef>
                <a:spcPts val="315"/>
              </a:spcBef>
            </a:pPr>
            <a:r>
              <a:rPr sz="900" b="1" i="1" dirty="0">
                <a:latin typeface="微软雅黑"/>
                <a:cs typeface="微软雅黑"/>
              </a:rPr>
              <a:t>无忧自助服务</a:t>
            </a:r>
            <a:endParaRPr sz="900">
              <a:latin typeface="微软雅黑"/>
              <a:cs typeface="微软雅黑"/>
            </a:endParaRPr>
          </a:p>
          <a:p>
            <a:pPr marL="106680" marR="99060" algn="ctr">
              <a:lnSpc>
                <a:spcPct val="100000"/>
              </a:lnSpc>
              <a:spcBef>
                <a:spcPts val="195"/>
              </a:spcBef>
            </a:pPr>
            <a:r>
              <a:rPr sz="800" dirty="0">
                <a:latin typeface="微软雅黑"/>
                <a:cs typeface="微软雅黑"/>
              </a:rPr>
              <a:t>场景化自助操作，问题一 键提交，立等可解</a:t>
            </a:r>
            <a:endParaRPr sz="800">
              <a:latin typeface="微软雅黑"/>
              <a:cs typeface="微软雅黑"/>
            </a:endParaRPr>
          </a:p>
        </p:txBody>
      </p:sp>
      <p:sp>
        <p:nvSpPr>
          <p:cNvPr id="27" name="object 27"/>
          <p:cNvSpPr/>
          <p:nvPr/>
        </p:nvSpPr>
        <p:spPr>
          <a:xfrm>
            <a:off x="0" y="2825521"/>
            <a:ext cx="4796790" cy="715619"/>
          </a:xfrm>
          <a:prstGeom prst="rect">
            <a:avLst/>
          </a:prstGeom>
          <a:blipFill>
            <a:blip r:embed="rId5" cstate="print"/>
            <a:stretch>
              <a:fillRect/>
            </a:stretch>
          </a:blipFill>
        </p:spPr>
        <p:txBody>
          <a:bodyPr wrap="square" lIns="0" tIns="0" rIns="0" bIns="0" rtlCol="0"/>
          <a:lstStyle/>
          <a:p/>
        </p:txBody>
      </p:sp>
      <p:sp>
        <p:nvSpPr>
          <p:cNvPr id="28" name="object 28"/>
          <p:cNvSpPr/>
          <p:nvPr/>
        </p:nvSpPr>
        <p:spPr>
          <a:xfrm>
            <a:off x="638555" y="2827058"/>
            <a:ext cx="3478529" cy="779614"/>
          </a:xfrm>
          <a:prstGeom prst="rect">
            <a:avLst/>
          </a:prstGeom>
          <a:blipFill>
            <a:blip r:embed="rId10" cstate="print"/>
            <a:stretch>
              <a:fillRect/>
            </a:stretch>
          </a:blipFill>
        </p:spPr>
        <p:txBody>
          <a:bodyPr wrap="square" lIns="0" tIns="0" rIns="0" bIns="0" rtlCol="0"/>
          <a:lstStyle/>
          <a:p/>
        </p:txBody>
      </p:sp>
      <p:sp>
        <p:nvSpPr>
          <p:cNvPr id="29" name="object 29"/>
          <p:cNvSpPr/>
          <p:nvPr/>
        </p:nvSpPr>
        <p:spPr>
          <a:xfrm>
            <a:off x="172212" y="3037332"/>
            <a:ext cx="4340352" cy="219456"/>
          </a:xfrm>
          <a:prstGeom prst="rect">
            <a:avLst/>
          </a:prstGeom>
          <a:blipFill>
            <a:blip r:embed="rId9" cstate="print"/>
            <a:stretch>
              <a:fillRect/>
            </a:stretch>
          </a:blipFill>
        </p:spPr>
        <p:txBody>
          <a:bodyPr wrap="square" lIns="0" tIns="0" rIns="0" bIns="0" rtlCol="0"/>
          <a:lstStyle/>
          <a:p/>
        </p:txBody>
      </p:sp>
      <p:sp>
        <p:nvSpPr>
          <p:cNvPr id="30" name="object 30"/>
          <p:cNvSpPr txBox="1"/>
          <p:nvPr/>
        </p:nvSpPr>
        <p:spPr>
          <a:xfrm>
            <a:off x="172212" y="3062477"/>
            <a:ext cx="4340860" cy="186690"/>
          </a:xfrm>
          <a:prstGeom prst="rect">
            <a:avLst/>
          </a:prstGeom>
        </p:spPr>
        <p:txBody>
          <a:bodyPr vert="horz" wrap="square" lIns="0" tIns="13335" rIns="0" bIns="0" rtlCol="0">
            <a:spAutoFit/>
          </a:bodyPr>
          <a:lstStyle/>
          <a:p>
            <a:pPr marL="758190">
              <a:lnSpc>
                <a:spcPct val="100000"/>
              </a:lnSpc>
              <a:spcBef>
                <a:spcPts val="105"/>
              </a:spcBef>
            </a:pPr>
            <a:r>
              <a:rPr sz="1050" dirty="0">
                <a:solidFill>
                  <a:srgbClr val="F8F8F8"/>
                </a:solidFill>
                <a:latin typeface="微软雅黑"/>
                <a:cs typeface="微软雅黑"/>
              </a:rPr>
              <a:t>3.</a:t>
            </a:r>
            <a:r>
              <a:rPr sz="1050" spc="-20" dirty="0">
                <a:solidFill>
                  <a:srgbClr val="F8F8F8"/>
                </a:solidFill>
                <a:latin typeface="微软雅黑"/>
                <a:cs typeface="微软雅黑"/>
              </a:rPr>
              <a:t> </a:t>
            </a:r>
            <a:r>
              <a:rPr sz="1050" spc="5" dirty="0">
                <a:solidFill>
                  <a:srgbClr val="F8F8F8"/>
                </a:solidFill>
                <a:latin typeface="微软雅黑"/>
                <a:cs typeface="微软雅黑"/>
              </a:rPr>
              <a:t>更透明：服务</a:t>
            </a:r>
            <a:r>
              <a:rPr sz="1050" spc="-10" dirty="0">
                <a:solidFill>
                  <a:srgbClr val="F8F8F8"/>
                </a:solidFill>
                <a:latin typeface="微软雅黑"/>
                <a:cs typeface="微软雅黑"/>
              </a:rPr>
              <a:t>全</a:t>
            </a:r>
            <a:r>
              <a:rPr sz="1050" spc="5" dirty="0">
                <a:solidFill>
                  <a:srgbClr val="F8F8F8"/>
                </a:solidFill>
                <a:latin typeface="微软雅黑"/>
                <a:cs typeface="微软雅黑"/>
              </a:rPr>
              <a:t>程</a:t>
            </a:r>
            <a:r>
              <a:rPr sz="1050" spc="-10" dirty="0">
                <a:solidFill>
                  <a:srgbClr val="F8F8F8"/>
                </a:solidFill>
                <a:latin typeface="微软雅黑"/>
                <a:cs typeface="微软雅黑"/>
              </a:rPr>
              <a:t>可</a:t>
            </a:r>
            <a:r>
              <a:rPr sz="1050" spc="5" dirty="0">
                <a:solidFill>
                  <a:srgbClr val="F8F8F8"/>
                </a:solidFill>
                <a:latin typeface="微软雅黑"/>
                <a:cs typeface="微软雅黑"/>
              </a:rPr>
              <a:t>视</a:t>
            </a:r>
            <a:r>
              <a:rPr sz="1050" spc="-10" dirty="0">
                <a:solidFill>
                  <a:srgbClr val="F8F8F8"/>
                </a:solidFill>
                <a:latin typeface="微软雅黑"/>
                <a:cs typeface="微软雅黑"/>
              </a:rPr>
              <a:t>，</a:t>
            </a:r>
            <a:r>
              <a:rPr sz="1050" spc="5" dirty="0">
                <a:solidFill>
                  <a:srgbClr val="F8F8F8"/>
                </a:solidFill>
                <a:latin typeface="微软雅黑"/>
                <a:cs typeface="微软雅黑"/>
              </a:rPr>
              <a:t>提</a:t>
            </a:r>
            <a:r>
              <a:rPr sz="1050" spc="-10" dirty="0">
                <a:solidFill>
                  <a:srgbClr val="F8F8F8"/>
                </a:solidFill>
                <a:latin typeface="微软雅黑"/>
                <a:cs typeface="微软雅黑"/>
              </a:rPr>
              <a:t>升</a:t>
            </a:r>
            <a:r>
              <a:rPr sz="1050" spc="5" dirty="0">
                <a:solidFill>
                  <a:srgbClr val="F8F8F8"/>
                </a:solidFill>
                <a:latin typeface="微软雅黑"/>
                <a:cs typeface="微软雅黑"/>
              </a:rPr>
              <a:t>信</a:t>
            </a:r>
            <a:r>
              <a:rPr sz="1050" spc="-10" dirty="0">
                <a:solidFill>
                  <a:srgbClr val="F8F8F8"/>
                </a:solidFill>
                <a:latin typeface="微软雅黑"/>
                <a:cs typeface="微软雅黑"/>
              </a:rPr>
              <a:t>息</a:t>
            </a:r>
            <a:r>
              <a:rPr sz="1050" spc="5" dirty="0">
                <a:solidFill>
                  <a:srgbClr val="F8F8F8"/>
                </a:solidFill>
                <a:latin typeface="微软雅黑"/>
                <a:cs typeface="微软雅黑"/>
              </a:rPr>
              <a:t>化</a:t>
            </a:r>
            <a:r>
              <a:rPr sz="1050" spc="-10" dirty="0">
                <a:solidFill>
                  <a:srgbClr val="F8F8F8"/>
                </a:solidFill>
                <a:latin typeface="微软雅黑"/>
                <a:cs typeface="微软雅黑"/>
              </a:rPr>
              <a:t>极</a:t>
            </a:r>
            <a:r>
              <a:rPr sz="1050" spc="5" dirty="0">
                <a:solidFill>
                  <a:srgbClr val="F8F8F8"/>
                </a:solidFill>
                <a:latin typeface="微软雅黑"/>
                <a:cs typeface="微软雅黑"/>
              </a:rPr>
              <a:t>致</a:t>
            </a:r>
            <a:r>
              <a:rPr sz="1050" spc="-10" dirty="0">
                <a:solidFill>
                  <a:srgbClr val="F8F8F8"/>
                </a:solidFill>
                <a:latin typeface="微软雅黑"/>
                <a:cs typeface="微软雅黑"/>
              </a:rPr>
              <a:t>体</a:t>
            </a:r>
            <a:r>
              <a:rPr sz="1050" spc="5" dirty="0">
                <a:solidFill>
                  <a:srgbClr val="F8F8F8"/>
                </a:solidFill>
                <a:latin typeface="微软雅黑"/>
                <a:cs typeface="微软雅黑"/>
              </a:rPr>
              <a:t>验</a:t>
            </a:r>
            <a:endParaRPr sz="1050">
              <a:latin typeface="微软雅黑"/>
              <a:cs typeface="微软雅黑"/>
            </a:endParaRPr>
          </a:p>
        </p:txBody>
      </p:sp>
      <p:sp>
        <p:nvSpPr>
          <p:cNvPr id="31" name="object 31"/>
          <p:cNvSpPr/>
          <p:nvPr/>
        </p:nvSpPr>
        <p:spPr>
          <a:xfrm>
            <a:off x="227075" y="3371088"/>
            <a:ext cx="1336675" cy="669290"/>
          </a:xfrm>
          <a:custGeom>
            <a:avLst/>
            <a:gdLst/>
            <a:ahLst/>
            <a:cxnLst/>
            <a:rect l="l" t="t" r="r" b="b"/>
            <a:pathLst>
              <a:path w="1336675" h="669289">
                <a:moveTo>
                  <a:pt x="0" y="669036"/>
                </a:moveTo>
                <a:lnTo>
                  <a:pt x="1336548" y="669036"/>
                </a:lnTo>
                <a:lnTo>
                  <a:pt x="1336548" y="0"/>
                </a:lnTo>
                <a:lnTo>
                  <a:pt x="0" y="0"/>
                </a:lnTo>
                <a:lnTo>
                  <a:pt x="0" y="669036"/>
                </a:lnTo>
                <a:close/>
              </a:path>
            </a:pathLst>
          </a:custGeom>
          <a:solidFill>
            <a:srgbClr val="DEEBF7">
              <a:alpha val="45881"/>
            </a:srgbClr>
          </a:solidFill>
        </p:spPr>
        <p:txBody>
          <a:bodyPr wrap="square" lIns="0" tIns="0" rIns="0" bIns="0" rtlCol="0"/>
          <a:lstStyle/>
          <a:p/>
        </p:txBody>
      </p:sp>
      <p:sp>
        <p:nvSpPr>
          <p:cNvPr id="32" name="object 32"/>
          <p:cNvSpPr txBox="1"/>
          <p:nvPr/>
        </p:nvSpPr>
        <p:spPr>
          <a:xfrm>
            <a:off x="321665" y="3417706"/>
            <a:ext cx="1148715" cy="581025"/>
          </a:xfrm>
          <a:prstGeom prst="rect">
            <a:avLst/>
          </a:prstGeom>
        </p:spPr>
        <p:txBody>
          <a:bodyPr vert="horz" wrap="square" lIns="0" tIns="27305" rIns="0" bIns="0" rtlCol="0">
            <a:spAutoFit/>
          </a:bodyPr>
          <a:lstStyle/>
          <a:p>
            <a:pPr marL="12700" marR="5080" indent="103505">
              <a:lnSpc>
                <a:spcPct val="109000"/>
              </a:lnSpc>
              <a:spcBef>
                <a:spcPts val="215"/>
              </a:spcBef>
            </a:pPr>
            <a:r>
              <a:rPr sz="900" b="1" i="1" dirty="0">
                <a:latin typeface="微软雅黑"/>
                <a:cs typeface="微软雅黑"/>
              </a:rPr>
              <a:t>一站式客户工作台 </a:t>
            </a:r>
            <a:r>
              <a:rPr sz="800" dirty="0">
                <a:latin typeface="微软雅黑"/>
                <a:cs typeface="微软雅黑"/>
              </a:rPr>
              <a:t>信息化管理平台，订单卡 点，重要消息，尊享权益</a:t>
            </a:r>
            <a:endParaRPr sz="800">
              <a:latin typeface="微软雅黑"/>
              <a:cs typeface="微软雅黑"/>
            </a:endParaRPr>
          </a:p>
          <a:p>
            <a:pPr marL="368935">
              <a:lnSpc>
                <a:spcPct val="100000"/>
              </a:lnSpc>
            </a:pPr>
            <a:r>
              <a:rPr sz="800" dirty="0">
                <a:latin typeface="微软雅黑"/>
                <a:cs typeface="微软雅黑"/>
              </a:rPr>
              <a:t>实时展现</a:t>
            </a:r>
            <a:endParaRPr sz="800">
              <a:latin typeface="微软雅黑"/>
              <a:cs typeface="微软雅黑"/>
            </a:endParaRPr>
          </a:p>
        </p:txBody>
      </p:sp>
      <p:sp>
        <p:nvSpPr>
          <p:cNvPr id="33" name="object 33"/>
          <p:cNvSpPr/>
          <p:nvPr/>
        </p:nvSpPr>
        <p:spPr>
          <a:xfrm>
            <a:off x="1700783" y="3371088"/>
            <a:ext cx="1336675" cy="669290"/>
          </a:xfrm>
          <a:custGeom>
            <a:avLst/>
            <a:gdLst/>
            <a:ahLst/>
            <a:cxnLst/>
            <a:rect l="l" t="t" r="r" b="b"/>
            <a:pathLst>
              <a:path w="1336675" h="669289">
                <a:moveTo>
                  <a:pt x="0" y="669036"/>
                </a:moveTo>
                <a:lnTo>
                  <a:pt x="1336547" y="669036"/>
                </a:lnTo>
                <a:lnTo>
                  <a:pt x="1336547" y="0"/>
                </a:lnTo>
                <a:lnTo>
                  <a:pt x="0" y="0"/>
                </a:lnTo>
                <a:lnTo>
                  <a:pt x="0" y="669036"/>
                </a:lnTo>
                <a:close/>
              </a:path>
            </a:pathLst>
          </a:custGeom>
          <a:solidFill>
            <a:srgbClr val="DEEBF7">
              <a:alpha val="45881"/>
            </a:srgbClr>
          </a:solidFill>
        </p:spPr>
        <p:txBody>
          <a:bodyPr wrap="square" lIns="0" tIns="0" rIns="0" bIns="0" rtlCol="0"/>
          <a:lstStyle/>
          <a:p/>
        </p:txBody>
      </p:sp>
      <p:sp>
        <p:nvSpPr>
          <p:cNvPr id="34" name="object 34"/>
          <p:cNvSpPr txBox="1"/>
          <p:nvPr/>
        </p:nvSpPr>
        <p:spPr>
          <a:xfrm>
            <a:off x="1796288" y="3417706"/>
            <a:ext cx="1148715" cy="459105"/>
          </a:xfrm>
          <a:prstGeom prst="rect">
            <a:avLst/>
          </a:prstGeom>
        </p:spPr>
        <p:txBody>
          <a:bodyPr vert="horz" wrap="square" lIns="0" tIns="40005" rIns="0" bIns="0" rtlCol="0">
            <a:spAutoFit/>
          </a:bodyPr>
          <a:lstStyle/>
          <a:p>
            <a:pPr algn="ctr">
              <a:lnSpc>
                <a:spcPct val="100000"/>
              </a:lnSpc>
              <a:spcBef>
                <a:spcPts val="315"/>
              </a:spcBef>
            </a:pPr>
            <a:r>
              <a:rPr sz="900" b="1" i="1" dirty="0">
                <a:latin typeface="微软雅黑"/>
                <a:cs typeface="微软雅黑"/>
              </a:rPr>
              <a:t>资金管理系统</a:t>
            </a:r>
            <a:endParaRPr sz="900">
              <a:latin typeface="微软雅黑"/>
              <a:cs typeface="微软雅黑"/>
            </a:endParaRPr>
          </a:p>
          <a:p>
            <a:pPr algn="ctr">
              <a:lnSpc>
                <a:spcPct val="100000"/>
              </a:lnSpc>
              <a:spcBef>
                <a:spcPts val="195"/>
              </a:spcBef>
            </a:pPr>
            <a:r>
              <a:rPr sz="800" dirty="0">
                <a:latin typeface="微软雅黑"/>
                <a:cs typeface="微软雅黑"/>
              </a:rPr>
              <a:t>资金状态可视可追踪，异</a:t>
            </a:r>
            <a:endParaRPr sz="800">
              <a:latin typeface="微软雅黑"/>
              <a:cs typeface="微软雅黑"/>
            </a:endParaRPr>
          </a:p>
          <a:p>
            <a:pPr algn="ctr">
              <a:lnSpc>
                <a:spcPct val="100000"/>
              </a:lnSpc>
            </a:pPr>
            <a:r>
              <a:rPr sz="800" dirty="0">
                <a:latin typeface="微软雅黑"/>
                <a:cs typeface="微软雅黑"/>
              </a:rPr>
              <a:t>常实时透传保障资金周转</a:t>
            </a:r>
            <a:endParaRPr sz="800">
              <a:latin typeface="微软雅黑"/>
              <a:cs typeface="微软雅黑"/>
            </a:endParaRPr>
          </a:p>
        </p:txBody>
      </p:sp>
      <p:sp>
        <p:nvSpPr>
          <p:cNvPr id="35" name="object 35"/>
          <p:cNvSpPr/>
          <p:nvPr/>
        </p:nvSpPr>
        <p:spPr>
          <a:xfrm>
            <a:off x="3176016" y="3371088"/>
            <a:ext cx="1336675" cy="669290"/>
          </a:xfrm>
          <a:custGeom>
            <a:avLst/>
            <a:gdLst/>
            <a:ahLst/>
            <a:cxnLst/>
            <a:rect l="l" t="t" r="r" b="b"/>
            <a:pathLst>
              <a:path w="1336675" h="669289">
                <a:moveTo>
                  <a:pt x="0" y="669036"/>
                </a:moveTo>
                <a:lnTo>
                  <a:pt x="1336547" y="669036"/>
                </a:lnTo>
                <a:lnTo>
                  <a:pt x="1336547" y="0"/>
                </a:lnTo>
                <a:lnTo>
                  <a:pt x="0" y="0"/>
                </a:lnTo>
                <a:lnTo>
                  <a:pt x="0" y="669036"/>
                </a:lnTo>
                <a:close/>
              </a:path>
            </a:pathLst>
          </a:custGeom>
          <a:solidFill>
            <a:srgbClr val="DEEBF7">
              <a:alpha val="45881"/>
            </a:srgbClr>
          </a:solidFill>
        </p:spPr>
        <p:txBody>
          <a:bodyPr wrap="square" lIns="0" tIns="0" rIns="0" bIns="0" rtlCol="0"/>
          <a:lstStyle/>
          <a:p/>
        </p:txBody>
      </p:sp>
      <p:sp>
        <p:nvSpPr>
          <p:cNvPr id="36" name="object 36"/>
          <p:cNvSpPr txBox="1"/>
          <p:nvPr/>
        </p:nvSpPr>
        <p:spPr>
          <a:xfrm>
            <a:off x="3270630" y="3417706"/>
            <a:ext cx="1148715" cy="581025"/>
          </a:xfrm>
          <a:prstGeom prst="rect">
            <a:avLst/>
          </a:prstGeom>
        </p:spPr>
        <p:txBody>
          <a:bodyPr vert="horz" wrap="square" lIns="0" tIns="40005" rIns="0" bIns="0" rtlCol="0">
            <a:spAutoFit/>
          </a:bodyPr>
          <a:lstStyle/>
          <a:p>
            <a:pPr algn="ctr">
              <a:lnSpc>
                <a:spcPct val="100000"/>
              </a:lnSpc>
              <a:spcBef>
                <a:spcPts val="315"/>
              </a:spcBef>
            </a:pPr>
            <a:r>
              <a:rPr sz="900" b="1" i="1" dirty="0">
                <a:latin typeface="微软雅黑"/>
                <a:cs typeface="微软雅黑"/>
              </a:rPr>
              <a:t>全新订单系统</a:t>
            </a:r>
            <a:endParaRPr sz="900">
              <a:latin typeface="微软雅黑"/>
              <a:cs typeface="微软雅黑"/>
            </a:endParaRPr>
          </a:p>
          <a:p>
            <a:pPr marL="12700" marR="5080" algn="ctr">
              <a:lnSpc>
                <a:spcPct val="100000"/>
              </a:lnSpc>
              <a:spcBef>
                <a:spcPts val="195"/>
              </a:spcBef>
            </a:pPr>
            <a:r>
              <a:rPr sz="800" dirty="0">
                <a:latin typeface="微软雅黑"/>
                <a:cs typeface="微软雅黑"/>
              </a:rPr>
              <a:t>根据客户需求设计，订单 操作流程清晰便捷，提升 操作效率</a:t>
            </a:r>
            <a:endParaRPr sz="800">
              <a:latin typeface="微软雅黑"/>
              <a:cs typeface="微软雅黑"/>
            </a:endParaRPr>
          </a:p>
        </p:txBody>
      </p:sp>
      <p:sp>
        <p:nvSpPr>
          <p:cNvPr id="37" name="object 37"/>
          <p:cNvSpPr/>
          <p:nvPr/>
        </p:nvSpPr>
        <p:spPr>
          <a:xfrm>
            <a:off x="227075" y="1487424"/>
            <a:ext cx="739140" cy="547370"/>
          </a:xfrm>
          <a:custGeom>
            <a:avLst/>
            <a:gdLst/>
            <a:ahLst/>
            <a:cxnLst/>
            <a:rect l="l" t="t" r="r" b="b"/>
            <a:pathLst>
              <a:path w="739140" h="547369">
                <a:moveTo>
                  <a:pt x="0" y="547115"/>
                </a:moveTo>
                <a:lnTo>
                  <a:pt x="739140" y="547115"/>
                </a:lnTo>
                <a:lnTo>
                  <a:pt x="739140" y="0"/>
                </a:lnTo>
                <a:lnTo>
                  <a:pt x="0" y="0"/>
                </a:lnTo>
                <a:lnTo>
                  <a:pt x="0" y="547115"/>
                </a:lnTo>
                <a:close/>
              </a:path>
            </a:pathLst>
          </a:custGeom>
          <a:solidFill>
            <a:srgbClr val="DEEBF7">
              <a:alpha val="45881"/>
            </a:srgbClr>
          </a:solidFill>
        </p:spPr>
        <p:txBody>
          <a:bodyPr wrap="square" lIns="0" tIns="0" rIns="0" bIns="0" rtlCol="0"/>
          <a:lstStyle/>
          <a:p/>
        </p:txBody>
      </p:sp>
      <p:sp>
        <p:nvSpPr>
          <p:cNvPr id="38" name="object 38"/>
          <p:cNvSpPr txBox="1"/>
          <p:nvPr/>
        </p:nvSpPr>
        <p:spPr>
          <a:xfrm>
            <a:off x="227075" y="1533661"/>
            <a:ext cx="739140" cy="459105"/>
          </a:xfrm>
          <a:prstGeom prst="rect">
            <a:avLst/>
          </a:prstGeom>
        </p:spPr>
        <p:txBody>
          <a:bodyPr vert="horz" wrap="square" lIns="0" tIns="27305" rIns="0" bIns="0" rtlCol="0">
            <a:spAutoFit/>
          </a:bodyPr>
          <a:lstStyle/>
          <a:p>
            <a:pPr marL="164465" marR="133985" indent="-24765" algn="just">
              <a:lnSpc>
                <a:spcPct val="109000"/>
              </a:lnSpc>
              <a:spcBef>
                <a:spcPts val="215"/>
              </a:spcBef>
            </a:pPr>
            <a:r>
              <a:rPr sz="900" b="1" i="1" dirty="0">
                <a:latin typeface="微软雅黑"/>
                <a:cs typeface="微软雅黑"/>
              </a:rPr>
              <a:t>客户准入 </a:t>
            </a:r>
            <a:r>
              <a:rPr sz="800" dirty="0">
                <a:latin typeface="微软雅黑"/>
                <a:cs typeface="微软雅黑"/>
              </a:rPr>
              <a:t>高效审核 识别风险</a:t>
            </a:r>
            <a:endParaRPr sz="800">
              <a:latin typeface="微软雅黑"/>
              <a:cs typeface="微软雅黑"/>
            </a:endParaRPr>
          </a:p>
        </p:txBody>
      </p:sp>
      <p:sp>
        <p:nvSpPr>
          <p:cNvPr id="39" name="object 39"/>
          <p:cNvSpPr/>
          <p:nvPr/>
        </p:nvSpPr>
        <p:spPr>
          <a:xfrm>
            <a:off x="1114044" y="1487424"/>
            <a:ext cx="737870" cy="547370"/>
          </a:xfrm>
          <a:custGeom>
            <a:avLst/>
            <a:gdLst/>
            <a:ahLst/>
            <a:cxnLst/>
            <a:rect l="l" t="t" r="r" b="b"/>
            <a:pathLst>
              <a:path w="737869" h="547369">
                <a:moveTo>
                  <a:pt x="0" y="547115"/>
                </a:moveTo>
                <a:lnTo>
                  <a:pt x="737616" y="547115"/>
                </a:lnTo>
                <a:lnTo>
                  <a:pt x="737616" y="0"/>
                </a:lnTo>
                <a:lnTo>
                  <a:pt x="0" y="0"/>
                </a:lnTo>
                <a:lnTo>
                  <a:pt x="0" y="547115"/>
                </a:lnTo>
                <a:close/>
              </a:path>
            </a:pathLst>
          </a:custGeom>
          <a:solidFill>
            <a:srgbClr val="DEEBF7">
              <a:alpha val="45881"/>
            </a:srgbClr>
          </a:solidFill>
        </p:spPr>
        <p:txBody>
          <a:bodyPr wrap="square" lIns="0" tIns="0" rIns="0" bIns="0" rtlCol="0"/>
          <a:lstStyle/>
          <a:p/>
        </p:txBody>
      </p:sp>
      <p:sp>
        <p:nvSpPr>
          <p:cNvPr id="40" name="object 40"/>
          <p:cNvSpPr txBox="1"/>
          <p:nvPr/>
        </p:nvSpPr>
        <p:spPr>
          <a:xfrm>
            <a:off x="1114044" y="1533661"/>
            <a:ext cx="737870" cy="459105"/>
          </a:xfrm>
          <a:prstGeom prst="rect">
            <a:avLst/>
          </a:prstGeom>
        </p:spPr>
        <p:txBody>
          <a:bodyPr vert="horz" wrap="square" lIns="0" tIns="27305" rIns="0" bIns="0" rtlCol="0">
            <a:spAutoFit/>
          </a:bodyPr>
          <a:lstStyle/>
          <a:p>
            <a:pPr marL="164465" marR="132080" indent="-24765" algn="just">
              <a:lnSpc>
                <a:spcPct val="109000"/>
              </a:lnSpc>
              <a:spcBef>
                <a:spcPts val="215"/>
              </a:spcBef>
            </a:pPr>
            <a:r>
              <a:rPr sz="900" b="1" i="1" dirty="0">
                <a:latin typeface="微软雅黑"/>
                <a:cs typeface="微软雅黑"/>
              </a:rPr>
              <a:t>商品审核 </a:t>
            </a:r>
            <a:r>
              <a:rPr sz="800" dirty="0">
                <a:latin typeface="微软雅黑"/>
                <a:cs typeface="微软雅黑"/>
              </a:rPr>
              <a:t>快速精准 专业归类</a:t>
            </a:r>
            <a:endParaRPr sz="800">
              <a:latin typeface="微软雅黑"/>
              <a:cs typeface="微软雅黑"/>
            </a:endParaRPr>
          </a:p>
        </p:txBody>
      </p:sp>
      <p:sp>
        <p:nvSpPr>
          <p:cNvPr id="41" name="object 41"/>
          <p:cNvSpPr/>
          <p:nvPr/>
        </p:nvSpPr>
        <p:spPr>
          <a:xfrm>
            <a:off x="2001011" y="1487424"/>
            <a:ext cx="737870" cy="547370"/>
          </a:xfrm>
          <a:custGeom>
            <a:avLst/>
            <a:gdLst/>
            <a:ahLst/>
            <a:cxnLst/>
            <a:rect l="l" t="t" r="r" b="b"/>
            <a:pathLst>
              <a:path w="737869" h="547369">
                <a:moveTo>
                  <a:pt x="0" y="547115"/>
                </a:moveTo>
                <a:lnTo>
                  <a:pt x="737615" y="547115"/>
                </a:lnTo>
                <a:lnTo>
                  <a:pt x="737615" y="0"/>
                </a:lnTo>
                <a:lnTo>
                  <a:pt x="0" y="0"/>
                </a:lnTo>
                <a:lnTo>
                  <a:pt x="0" y="547115"/>
                </a:lnTo>
                <a:close/>
              </a:path>
            </a:pathLst>
          </a:custGeom>
          <a:solidFill>
            <a:srgbClr val="DEEBF7">
              <a:alpha val="45881"/>
            </a:srgbClr>
          </a:solidFill>
        </p:spPr>
        <p:txBody>
          <a:bodyPr wrap="square" lIns="0" tIns="0" rIns="0" bIns="0" rtlCol="0"/>
          <a:lstStyle/>
          <a:p/>
        </p:txBody>
      </p:sp>
      <p:sp>
        <p:nvSpPr>
          <p:cNvPr id="42" name="object 42"/>
          <p:cNvSpPr txBox="1"/>
          <p:nvPr/>
        </p:nvSpPr>
        <p:spPr>
          <a:xfrm>
            <a:off x="2001011" y="1533661"/>
            <a:ext cx="737870" cy="459105"/>
          </a:xfrm>
          <a:prstGeom prst="rect">
            <a:avLst/>
          </a:prstGeom>
        </p:spPr>
        <p:txBody>
          <a:bodyPr vert="horz" wrap="square" lIns="0" tIns="27305" rIns="0" bIns="0" rtlCol="0">
            <a:spAutoFit/>
          </a:bodyPr>
          <a:lstStyle/>
          <a:p>
            <a:pPr marL="163830" marR="132715" indent="-24765" algn="just">
              <a:lnSpc>
                <a:spcPct val="109000"/>
              </a:lnSpc>
              <a:spcBef>
                <a:spcPts val="215"/>
              </a:spcBef>
            </a:pPr>
            <a:r>
              <a:rPr sz="900" b="1" i="1" dirty="0">
                <a:latin typeface="微软雅黑"/>
                <a:cs typeface="微软雅黑"/>
              </a:rPr>
              <a:t>订单审核 </a:t>
            </a:r>
            <a:r>
              <a:rPr sz="800" dirty="0">
                <a:latin typeface="微软雅黑"/>
                <a:cs typeface="微软雅黑"/>
              </a:rPr>
              <a:t>准确高效 风险保障</a:t>
            </a:r>
            <a:endParaRPr sz="800">
              <a:latin typeface="微软雅黑"/>
              <a:cs typeface="微软雅黑"/>
            </a:endParaRPr>
          </a:p>
        </p:txBody>
      </p:sp>
      <p:sp>
        <p:nvSpPr>
          <p:cNvPr id="43" name="object 43"/>
          <p:cNvSpPr/>
          <p:nvPr/>
        </p:nvSpPr>
        <p:spPr>
          <a:xfrm>
            <a:off x="2886455" y="1487424"/>
            <a:ext cx="739140" cy="547370"/>
          </a:xfrm>
          <a:custGeom>
            <a:avLst/>
            <a:gdLst/>
            <a:ahLst/>
            <a:cxnLst/>
            <a:rect l="l" t="t" r="r" b="b"/>
            <a:pathLst>
              <a:path w="739139" h="547369">
                <a:moveTo>
                  <a:pt x="0" y="547115"/>
                </a:moveTo>
                <a:lnTo>
                  <a:pt x="739140" y="547115"/>
                </a:lnTo>
                <a:lnTo>
                  <a:pt x="739140" y="0"/>
                </a:lnTo>
                <a:lnTo>
                  <a:pt x="0" y="0"/>
                </a:lnTo>
                <a:lnTo>
                  <a:pt x="0" y="547115"/>
                </a:lnTo>
                <a:close/>
              </a:path>
            </a:pathLst>
          </a:custGeom>
          <a:solidFill>
            <a:srgbClr val="DEEBF7">
              <a:alpha val="45881"/>
            </a:srgbClr>
          </a:solidFill>
        </p:spPr>
        <p:txBody>
          <a:bodyPr wrap="square" lIns="0" tIns="0" rIns="0" bIns="0" rtlCol="0"/>
          <a:lstStyle/>
          <a:p/>
        </p:txBody>
      </p:sp>
      <p:sp>
        <p:nvSpPr>
          <p:cNvPr id="44" name="object 44"/>
          <p:cNvSpPr txBox="1"/>
          <p:nvPr/>
        </p:nvSpPr>
        <p:spPr>
          <a:xfrm>
            <a:off x="2886455" y="1533661"/>
            <a:ext cx="739140" cy="459105"/>
          </a:xfrm>
          <a:prstGeom prst="rect">
            <a:avLst/>
          </a:prstGeom>
        </p:spPr>
        <p:txBody>
          <a:bodyPr vert="horz" wrap="square" lIns="0" tIns="27305" rIns="0" bIns="0" rtlCol="0">
            <a:spAutoFit/>
          </a:bodyPr>
          <a:lstStyle/>
          <a:p>
            <a:pPr marL="165100" marR="132715" indent="-24765" algn="just">
              <a:lnSpc>
                <a:spcPct val="109000"/>
              </a:lnSpc>
              <a:spcBef>
                <a:spcPts val="215"/>
              </a:spcBef>
            </a:pPr>
            <a:r>
              <a:rPr sz="900" b="1" i="1" dirty="0">
                <a:latin typeface="微软雅黑"/>
                <a:cs typeface="微软雅黑"/>
              </a:rPr>
              <a:t>信保异常 </a:t>
            </a:r>
            <a:r>
              <a:rPr sz="800" dirty="0">
                <a:latin typeface="微软雅黑"/>
                <a:cs typeface="微软雅黑"/>
              </a:rPr>
              <a:t>及时响应 准确解答</a:t>
            </a:r>
            <a:endParaRPr sz="800">
              <a:latin typeface="微软雅黑"/>
              <a:cs typeface="微软雅黑"/>
            </a:endParaRPr>
          </a:p>
        </p:txBody>
      </p:sp>
      <p:sp>
        <p:nvSpPr>
          <p:cNvPr id="45" name="object 45"/>
          <p:cNvSpPr/>
          <p:nvPr/>
        </p:nvSpPr>
        <p:spPr>
          <a:xfrm>
            <a:off x="3773423" y="1487424"/>
            <a:ext cx="739140" cy="547370"/>
          </a:xfrm>
          <a:custGeom>
            <a:avLst/>
            <a:gdLst/>
            <a:ahLst/>
            <a:cxnLst/>
            <a:rect l="l" t="t" r="r" b="b"/>
            <a:pathLst>
              <a:path w="739139" h="547369">
                <a:moveTo>
                  <a:pt x="0" y="547115"/>
                </a:moveTo>
                <a:lnTo>
                  <a:pt x="739139" y="547115"/>
                </a:lnTo>
                <a:lnTo>
                  <a:pt x="739139" y="0"/>
                </a:lnTo>
                <a:lnTo>
                  <a:pt x="0" y="0"/>
                </a:lnTo>
                <a:lnTo>
                  <a:pt x="0" y="547115"/>
                </a:lnTo>
                <a:close/>
              </a:path>
            </a:pathLst>
          </a:custGeom>
          <a:solidFill>
            <a:srgbClr val="DEEBF7">
              <a:alpha val="45881"/>
            </a:srgbClr>
          </a:solidFill>
        </p:spPr>
        <p:txBody>
          <a:bodyPr wrap="square" lIns="0" tIns="0" rIns="0" bIns="0" rtlCol="0"/>
          <a:lstStyle/>
          <a:p/>
        </p:txBody>
      </p:sp>
      <p:sp>
        <p:nvSpPr>
          <p:cNvPr id="46" name="object 46"/>
          <p:cNvSpPr txBox="1"/>
          <p:nvPr/>
        </p:nvSpPr>
        <p:spPr>
          <a:xfrm>
            <a:off x="3773423" y="1533661"/>
            <a:ext cx="739140" cy="459105"/>
          </a:xfrm>
          <a:prstGeom prst="rect">
            <a:avLst/>
          </a:prstGeom>
        </p:spPr>
        <p:txBody>
          <a:bodyPr vert="horz" wrap="square" lIns="0" tIns="27305" rIns="0" bIns="0" rtlCol="0">
            <a:spAutoFit/>
          </a:bodyPr>
          <a:lstStyle/>
          <a:p>
            <a:pPr marL="165100" marR="133350" indent="-24765" algn="just">
              <a:lnSpc>
                <a:spcPct val="109000"/>
              </a:lnSpc>
              <a:spcBef>
                <a:spcPts val="215"/>
              </a:spcBef>
            </a:pPr>
            <a:r>
              <a:rPr sz="900" b="1" i="1" dirty="0">
                <a:latin typeface="微软雅黑"/>
                <a:cs typeface="微软雅黑"/>
              </a:rPr>
              <a:t>物流异常 </a:t>
            </a:r>
            <a:r>
              <a:rPr sz="800" dirty="0">
                <a:latin typeface="微软雅黑"/>
                <a:cs typeface="微软雅黑"/>
              </a:rPr>
              <a:t>异常保障 快速有效</a:t>
            </a:r>
            <a:endParaRPr sz="800">
              <a:latin typeface="微软雅黑"/>
              <a:cs typeface="微软雅黑"/>
            </a:endParaRPr>
          </a:p>
        </p:txBody>
      </p:sp>
      <p:sp>
        <p:nvSpPr>
          <p:cNvPr id="47" name="object 47"/>
          <p:cNvSpPr/>
          <p:nvPr/>
        </p:nvSpPr>
        <p:spPr>
          <a:xfrm>
            <a:off x="0" y="3915155"/>
            <a:ext cx="4796790" cy="778129"/>
          </a:xfrm>
          <a:prstGeom prst="rect">
            <a:avLst/>
          </a:prstGeom>
          <a:blipFill>
            <a:blip r:embed="rId11" cstate="print"/>
            <a:stretch>
              <a:fillRect/>
            </a:stretch>
          </a:blipFill>
        </p:spPr>
        <p:txBody>
          <a:bodyPr wrap="square" lIns="0" tIns="0" rIns="0" bIns="0" rtlCol="0"/>
          <a:lstStyle/>
          <a:p/>
        </p:txBody>
      </p:sp>
      <p:sp>
        <p:nvSpPr>
          <p:cNvPr id="48" name="object 48"/>
          <p:cNvSpPr/>
          <p:nvPr/>
        </p:nvSpPr>
        <p:spPr>
          <a:xfrm>
            <a:off x="638555" y="3948684"/>
            <a:ext cx="3478529" cy="778129"/>
          </a:xfrm>
          <a:prstGeom prst="rect">
            <a:avLst/>
          </a:prstGeom>
          <a:blipFill>
            <a:blip r:embed="rId12" cstate="print"/>
            <a:stretch>
              <a:fillRect/>
            </a:stretch>
          </a:blipFill>
        </p:spPr>
        <p:txBody>
          <a:bodyPr wrap="square" lIns="0" tIns="0" rIns="0" bIns="0" rtlCol="0"/>
          <a:lstStyle/>
          <a:p/>
        </p:txBody>
      </p:sp>
      <p:sp>
        <p:nvSpPr>
          <p:cNvPr id="49" name="object 49"/>
          <p:cNvSpPr/>
          <p:nvPr/>
        </p:nvSpPr>
        <p:spPr>
          <a:xfrm>
            <a:off x="172212" y="4126991"/>
            <a:ext cx="4340352" cy="281940"/>
          </a:xfrm>
          <a:prstGeom prst="rect">
            <a:avLst/>
          </a:prstGeom>
          <a:blipFill>
            <a:blip r:embed="rId13" cstate="print"/>
            <a:stretch>
              <a:fillRect/>
            </a:stretch>
          </a:blipFill>
        </p:spPr>
        <p:txBody>
          <a:bodyPr wrap="square" lIns="0" tIns="0" rIns="0" bIns="0" rtlCol="0"/>
          <a:lstStyle/>
          <a:p/>
        </p:txBody>
      </p:sp>
      <p:sp>
        <p:nvSpPr>
          <p:cNvPr id="50" name="object 50"/>
          <p:cNvSpPr txBox="1"/>
          <p:nvPr/>
        </p:nvSpPr>
        <p:spPr>
          <a:xfrm>
            <a:off x="172212" y="4184091"/>
            <a:ext cx="4340860" cy="186690"/>
          </a:xfrm>
          <a:prstGeom prst="rect">
            <a:avLst/>
          </a:prstGeom>
        </p:spPr>
        <p:txBody>
          <a:bodyPr vert="horz" wrap="square" lIns="0" tIns="13335" rIns="0" bIns="0" rtlCol="0">
            <a:spAutoFit/>
          </a:bodyPr>
          <a:lstStyle/>
          <a:p>
            <a:pPr marL="758190">
              <a:lnSpc>
                <a:spcPct val="100000"/>
              </a:lnSpc>
              <a:spcBef>
                <a:spcPts val="105"/>
              </a:spcBef>
            </a:pPr>
            <a:r>
              <a:rPr sz="1050" dirty="0">
                <a:solidFill>
                  <a:srgbClr val="F8F8F8"/>
                </a:solidFill>
                <a:latin typeface="微软雅黑"/>
                <a:cs typeface="微软雅黑"/>
              </a:rPr>
              <a:t>4.</a:t>
            </a:r>
            <a:r>
              <a:rPr sz="1050" spc="-20" dirty="0">
                <a:solidFill>
                  <a:srgbClr val="F8F8F8"/>
                </a:solidFill>
                <a:latin typeface="微软雅黑"/>
                <a:cs typeface="微软雅黑"/>
              </a:rPr>
              <a:t> </a:t>
            </a:r>
            <a:r>
              <a:rPr sz="1050" spc="5" dirty="0">
                <a:solidFill>
                  <a:srgbClr val="F8F8F8"/>
                </a:solidFill>
                <a:latin typeface="微软雅黑"/>
                <a:cs typeface="微软雅黑"/>
              </a:rPr>
              <a:t>更懂你：多元</a:t>
            </a:r>
            <a:r>
              <a:rPr sz="1050" spc="-10" dirty="0">
                <a:solidFill>
                  <a:srgbClr val="F8F8F8"/>
                </a:solidFill>
                <a:latin typeface="微软雅黑"/>
                <a:cs typeface="微软雅黑"/>
              </a:rPr>
              <a:t>专</a:t>
            </a:r>
            <a:r>
              <a:rPr sz="1050" spc="5" dirty="0">
                <a:solidFill>
                  <a:srgbClr val="F8F8F8"/>
                </a:solidFill>
                <a:latin typeface="微软雅黑"/>
                <a:cs typeface="微软雅黑"/>
              </a:rPr>
              <a:t>业</a:t>
            </a:r>
            <a:r>
              <a:rPr sz="1050" spc="-10" dirty="0">
                <a:solidFill>
                  <a:srgbClr val="F8F8F8"/>
                </a:solidFill>
                <a:latin typeface="微软雅黑"/>
                <a:cs typeface="微软雅黑"/>
              </a:rPr>
              <a:t>服</a:t>
            </a:r>
            <a:r>
              <a:rPr sz="1050" spc="5" dirty="0">
                <a:solidFill>
                  <a:srgbClr val="F8F8F8"/>
                </a:solidFill>
                <a:latin typeface="微软雅黑"/>
                <a:cs typeface="微软雅黑"/>
              </a:rPr>
              <a:t>务</a:t>
            </a:r>
            <a:r>
              <a:rPr sz="1050" spc="-10" dirty="0">
                <a:solidFill>
                  <a:srgbClr val="F8F8F8"/>
                </a:solidFill>
                <a:latin typeface="微软雅黑"/>
                <a:cs typeface="微软雅黑"/>
              </a:rPr>
              <a:t>，</a:t>
            </a:r>
            <a:r>
              <a:rPr sz="1050" spc="5" dirty="0">
                <a:solidFill>
                  <a:srgbClr val="F8F8F8"/>
                </a:solidFill>
                <a:latin typeface="微软雅黑"/>
                <a:cs typeface="微软雅黑"/>
              </a:rPr>
              <a:t>全</a:t>
            </a:r>
            <a:r>
              <a:rPr sz="1050" spc="-10" dirty="0">
                <a:solidFill>
                  <a:srgbClr val="F8F8F8"/>
                </a:solidFill>
                <a:latin typeface="微软雅黑"/>
                <a:cs typeface="微软雅黑"/>
              </a:rPr>
              <a:t>方</a:t>
            </a:r>
            <a:r>
              <a:rPr sz="1050" spc="5" dirty="0">
                <a:solidFill>
                  <a:srgbClr val="F8F8F8"/>
                </a:solidFill>
                <a:latin typeface="微软雅黑"/>
                <a:cs typeface="微软雅黑"/>
              </a:rPr>
              <a:t>位</a:t>
            </a:r>
            <a:r>
              <a:rPr sz="1050" spc="-10" dirty="0">
                <a:solidFill>
                  <a:srgbClr val="F8F8F8"/>
                </a:solidFill>
                <a:latin typeface="微软雅黑"/>
                <a:cs typeface="微软雅黑"/>
              </a:rPr>
              <a:t>满</a:t>
            </a:r>
            <a:r>
              <a:rPr sz="1050" spc="5" dirty="0">
                <a:solidFill>
                  <a:srgbClr val="F8F8F8"/>
                </a:solidFill>
                <a:latin typeface="微软雅黑"/>
                <a:cs typeface="微软雅黑"/>
              </a:rPr>
              <a:t>足</a:t>
            </a:r>
            <a:r>
              <a:rPr sz="1050" spc="-10" dirty="0">
                <a:solidFill>
                  <a:srgbClr val="F8F8F8"/>
                </a:solidFill>
                <a:latin typeface="微软雅黑"/>
                <a:cs typeface="微软雅黑"/>
              </a:rPr>
              <a:t>客</a:t>
            </a:r>
            <a:r>
              <a:rPr sz="1050" spc="5" dirty="0">
                <a:solidFill>
                  <a:srgbClr val="F8F8F8"/>
                </a:solidFill>
                <a:latin typeface="微软雅黑"/>
                <a:cs typeface="微软雅黑"/>
              </a:rPr>
              <a:t>户</a:t>
            </a:r>
            <a:r>
              <a:rPr sz="1050" spc="-10" dirty="0">
                <a:solidFill>
                  <a:srgbClr val="F8F8F8"/>
                </a:solidFill>
                <a:latin typeface="微软雅黑"/>
                <a:cs typeface="微软雅黑"/>
              </a:rPr>
              <a:t>需</a:t>
            </a:r>
            <a:r>
              <a:rPr sz="1050" spc="5" dirty="0">
                <a:solidFill>
                  <a:srgbClr val="F8F8F8"/>
                </a:solidFill>
                <a:latin typeface="微软雅黑"/>
                <a:cs typeface="微软雅黑"/>
              </a:rPr>
              <a:t>求</a:t>
            </a:r>
            <a:endParaRPr sz="1050">
              <a:latin typeface="微软雅黑"/>
              <a:cs typeface="微软雅黑"/>
            </a:endParaRPr>
          </a:p>
        </p:txBody>
      </p:sp>
      <p:sp>
        <p:nvSpPr>
          <p:cNvPr id="51" name="object 51"/>
          <p:cNvSpPr/>
          <p:nvPr/>
        </p:nvSpPr>
        <p:spPr>
          <a:xfrm>
            <a:off x="227075" y="4430267"/>
            <a:ext cx="2115820" cy="547370"/>
          </a:xfrm>
          <a:custGeom>
            <a:avLst/>
            <a:gdLst/>
            <a:ahLst/>
            <a:cxnLst/>
            <a:rect l="l" t="t" r="r" b="b"/>
            <a:pathLst>
              <a:path w="2115820" h="547370">
                <a:moveTo>
                  <a:pt x="0" y="547115"/>
                </a:moveTo>
                <a:lnTo>
                  <a:pt x="2115312" y="547115"/>
                </a:lnTo>
                <a:lnTo>
                  <a:pt x="2115312" y="0"/>
                </a:lnTo>
                <a:lnTo>
                  <a:pt x="0" y="0"/>
                </a:lnTo>
                <a:lnTo>
                  <a:pt x="0" y="547115"/>
                </a:lnTo>
                <a:close/>
              </a:path>
            </a:pathLst>
          </a:custGeom>
          <a:solidFill>
            <a:srgbClr val="DEEBF7">
              <a:alpha val="45881"/>
            </a:srgbClr>
          </a:solidFill>
        </p:spPr>
        <p:txBody>
          <a:bodyPr wrap="square" lIns="0" tIns="0" rIns="0" bIns="0" rtlCol="0"/>
          <a:lstStyle/>
          <a:p/>
        </p:txBody>
      </p:sp>
      <p:sp>
        <p:nvSpPr>
          <p:cNvPr id="52" name="object 52"/>
          <p:cNvSpPr txBox="1"/>
          <p:nvPr/>
        </p:nvSpPr>
        <p:spPr>
          <a:xfrm>
            <a:off x="227075" y="4477445"/>
            <a:ext cx="2115820" cy="459105"/>
          </a:xfrm>
          <a:prstGeom prst="rect">
            <a:avLst/>
          </a:prstGeom>
        </p:spPr>
        <p:txBody>
          <a:bodyPr vert="horz" wrap="square" lIns="0" tIns="40005" rIns="0" bIns="0" rtlCol="0">
            <a:spAutoFit/>
          </a:bodyPr>
          <a:lstStyle/>
          <a:p>
            <a:pPr algn="ctr">
              <a:lnSpc>
                <a:spcPct val="100000"/>
              </a:lnSpc>
              <a:spcBef>
                <a:spcPts val="315"/>
              </a:spcBef>
            </a:pPr>
            <a:r>
              <a:rPr sz="900" b="1" i="1" dirty="0">
                <a:latin typeface="微软雅黑"/>
                <a:cs typeface="微软雅黑"/>
              </a:rPr>
              <a:t>专业外贸培训</a:t>
            </a:r>
            <a:endParaRPr sz="900">
              <a:latin typeface="微软雅黑"/>
              <a:cs typeface="微软雅黑"/>
            </a:endParaRPr>
          </a:p>
          <a:p>
            <a:pPr marL="6350" algn="ctr">
              <a:lnSpc>
                <a:spcPct val="100000"/>
              </a:lnSpc>
              <a:spcBef>
                <a:spcPts val="195"/>
              </a:spcBef>
            </a:pPr>
            <a:r>
              <a:rPr sz="800" dirty="0">
                <a:latin typeface="微软雅黑"/>
                <a:cs typeface="微软雅黑"/>
              </a:rPr>
              <a:t>行业专家直播培训，专</a:t>
            </a:r>
            <a:r>
              <a:rPr sz="800" spc="-10" dirty="0">
                <a:latin typeface="微软雅黑"/>
                <a:cs typeface="微软雅黑"/>
              </a:rPr>
              <a:t>题</a:t>
            </a:r>
            <a:r>
              <a:rPr sz="800" dirty="0">
                <a:latin typeface="微软雅黑"/>
                <a:cs typeface="微软雅黑"/>
              </a:rPr>
              <a:t>外贸</a:t>
            </a:r>
            <a:r>
              <a:rPr sz="800" spc="-10" dirty="0">
                <a:latin typeface="微软雅黑"/>
                <a:cs typeface="微软雅黑"/>
              </a:rPr>
              <a:t>沙</a:t>
            </a:r>
            <a:r>
              <a:rPr sz="800" dirty="0">
                <a:latin typeface="微软雅黑"/>
                <a:cs typeface="微软雅黑"/>
              </a:rPr>
              <a:t>龙</a:t>
            </a:r>
            <a:r>
              <a:rPr sz="800" spc="-10" dirty="0">
                <a:latin typeface="微软雅黑"/>
                <a:cs typeface="微软雅黑"/>
              </a:rPr>
              <a:t>，赋能</a:t>
            </a:r>
            <a:r>
              <a:rPr sz="800" dirty="0">
                <a:latin typeface="微软雅黑"/>
                <a:cs typeface="微软雅黑"/>
              </a:rPr>
              <a:t>商</a:t>
            </a:r>
            <a:endParaRPr sz="800">
              <a:latin typeface="微软雅黑"/>
              <a:cs typeface="微软雅黑"/>
            </a:endParaRPr>
          </a:p>
          <a:p>
            <a:pPr algn="ctr">
              <a:lnSpc>
                <a:spcPct val="100000"/>
              </a:lnSpc>
            </a:pPr>
            <a:r>
              <a:rPr sz="800" dirty="0">
                <a:latin typeface="微软雅黑"/>
                <a:cs typeface="微软雅黑"/>
              </a:rPr>
              <a:t>家提升市场竞争能力</a:t>
            </a:r>
            <a:endParaRPr sz="800">
              <a:latin typeface="微软雅黑"/>
              <a:cs typeface="微软雅黑"/>
            </a:endParaRPr>
          </a:p>
        </p:txBody>
      </p:sp>
      <p:sp>
        <p:nvSpPr>
          <p:cNvPr id="53" name="object 53"/>
          <p:cNvSpPr/>
          <p:nvPr/>
        </p:nvSpPr>
        <p:spPr>
          <a:xfrm>
            <a:off x="2397251" y="4430267"/>
            <a:ext cx="2115820" cy="547370"/>
          </a:xfrm>
          <a:custGeom>
            <a:avLst/>
            <a:gdLst/>
            <a:ahLst/>
            <a:cxnLst/>
            <a:rect l="l" t="t" r="r" b="b"/>
            <a:pathLst>
              <a:path w="2115820" h="547370">
                <a:moveTo>
                  <a:pt x="0" y="547115"/>
                </a:moveTo>
                <a:lnTo>
                  <a:pt x="2115312" y="547115"/>
                </a:lnTo>
                <a:lnTo>
                  <a:pt x="2115312" y="0"/>
                </a:lnTo>
                <a:lnTo>
                  <a:pt x="0" y="0"/>
                </a:lnTo>
                <a:lnTo>
                  <a:pt x="0" y="547115"/>
                </a:lnTo>
                <a:close/>
              </a:path>
            </a:pathLst>
          </a:custGeom>
          <a:solidFill>
            <a:srgbClr val="DEEBF7">
              <a:alpha val="45881"/>
            </a:srgbClr>
          </a:solidFill>
        </p:spPr>
        <p:txBody>
          <a:bodyPr wrap="square" lIns="0" tIns="0" rIns="0" bIns="0" rtlCol="0"/>
          <a:lstStyle/>
          <a:p/>
        </p:txBody>
      </p:sp>
      <p:sp>
        <p:nvSpPr>
          <p:cNvPr id="54" name="object 54"/>
          <p:cNvSpPr txBox="1"/>
          <p:nvPr/>
        </p:nvSpPr>
        <p:spPr>
          <a:xfrm>
            <a:off x="2397251" y="4477445"/>
            <a:ext cx="2115820" cy="459105"/>
          </a:xfrm>
          <a:prstGeom prst="rect">
            <a:avLst/>
          </a:prstGeom>
        </p:spPr>
        <p:txBody>
          <a:bodyPr vert="horz" wrap="square" lIns="0" tIns="40005" rIns="0" bIns="0" rtlCol="0">
            <a:spAutoFit/>
          </a:bodyPr>
          <a:lstStyle/>
          <a:p>
            <a:pPr algn="ctr">
              <a:lnSpc>
                <a:spcPct val="100000"/>
              </a:lnSpc>
              <a:spcBef>
                <a:spcPts val="315"/>
              </a:spcBef>
            </a:pPr>
            <a:r>
              <a:rPr sz="900" b="1" i="1" dirty="0">
                <a:latin typeface="微软雅黑"/>
                <a:cs typeface="微软雅黑"/>
              </a:rPr>
              <a:t>政策解读</a:t>
            </a:r>
            <a:endParaRPr sz="900">
              <a:latin typeface="微软雅黑"/>
              <a:cs typeface="微软雅黑"/>
            </a:endParaRPr>
          </a:p>
          <a:p>
            <a:pPr marL="1905" algn="ctr">
              <a:lnSpc>
                <a:spcPct val="100000"/>
              </a:lnSpc>
              <a:spcBef>
                <a:spcPts val="195"/>
              </a:spcBef>
            </a:pPr>
            <a:r>
              <a:rPr sz="800" dirty="0">
                <a:latin typeface="微软雅黑"/>
                <a:cs typeface="微软雅黑"/>
              </a:rPr>
              <a:t>提供第一手外贸政策资</a:t>
            </a:r>
            <a:r>
              <a:rPr sz="800" spc="-15" dirty="0">
                <a:latin typeface="微软雅黑"/>
                <a:cs typeface="微软雅黑"/>
              </a:rPr>
              <a:t>讯</a:t>
            </a:r>
            <a:r>
              <a:rPr sz="800" dirty="0">
                <a:latin typeface="微软雅黑"/>
                <a:cs typeface="微软雅黑"/>
              </a:rPr>
              <a:t>，配</a:t>
            </a:r>
            <a:r>
              <a:rPr sz="800" spc="-15" dirty="0">
                <a:latin typeface="微软雅黑"/>
                <a:cs typeface="微软雅黑"/>
              </a:rPr>
              <a:t>套</a:t>
            </a:r>
            <a:r>
              <a:rPr sz="800" dirty="0">
                <a:latin typeface="微软雅黑"/>
                <a:cs typeface="微软雅黑"/>
              </a:rPr>
              <a:t>解</a:t>
            </a:r>
            <a:r>
              <a:rPr sz="800" spc="-15" dirty="0">
                <a:latin typeface="微软雅黑"/>
                <a:cs typeface="微软雅黑"/>
              </a:rPr>
              <a:t>读，全</a:t>
            </a:r>
            <a:r>
              <a:rPr sz="800" dirty="0">
                <a:latin typeface="微软雅黑"/>
                <a:cs typeface="微软雅黑"/>
              </a:rPr>
              <a:t>方</a:t>
            </a:r>
            <a:endParaRPr sz="800">
              <a:latin typeface="微软雅黑"/>
              <a:cs typeface="微软雅黑"/>
            </a:endParaRPr>
          </a:p>
          <a:p>
            <a:pPr algn="ctr">
              <a:lnSpc>
                <a:spcPct val="100000"/>
              </a:lnSpc>
            </a:pPr>
            <a:r>
              <a:rPr sz="800" dirty="0">
                <a:latin typeface="微软雅黑"/>
                <a:cs typeface="微软雅黑"/>
              </a:rPr>
              <a:t>位助力商家适应市场变</a:t>
            </a:r>
            <a:r>
              <a:rPr sz="800" spc="-10" dirty="0">
                <a:latin typeface="微软雅黑"/>
                <a:cs typeface="微软雅黑"/>
              </a:rPr>
              <a:t>化</a:t>
            </a:r>
            <a:r>
              <a:rPr sz="800" dirty="0">
                <a:latin typeface="微软雅黑"/>
                <a:cs typeface="微软雅黑"/>
              </a:rPr>
              <a:t>，健</a:t>
            </a:r>
            <a:r>
              <a:rPr sz="800" spc="-10" dirty="0">
                <a:latin typeface="微软雅黑"/>
                <a:cs typeface="微软雅黑"/>
              </a:rPr>
              <a:t>康</a:t>
            </a:r>
            <a:r>
              <a:rPr sz="800" dirty="0">
                <a:latin typeface="微软雅黑"/>
                <a:cs typeface="微软雅黑"/>
              </a:rPr>
              <a:t>成长</a:t>
            </a:r>
            <a:endParaRPr sz="800">
              <a:latin typeface="微软雅黑"/>
              <a:cs typeface="微软雅黑"/>
            </a:endParaRPr>
          </a:p>
        </p:txBody>
      </p:sp>
      <p:sp>
        <p:nvSpPr>
          <p:cNvPr id="55" name="object 55"/>
          <p:cNvSpPr txBox="1"/>
          <p:nvPr/>
        </p:nvSpPr>
        <p:spPr>
          <a:xfrm>
            <a:off x="6879717" y="4967732"/>
            <a:ext cx="2151380" cy="132080"/>
          </a:xfrm>
          <a:prstGeom prst="rect">
            <a:avLst/>
          </a:prstGeom>
        </p:spPr>
        <p:txBody>
          <a:bodyPr vert="horz" wrap="square" lIns="0" tIns="12065" rIns="0" bIns="0" rtlCol="0">
            <a:spAutoFit/>
          </a:bodyPr>
          <a:lstStyle/>
          <a:p>
            <a:pPr marL="12700">
              <a:lnSpc>
                <a:spcPct val="100000"/>
              </a:lnSpc>
              <a:spcBef>
                <a:spcPts val="95"/>
              </a:spcBef>
            </a:pPr>
            <a:r>
              <a:rPr sz="700" spc="-5" dirty="0">
                <a:solidFill>
                  <a:srgbClr val="7E7E7E"/>
                </a:solidFill>
                <a:latin typeface="微软雅黑"/>
                <a:cs typeface="微软雅黑"/>
              </a:rPr>
              <a:t>注：以上地图仅为粗略示意，实际</a:t>
            </a:r>
            <a:r>
              <a:rPr sz="700" spc="5" dirty="0">
                <a:solidFill>
                  <a:srgbClr val="7E7E7E"/>
                </a:solidFill>
                <a:latin typeface="微软雅黑"/>
                <a:cs typeface="微软雅黑"/>
              </a:rPr>
              <a:t>以</a:t>
            </a:r>
            <a:r>
              <a:rPr sz="700" spc="-5" dirty="0">
                <a:solidFill>
                  <a:srgbClr val="7E7E7E"/>
                </a:solidFill>
                <a:latin typeface="微软雅黑"/>
                <a:cs typeface="微软雅黑"/>
              </a:rPr>
              <a:t>官方</a:t>
            </a:r>
            <a:r>
              <a:rPr sz="700" spc="5" dirty="0">
                <a:solidFill>
                  <a:srgbClr val="7E7E7E"/>
                </a:solidFill>
                <a:latin typeface="微软雅黑"/>
                <a:cs typeface="微软雅黑"/>
              </a:rPr>
              <a:t>实</a:t>
            </a:r>
            <a:r>
              <a:rPr sz="700" spc="-5" dirty="0">
                <a:solidFill>
                  <a:srgbClr val="7E7E7E"/>
                </a:solidFill>
                <a:latin typeface="微软雅黑"/>
                <a:cs typeface="微软雅黑"/>
              </a:rPr>
              <a:t>际地</a:t>
            </a:r>
            <a:r>
              <a:rPr sz="700" spc="5" dirty="0">
                <a:solidFill>
                  <a:srgbClr val="7E7E7E"/>
                </a:solidFill>
                <a:latin typeface="微软雅黑"/>
                <a:cs typeface="微软雅黑"/>
              </a:rPr>
              <a:t>图</a:t>
            </a:r>
            <a:r>
              <a:rPr sz="700" spc="-5" dirty="0">
                <a:solidFill>
                  <a:srgbClr val="7E7E7E"/>
                </a:solidFill>
                <a:latin typeface="微软雅黑"/>
                <a:cs typeface="微软雅黑"/>
              </a:rPr>
              <a:t>为准</a:t>
            </a:r>
            <a:endParaRPr sz="700">
              <a:latin typeface="微软雅黑"/>
              <a:cs typeface="微软雅黑"/>
            </a:endParaRPr>
          </a:p>
        </p:txBody>
      </p:sp>
      <p:sp>
        <p:nvSpPr>
          <p:cNvPr id="56" name="object 56"/>
          <p:cNvSpPr/>
          <p:nvPr/>
        </p:nvSpPr>
        <p:spPr>
          <a:xfrm>
            <a:off x="6611111" y="3621023"/>
            <a:ext cx="173735" cy="256031"/>
          </a:xfrm>
          <a:prstGeom prst="rect">
            <a:avLst/>
          </a:prstGeom>
          <a:blipFill>
            <a:blip r:embed="rId14" cstate="print"/>
            <a:stretch>
              <a:fillRect/>
            </a:stretch>
          </a:blipFill>
        </p:spPr>
        <p:txBody>
          <a:bodyPr wrap="square" lIns="0" tIns="0" rIns="0" bIns="0" rtlCol="0"/>
          <a:lstStyle/>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724" y="87884"/>
            <a:ext cx="3554095" cy="278130"/>
          </a:xfrm>
          <a:prstGeom prst="rect">
            <a:avLst/>
          </a:prstGeom>
        </p:spPr>
        <p:txBody>
          <a:bodyPr vert="horz" wrap="square" lIns="0" tIns="13335" rIns="0" bIns="0" rtlCol="0">
            <a:spAutoFit/>
          </a:bodyPr>
          <a:lstStyle/>
          <a:p>
            <a:pPr marL="12700">
              <a:lnSpc>
                <a:spcPct val="100000"/>
              </a:lnSpc>
              <a:spcBef>
                <a:spcPts val="105"/>
              </a:spcBef>
            </a:pPr>
            <a:r>
              <a:rPr sz="1650" spc="5" dirty="0"/>
              <a:t>信用保障</a:t>
            </a:r>
            <a:r>
              <a:rPr sz="1650" i="0" spc="-5" dirty="0">
                <a:latin typeface="微软雅黑"/>
                <a:cs typeface="微软雅黑"/>
              </a:rPr>
              <a:t>/e</a:t>
            </a:r>
            <a:r>
              <a:rPr sz="1650" spc="5" dirty="0"/>
              <a:t>收</a:t>
            </a:r>
            <a:r>
              <a:rPr sz="1650" dirty="0"/>
              <a:t>汇</a:t>
            </a:r>
            <a:r>
              <a:rPr sz="1650" i="0" spc="-15" dirty="0">
                <a:latin typeface="微软雅黑"/>
                <a:cs typeface="微软雅黑"/>
              </a:rPr>
              <a:t>+</a:t>
            </a:r>
            <a:r>
              <a:rPr sz="1650" spc="-10" dirty="0"/>
              <a:t>一</a:t>
            </a:r>
            <a:r>
              <a:rPr sz="1650" spc="5" dirty="0"/>
              <a:t>达</a:t>
            </a:r>
            <a:r>
              <a:rPr sz="1650" spc="-10" dirty="0"/>
              <a:t>通</a:t>
            </a:r>
            <a:r>
              <a:rPr sz="1650" spc="5" dirty="0"/>
              <a:t>履</a:t>
            </a:r>
            <a:r>
              <a:rPr sz="1650" spc="-10" dirty="0"/>
              <a:t>约</a:t>
            </a:r>
            <a:r>
              <a:rPr sz="1650" spc="5" dirty="0"/>
              <a:t>新</a:t>
            </a:r>
            <a:r>
              <a:rPr sz="1650" spc="-10" dirty="0"/>
              <a:t>客</a:t>
            </a:r>
            <a:r>
              <a:rPr sz="1650" spc="5" dirty="0"/>
              <a:t>优享</a:t>
            </a:r>
            <a:endParaRPr sz="1650">
              <a:latin typeface="微软雅黑"/>
              <a:cs typeface="微软雅黑"/>
            </a:endParaRPr>
          </a:p>
        </p:txBody>
      </p:sp>
      <p:sp>
        <p:nvSpPr>
          <p:cNvPr id="3" name="object 3"/>
          <p:cNvSpPr/>
          <p:nvPr/>
        </p:nvSpPr>
        <p:spPr>
          <a:xfrm>
            <a:off x="865632" y="1380744"/>
            <a:ext cx="7957184" cy="1792605"/>
          </a:xfrm>
          <a:custGeom>
            <a:avLst/>
            <a:gdLst/>
            <a:ahLst/>
            <a:cxnLst/>
            <a:rect l="l" t="t" r="r" b="b"/>
            <a:pathLst>
              <a:path w="7957184" h="1792605">
                <a:moveTo>
                  <a:pt x="0" y="1792223"/>
                </a:moveTo>
                <a:lnTo>
                  <a:pt x="7956804" y="1792223"/>
                </a:lnTo>
                <a:lnTo>
                  <a:pt x="7956804" y="0"/>
                </a:lnTo>
                <a:lnTo>
                  <a:pt x="0" y="0"/>
                </a:lnTo>
                <a:lnTo>
                  <a:pt x="0" y="1792223"/>
                </a:lnTo>
                <a:close/>
              </a:path>
            </a:pathLst>
          </a:custGeom>
          <a:solidFill>
            <a:srgbClr val="4471C4">
              <a:alpha val="10195"/>
            </a:srgbClr>
          </a:solidFill>
        </p:spPr>
        <p:txBody>
          <a:bodyPr wrap="square" lIns="0" tIns="0" rIns="0" bIns="0" rtlCol="0"/>
          <a:lstStyle/>
          <a:p/>
        </p:txBody>
      </p:sp>
      <p:sp>
        <p:nvSpPr>
          <p:cNvPr id="4" name="object 4"/>
          <p:cNvSpPr/>
          <p:nvPr/>
        </p:nvSpPr>
        <p:spPr>
          <a:xfrm>
            <a:off x="780287" y="4155947"/>
            <a:ext cx="8089900" cy="937260"/>
          </a:xfrm>
          <a:custGeom>
            <a:avLst/>
            <a:gdLst/>
            <a:ahLst/>
            <a:cxnLst/>
            <a:rect l="l" t="t" r="r" b="b"/>
            <a:pathLst>
              <a:path w="8089900" h="937260">
                <a:moveTo>
                  <a:pt x="0" y="937260"/>
                </a:moveTo>
                <a:lnTo>
                  <a:pt x="8089392" y="937260"/>
                </a:lnTo>
                <a:lnTo>
                  <a:pt x="8089392" y="0"/>
                </a:lnTo>
                <a:lnTo>
                  <a:pt x="0" y="0"/>
                </a:lnTo>
                <a:lnTo>
                  <a:pt x="0" y="937260"/>
                </a:lnTo>
                <a:close/>
              </a:path>
            </a:pathLst>
          </a:custGeom>
          <a:solidFill>
            <a:srgbClr val="4471C4">
              <a:alpha val="10195"/>
            </a:srgbClr>
          </a:solidFill>
        </p:spPr>
        <p:txBody>
          <a:bodyPr wrap="square" lIns="0" tIns="0" rIns="0" bIns="0" rtlCol="0"/>
          <a:lstStyle/>
          <a:p/>
        </p:txBody>
      </p:sp>
      <p:sp>
        <p:nvSpPr>
          <p:cNvPr id="5" name="object 5"/>
          <p:cNvSpPr/>
          <p:nvPr/>
        </p:nvSpPr>
        <p:spPr>
          <a:xfrm>
            <a:off x="73152" y="854963"/>
            <a:ext cx="959104" cy="2618867"/>
          </a:xfrm>
          <a:prstGeom prst="rect">
            <a:avLst/>
          </a:prstGeom>
          <a:blipFill>
            <a:blip r:embed="rId1" cstate="print"/>
            <a:stretch>
              <a:fillRect/>
            </a:stretch>
          </a:blipFill>
        </p:spPr>
        <p:txBody>
          <a:bodyPr wrap="square" lIns="0" tIns="0" rIns="0" bIns="0" rtlCol="0"/>
          <a:lstStyle/>
          <a:p/>
        </p:txBody>
      </p:sp>
      <p:sp>
        <p:nvSpPr>
          <p:cNvPr id="6" name="object 6"/>
          <p:cNvSpPr/>
          <p:nvPr/>
        </p:nvSpPr>
        <p:spPr>
          <a:xfrm>
            <a:off x="89915" y="1703768"/>
            <a:ext cx="925588" cy="988123"/>
          </a:xfrm>
          <a:prstGeom prst="rect">
            <a:avLst/>
          </a:prstGeom>
          <a:blipFill>
            <a:blip r:embed="rId2" cstate="print"/>
            <a:stretch>
              <a:fillRect/>
            </a:stretch>
          </a:blipFill>
        </p:spPr>
        <p:txBody>
          <a:bodyPr wrap="square" lIns="0" tIns="0" rIns="0" bIns="0" rtlCol="0"/>
          <a:lstStyle/>
          <a:p/>
        </p:txBody>
      </p:sp>
      <p:sp>
        <p:nvSpPr>
          <p:cNvPr id="7" name="object 7"/>
          <p:cNvSpPr/>
          <p:nvPr/>
        </p:nvSpPr>
        <p:spPr>
          <a:xfrm>
            <a:off x="284988" y="1066800"/>
            <a:ext cx="463296" cy="2122932"/>
          </a:xfrm>
          <a:prstGeom prst="rect">
            <a:avLst/>
          </a:prstGeom>
          <a:blipFill>
            <a:blip r:embed="rId3" cstate="print"/>
            <a:stretch>
              <a:fillRect/>
            </a:stretch>
          </a:blipFill>
        </p:spPr>
        <p:txBody>
          <a:bodyPr wrap="square" lIns="0" tIns="0" rIns="0" bIns="0" rtlCol="0"/>
          <a:lstStyle/>
          <a:p/>
        </p:txBody>
      </p:sp>
      <p:sp>
        <p:nvSpPr>
          <p:cNvPr id="8" name="object 8"/>
          <p:cNvSpPr/>
          <p:nvPr/>
        </p:nvSpPr>
        <p:spPr>
          <a:xfrm>
            <a:off x="91439" y="3076955"/>
            <a:ext cx="9015222" cy="93812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3654552" y="3078479"/>
            <a:ext cx="1892173" cy="1006627"/>
          </a:xfrm>
          <a:prstGeom prst="rect">
            <a:avLst/>
          </a:prstGeom>
          <a:blipFill>
            <a:blip r:embed="rId5" cstate="print"/>
            <a:stretch>
              <a:fillRect/>
            </a:stretch>
          </a:blipFill>
        </p:spPr>
        <p:txBody>
          <a:bodyPr wrap="square" lIns="0" tIns="0" rIns="0" bIns="0" rtlCol="0"/>
          <a:lstStyle/>
          <a:p/>
        </p:txBody>
      </p:sp>
      <p:sp>
        <p:nvSpPr>
          <p:cNvPr id="10" name="object 10"/>
          <p:cNvSpPr/>
          <p:nvPr/>
        </p:nvSpPr>
        <p:spPr>
          <a:xfrm>
            <a:off x="303275" y="3288791"/>
            <a:ext cx="8519160" cy="441959"/>
          </a:xfrm>
          <a:prstGeom prst="rect">
            <a:avLst/>
          </a:prstGeom>
          <a:blipFill>
            <a:blip r:embed="rId6" cstate="print"/>
            <a:stretch>
              <a:fillRect/>
            </a:stretch>
          </a:blipFill>
        </p:spPr>
        <p:txBody>
          <a:bodyPr wrap="square" lIns="0" tIns="0" rIns="0" bIns="0" rtlCol="0"/>
          <a:lstStyle/>
          <a:p/>
        </p:txBody>
      </p:sp>
      <p:sp>
        <p:nvSpPr>
          <p:cNvPr id="11" name="object 11"/>
          <p:cNvSpPr/>
          <p:nvPr/>
        </p:nvSpPr>
        <p:spPr>
          <a:xfrm>
            <a:off x="96011" y="3936441"/>
            <a:ext cx="957605" cy="1207058"/>
          </a:xfrm>
          <a:prstGeom prst="rect">
            <a:avLst/>
          </a:prstGeom>
          <a:blipFill>
            <a:blip r:embed="rId7" cstate="print"/>
            <a:stretch>
              <a:fillRect/>
            </a:stretch>
          </a:blipFill>
        </p:spPr>
        <p:txBody>
          <a:bodyPr wrap="square" lIns="0" tIns="0" rIns="0" bIns="0" rtlCol="0"/>
          <a:lstStyle/>
          <a:p/>
        </p:txBody>
      </p:sp>
      <p:sp>
        <p:nvSpPr>
          <p:cNvPr id="12" name="object 12"/>
          <p:cNvSpPr/>
          <p:nvPr/>
        </p:nvSpPr>
        <p:spPr>
          <a:xfrm>
            <a:off x="111252" y="4190993"/>
            <a:ext cx="925588" cy="952505"/>
          </a:xfrm>
          <a:prstGeom prst="rect">
            <a:avLst/>
          </a:prstGeom>
          <a:blipFill>
            <a:blip r:embed="rId8" cstate="print"/>
            <a:stretch>
              <a:fillRect/>
            </a:stretch>
          </a:blipFill>
        </p:spPr>
        <p:txBody>
          <a:bodyPr wrap="square" lIns="0" tIns="0" rIns="0" bIns="0" rtlCol="0"/>
          <a:lstStyle/>
          <a:p/>
        </p:txBody>
      </p:sp>
      <p:sp>
        <p:nvSpPr>
          <p:cNvPr id="13" name="object 13"/>
          <p:cNvSpPr/>
          <p:nvPr/>
        </p:nvSpPr>
        <p:spPr>
          <a:xfrm>
            <a:off x="307847" y="4148328"/>
            <a:ext cx="461772" cy="932688"/>
          </a:xfrm>
          <a:prstGeom prst="rect">
            <a:avLst/>
          </a:prstGeom>
          <a:blipFill>
            <a:blip r:embed="rId9" cstate="print"/>
            <a:stretch>
              <a:fillRect/>
            </a:stretch>
          </a:blipFill>
        </p:spPr>
        <p:txBody>
          <a:bodyPr wrap="square" lIns="0" tIns="0" rIns="0" bIns="0" rtlCol="0"/>
          <a:lstStyle/>
          <a:p/>
        </p:txBody>
      </p:sp>
      <p:sp>
        <p:nvSpPr>
          <p:cNvPr id="14" name="object 14"/>
          <p:cNvSpPr/>
          <p:nvPr/>
        </p:nvSpPr>
        <p:spPr>
          <a:xfrm>
            <a:off x="91439" y="3587483"/>
            <a:ext cx="944118" cy="756577"/>
          </a:xfrm>
          <a:prstGeom prst="rect">
            <a:avLst/>
          </a:prstGeom>
          <a:blipFill>
            <a:blip r:embed="rId10" cstate="print"/>
            <a:stretch>
              <a:fillRect/>
            </a:stretch>
          </a:blipFill>
        </p:spPr>
        <p:txBody>
          <a:bodyPr wrap="square" lIns="0" tIns="0" rIns="0" bIns="0" rtlCol="0"/>
          <a:lstStyle/>
          <a:p/>
        </p:txBody>
      </p:sp>
      <p:sp>
        <p:nvSpPr>
          <p:cNvPr id="15" name="object 15"/>
          <p:cNvSpPr/>
          <p:nvPr/>
        </p:nvSpPr>
        <p:spPr>
          <a:xfrm>
            <a:off x="112776" y="3617976"/>
            <a:ext cx="901623" cy="762533"/>
          </a:xfrm>
          <a:prstGeom prst="rect">
            <a:avLst/>
          </a:prstGeom>
          <a:blipFill>
            <a:blip r:embed="rId11" cstate="print"/>
            <a:stretch>
              <a:fillRect/>
            </a:stretch>
          </a:blipFill>
        </p:spPr>
        <p:txBody>
          <a:bodyPr wrap="square" lIns="0" tIns="0" rIns="0" bIns="0" rtlCol="0"/>
          <a:lstStyle/>
          <a:p/>
        </p:txBody>
      </p:sp>
      <p:sp>
        <p:nvSpPr>
          <p:cNvPr id="16" name="object 16"/>
          <p:cNvSpPr/>
          <p:nvPr/>
        </p:nvSpPr>
        <p:spPr>
          <a:xfrm>
            <a:off x="303275" y="3799332"/>
            <a:ext cx="448056" cy="260603"/>
          </a:xfrm>
          <a:prstGeom prst="rect">
            <a:avLst/>
          </a:prstGeom>
          <a:blipFill>
            <a:blip r:embed="rId12" cstate="print"/>
            <a:stretch>
              <a:fillRect/>
            </a:stretch>
          </a:blipFill>
        </p:spPr>
        <p:txBody>
          <a:bodyPr wrap="square" lIns="0" tIns="0" rIns="0" bIns="0" rtlCol="0"/>
          <a:lstStyle/>
          <a:p/>
        </p:txBody>
      </p:sp>
      <p:sp>
        <p:nvSpPr>
          <p:cNvPr id="17" name="object 17"/>
          <p:cNvSpPr/>
          <p:nvPr/>
        </p:nvSpPr>
        <p:spPr>
          <a:xfrm>
            <a:off x="818388" y="3799332"/>
            <a:ext cx="8051800" cy="281940"/>
          </a:xfrm>
          <a:custGeom>
            <a:avLst/>
            <a:gdLst/>
            <a:ahLst/>
            <a:cxnLst/>
            <a:rect l="l" t="t" r="r" b="b"/>
            <a:pathLst>
              <a:path w="8051800" h="281939">
                <a:moveTo>
                  <a:pt x="0" y="281940"/>
                </a:moveTo>
                <a:lnTo>
                  <a:pt x="8051292" y="281940"/>
                </a:lnTo>
                <a:lnTo>
                  <a:pt x="8051292" y="0"/>
                </a:lnTo>
                <a:lnTo>
                  <a:pt x="0" y="0"/>
                </a:lnTo>
                <a:lnTo>
                  <a:pt x="0" y="281940"/>
                </a:lnTo>
                <a:close/>
              </a:path>
            </a:pathLst>
          </a:custGeom>
          <a:solidFill>
            <a:srgbClr val="4471C4">
              <a:alpha val="10195"/>
            </a:srgbClr>
          </a:solidFill>
        </p:spPr>
        <p:txBody>
          <a:bodyPr wrap="square" lIns="0" tIns="0" rIns="0" bIns="0" rtlCol="0"/>
          <a:lstStyle/>
          <a:p/>
        </p:txBody>
      </p:sp>
      <p:sp>
        <p:nvSpPr>
          <p:cNvPr id="18" name="object 18"/>
          <p:cNvSpPr txBox="1"/>
          <p:nvPr/>
        </p:nvSpPr>
        <p:spPr>
          <a:xfrm>
            <a:off x="353059" y="3263620"/>
            <a:ext cx="6471285" cy="1607185"/>
          </a:xfrm>
          <a:prstGeom prst="rect">
            <a:avLst/>
          </a:prstGeom>
        </p:spPr>
        <p:txBody>
          <a:bodyPr vert="horz" wrap="square" lIns="0" tIns="62865" rIns="0" bIns="0" rtlCol="0">
            <a:spAutoFit/>
          </a:bodyPr>
          <a:lstStyle/>
          <a:p>
            <a:pPr marL="1949450" algn="ctr">
              <a:lnSpc>
                <a:spcPct val="100000"/>
              </a:lnSpc>
              <a:spcBef>
                <a:spcPts val="495"/>
              </a:spcBef>
            </a:pPr>
            <a:r>
              <a:rPr sz="1100" dirty="0">
                <a:solidFill>
                  <a:srgbClr val="F8F8F8"/>
                </a:solidFill>
                <a:latin typeface="微软雅黑"/>
                <a:cs typeface="微软雅黑"/>
              </a:rPr>
              <a:t>新客优享</a:t>
            </a:r>
            <a:endParaRPr sz="1100">
              <a:latin typeface="微软雅黑"/>
              <a:cs typeface="微软雅黑"/>
            </a:endParaRPr>
          </a:p>
          <a:p>
            <a:pPr marL="1950085" algn="ctr">
              <a:lnSpc>
                <a:spcPct val="100000"/>
              </a:lnSpc>
              <a:spcBef>
                <a:spcPts val="395"/>
              </a:spcBef>
            </a:pPr>
            <a:r>
              <a:rPr sz="1100" dirty="0">
                <a:solidFill>
                  <a:srgbClr val="F8F8F8"/>
                </a:solidFill>
                <a:latin typeface="微软雅黑"/>
                <a:cs typeface="微软雅黑"/>
              </a:rPr>
              <a:t>基础服务费90天5折</a:t>
            </a:r>
            <a:endParaRPr sz="1100">
              <a:latin typeface="微软雅黑"/>
              <a:cs typeface="微软雅黑"/>
            </a:endParaRPr>
          </a:p>
          <a:p>
            <a:pPr marL="47625">
              <a:lnSpc>
                <a:spcPct val="100000"/>
              </a:lnSpc>
              <a:spcBef>
                <a:spcPts val="1220"/>
              </a:spcBef>
              <a:tabLst>
                <a:tab pos="544195" algn="l"/>
              </a:tabLst>
            </a:pPr>
            <a:r>
              <a:rPr sz="1000" spc="-5" dirty="0">
                <a:solidFill>
                  <a:srgbClr val="F8F8F8"/>
                </a:solidFill>
                <a:latin typeface="微软雅黑"/>
                <a:cs typeface="微软雅黑"/>
              </a:rPr>
              <a:t>对象	</a:t>
            </a:r>
            <a:r>
              <a:rPr sz="900" dirty="0">
                <a:latin typeface="微软雅黑"/>
                <a:cs typeface="微软雅黑"/>
              </a:rPr>
              <a:t>纯新和180天未曾使用过一达通代理出口服务的</a:t>
            </a:r>
            <a:r>
              <a:rPr sz="900" spc="-5" dirty="0">
                <a:latin typeface="微软雅黑"/>
                <a:cs typeface="微软雅黑"/>
              </a:rPr>
              <a:t>CGS</a:t>
            </a:r>
            <a:r>
              <a:rPr sz="900" dirty="0">
                <a:latin typeface="微软雅黑"/>
                <a:cs typeface="微软雅黑"/>
              </a:rPr>
              <a:t>线上客（含信保客户、</a:t>
            </a:r>
            <a:r>
              <a:rPr sz="900" spc="5" dirty="0">
                <a:latin typeface="微软雅黑"/>
                <a:cs typeface="微软雅黑"/>
              </a:rPr>
              <a:t>e</a:t>
            </a:r>
            <a:r>
              <a:rPr sz="900" dirty="0">
                <a:latin typeface="微软雅黑"/>
                <a:cs typeface="微软雅黑"/>
              </a:rPr>
              <a:t>收汇客户）</a:t>
            </a:r>
            <a:endParaRPr sz="900">
              <a:latin typeface="微软雅黑"/>
              <a:cs typeface="微软雅黑"/>
            </a:endParaRPr>
          </a:p>
          <a:p>
            <a:pPr>
              <a:lnSpc>
                <a:spcPct val="100000"/>
              </a:lnSpc>
              <a:spcBef>
                <a:spcPts val="35"/>
              </a:spcBef>
            </a:pPr>
            <a:endParaRPr sz="1800">
              <a:latin typeface="Times New Roman" panose="02020503050405090304"/>
              <a:cs typeface="Times New Roman" panose="02020503050405090304"/>
            </a:endParaRPr>
          </a:p>
          <a:p>
            <a:pPr marL="504190">
              <a:lnSpc>
                <a:spcPct val="100000"/>
              </a:lnSpc>
            </a:pPr>
            <a:r>
              <a:rPr sz="800" b="1" i="1" spc="25" dirty="0">
                <a:latin typeface="微软雅黑"/>
                <a:cs typeface="微软雅黑"/>
              </a:rPr>
              <a:t>【优惠细则】</a:t>
            </a:r>
            <a:r>
              <a:rPr sz="800" spc="25" dirty="0">
                <a:latin typeface="微软雅黑"/>
                <a:cs typeface="微软雅黑"/>
              </a:rPr>
              <a:t>活动期间，线上</a:t>
            </a:r>
            <a:r>
              <a:rPr sz="800" spc="15" dirty="0">
                <a:latin typeface="微软雅黑"/>
                <a:cs typeface="微软雅黑"/>
              </a:rPr>
              <a:t>新</a:t>
            </a:r>
            <a:r>
              <a:rPr sz="800" spc="25" dirty="0">
                <a:latin typeface="微软雅黑"/>
                <a:cs typeface="微软雅黑"/>
              </a:rPr>
              <a:t>客户，一</a:t>
            </a:r>
            <a:r>
              <a:rPr sz="800" spc="15" dirty="0">
                <a:latin typeface="微软雅黑"/>
                <a:cs typeface="微软雅黑"/>
              </a:rPr>
              <a:t>达</a:t>
            </a:r>
            <a:r>
              <a:rPr sz="800" spc="25" dirty="0">
                <a:latin typeface="微软雅黑"/>
                <a:cs typeface="微软雅黑"/>
              </a:rPr>
              <a:t>通代理</a:t>
            </a:r>
            <a:r>
              <a:rPr sz="800" spc="15" dirty="0">
                <a:latin typeface="微软雅黑"/>
                <a:cs typeface="微软雅黑"/>
              </a:rPr>
              <a:t>出</a:t>
            </a:r>
            <a:r>
              <a:rPr sz="800" spc="25" dirty="0">
                <a:latin typeface="微软雅黑"/>
                <a:cs typeface="微软雅黑"/>
              </a:rPr>
              <a:t>口的所</a:t>
            </a:r>
            <a:r>
              <a:rPr sz="800" spc="15" dirty="0">
                <a:latin typeface="微软雅黑"/>
                <a:cs typeface="微软雅黑"/>
              </a:rPr>
              <a:t>有</a:t>
            </a:r>
            <a:r>
              <a:rPr sz="800" spc="25" dirty="0">
                <a:latin typeface="微软雅黑"/>
                <a:cs typeface="微软雅黑"/>
              </a:rPr>
              <a:t>订单通</a:t>
            </a:r>
            <a:r>
              <a:rPr sz="800" spc="15" dirty="0">
                <a:latin typeface="微软雅黑"/>
                <a:cs typeface="微软雅黑"/>
              </a:rPr>
              <a:t>关</a:t>
            </a:r>
            <a:r>
              <a:rPr sz="800" spc="25" dirty="0">
                <a:latin typeface="微软雅黑"/>
                <a:cs typeface="微软雅黑"/>
              </a:rPr>
              <a:t>办理完</a:t>
            </a:r>
            <a:r>
              <a:rPr sz="800" spc="15" dirty="0">
                <a:latin typeface="微软雅黑"/>
                <a:cs typeface="微软雅黑"/>
              </a:rPr>
              <a:t>毕</a:t>
            </a:r>
            <a:r>
              <a:rPr sz="800" spc="25" dirty="0">
                <a:latin typeface="微软雅黑"/>
                <a:cs typeface="微软雅黑"/>
              </a:rPr>
              <a:t>后，可</a:t>
            </a:r>
            <a:r>
              <a:rPr sz="800" spc="15" dirty="0">
                <a:latin typeface="微软雅黑"/>
                <a:cs typeface="微软雅黑"/>
              </a:rPr>
              <a:t>享</a:t>
            </a:r>
            <a:r>
              <a:rPr sz="800" spc="25" dirty="0">
                <a:latin typeface="微软雅黑"/>
                <a:cs typeface="微软雅黑"/>
              </a:rPr>
              <a:t>受基础</a:t>
            </a:r>
            <a:r>
              <a:rPr sz="800" spc="15" dirty="0">
                <a:latin typeface="微软雅黑"/>
                <a:cs typeface="微软雅黑"/>
              </a:rPr>
              <a:t>服</a:t>
            </a:r>
            <a:r>
              <a:rPr sz="800" spc="25" dirty="0">
                <a:latin typeface="微软雅黑"/>
                <a:cs typeface="微软雅黑"/>
              </a:rPr>
              <a:t>务费</a:t>
            </a:r>
            <a:r>
              <a:rPr sz="800" spc="5" dirty="0">
                <a:latin typeface="微软雅黑"/>
                <a:cs typeface="微软雅黑"/>
              </a:rPr>
              <a:t>90</a:t>
            </a:r>
            <a:r>
              <a:rPr sz="800" spc="25" dirty="0">
                <a:latin typeface="微软雅黑"/>
                <a:cs typeface="微软雅黑"/>
              </a:rPr>
              <a:t>天</a:t>
            </a:r>
            <a:r>
              <a:rPr sz="800" spc="5" dirty="0">
                <a:latin typeface="微软雅黑"/>
                <a:cs typeface="微软雅黑"/>
              </a:rPr>
              <a:t>5</a:t>
            </a:r>
            <a:r>
              <a:rPr sz="800" spc="25" dirty="0">
                <a:latin typeface="微软雅黑"/>
                <a:cs typeface="微软雅黑"/>
              </a:rPr>
              <a:t>折</a:t>
            </a:r>
            <a:r>
              <a:rPr sz="800" spc="15" dirty="0">
                <a:latin typeface="微软雅黑"/>
                <a:cs typeface="微软雅黑"/>
              </a:rPr>
              <a:t>，5</a:t>
            </a:r>
            <a:r>
              <a:rPr sz="800" spc="25" dirty="0">
                <a:latin typeface="微软雅黑"/>
                <a:cs typeface="微软雅黑"/>
              </a:rPr>
              <a:t>单封</a:t>
            </a:r>
            <a:r>
              <a:rPr sz="800" spc="30" dirty="0">
                <a:latin typeface="微软雅黑"/>
                <a:cs typeface="微软雅黑"/>
              </a:rPr>
              <a:t>顶</a:t>
            </a:r>
            <a:r>
              <a:rPr sz="800" spc="25" dirty="0">
                <a:latin typeface="微软雅黑"/>
                <a:cs typeface="微软雅黑"/>
              </a:rPr>
              <a:t>优惠。</a:t>
            </a:r>
            <a:endParaRPr sz="800">
              <a:latin typeface="微软雅黑"/>
              <a:cs typeface="微软雅黑"/>
            </a:endParaRPr>
          </a:p>
          <a:p>
            <a:pPr marL="50800">
              <a:lnSpc>
                <a:spcPct val="100000"/>
              </a:lnSpc>
              <a:spcBef>
                <a:spcPts val="280"/>
              </a:spcBef>
              <a:tabLst>
                <a:tab pos="504190" algn="l"/>
              </a:tabLst>
            </a:pPr>
            <a:r>
              <a:rPr sz="1575" spc="7" baseline="3000" dirty="0">
                <a:solidFill>
                  <a:srgbClr val="F8F8F8"/>
                </a:solidFill>
                <a:latin typeface="微软雅黑"/>
                <a:cs typeface="微软雅黑"/>
              </a:rPr>
              <a:t>优惠	</a:t>
            </a:r>
            <a:r>
              <a:rPr sz="800" b="1" i="1" spc="25" dirty="0">
                <a:latin typeface="微软雅黑"/>
                <a:cs typeface="微软雅黑"/>
              </a:rPr>
              <a:t>【活动时间】</a:t>
            </a:r>
            <a:r>
              <a:rPr sz="800" spc="5" dirty="0">
                <a:latin typeface="微软雅黑"/>
                <a:cs typeface="微软雅黑"/>
              </a:rPr>
              <a:t>2020</a:t>
            </a:r>
            <a:r>
              <a:rPr sz="800" spc="25" dirty="0">
                <a:latin typeface="微软雅黑"/>
                <a:cs typeface="微软雅黑"/>
              </a:rPr>
              <a:t>年</a:t>
            </a:r>
            <a:r>
              <a:rPr sz="800" spc="5" dirty="0">
                <a:latin typeface="微软雅黑"/>
                <a:cs typeface="微软雅黑"/>
              </a:rPr>
              <a:t>5</a:t>
            </a:r>
            <a:r>
              <a:rPr sz="800" spc="25" dirty="0">
                <a:latin typeface="微软雅黑"/>
                <a:cs typeface="微软雅黑"/>
              </a:rPr>
              <a:t>月</a:t>
            </a:r>
            <a:r>
              <a:rPr sz="800" spc="5" dirty="0">
                <a:latin typeface="微软雅黑"/>
                <a:cs typeface="微软雅黑"/>
              </a:rPr>
              <a:t>6</a:t>
            </a:r>
            <a:r>
              <a:rPr sz="800" spc="25" dirty="0">
                <a:latin typeface="微软雅黑"/>
                <a:cs typeface="微软雅黑"/>
              </a:rPr>
              <a:t>日（预计上线时间</a:t>
            </a:r>
            <a:r>
              <a:rPr sz="800" spc="10" dirty="0">
                <a:latin typeface="微软雅黑"/>
                <a:cs typeface="微软雅黑"/>
              </a:rPr>
              <a:t>）-2020</a:t>
            </a:r>
            <a:r>
              <a:rPr sz="800" spc="25" dirty="0">
                <a:latin typeface="微软雅黑"/>
                <a:cs typeface="微软雅黑"/>
              </a:rPr>
              <a:t>年</a:t>
            </a:r>
            <a:r>
              <a:rPr sz="800" spc="5" dirty="0">
                <a:latin typeface="微软雅黑"/>
                <a:cs typeface="微软雅黑"/>
              </a:rPr>
              <a:t>9</a:t>
            </a:r>
            <a:r>
              <a:rPr sz="800" spc="25" dirty="0">
                <a:latin typeface="微软雅黑"/>
                <a:cs typeface="微软雅黑"/>
              </a:rPr>
              <a:t>月</a:t>
            </a:r>
            <a:r>
              <a:rPr sz="800" spc="5" dirty="0">
                <a:latin typeface="微软雅黑"/>
                <a:cs typeface="微软雅黑"/>
              </a:rPr>
              <a:t>30</a:t>
            </a:r>
            <a:r>
              <a:rPr sz="800" spc="25" dirty="0">
                <a:latin typeface="微软雅黑"/>
                <a:cs typeface="微软雅黑"/>
              </a:rPr>
              <a:t>日</a:t>
            </a:r>
            <a:endParaRPr sz="800">
              <a:latin typeface="微软雅黑"/>
              <a:cs typeface="微软雅黑"/>
            </a:endParaRPr>
          </a:p>
          <a:p>
            <a:pPr marL="50800">
              <a:lnSpc>
                <a:spcPct val="100000"/>
              </a:lnSpc>
              <a:spcBef>
                <a:spcPts val="735"/>
              </a:spcBef>
              <a:tabLst>
                <a:tab pos="504190" algn="l"/>
              </a:tabLst>
            </a:pPr>
            <a:r>
              <a:rPr sz="1575" spc="7" baseline="21000" dirty="0">
                <a:solidFill>
                  <a:srgbClr val="F8F8F8"/>
                </a:solidFill>
                <a:latin typeface="微软雅黑"/>
                <a:cs typeface="微软雅黑"/>
              </a:rPr>
              <a:t>细则	</a:t>
            </a:r>
            <a:r>
              <a:rPr sz="750" b="1" i="1" spc="5" dirty="0">
                <a:latin typeface="微软雅黑"/>
                <a:cs typeface="微软雅黑"/>
              </a:rPr>
              <a:t>说明</a:t>
            </a:r>
            <a:r>
              <a:rPr sz="750" b="1" i="1" dirty="0">
                <a:latin typeface="微软雅黑"/>
                <a:cs typeface="微软雅黑"/>
              </a:rPr>
              <a:t>：</a:t>
            </a:r>
            <a:r>
              <a:rPr sz="750" dirty="0">
                <a:latin typeface="微软雅黑"/>
                <a:cs typeface="微软雅黑"/>
              </a:rPr>
              <a:t>1</a:t>
            </a:r>
            <a:r>
              <a:rPr sz="750" spc="5" dirty="0">
                <a:latin typeface="微软雅黑"/>
                <a:cs typeface="微软雅黑"/>
              </a:rPr>
              <a:t>、</a:t>
            </a:r>
            <a:r>
              <a:rPr sz="750" spc="-35" dirty="0">
                <a:latin typeface="微软雅黑"/>
                <a:cs typeface="微软雅黑"/>
              </a:rPr>
              <a:t> </a:t>
            </a:r>
            <a:r>
              <a:rPr sz="750" dirty="0">
                <a:latin typeface="微软雅黑"/>
                <a:cs typeface="微软雅黑"/>
              </a:rPr>
              <a:t>CGS</a:t>
            </a:r>
            <a:r>
              <a:rPr sz="750" spc="5" dirty="0">
                <a:latin typeface="微软雅黑"/>
                <a:cs typeface="微软雅黑"/>
              </a:rPr>
              <a:t>客户用国际站主</a:t>
            </a:r>
            <a:r>
              <a:rPr sz="750" spc="-10" dirty="0">
                <a:latin typeface="微软雅黑"/>
                <a:cs typeface="微软雅黑"/>
              </a:rPr>
              <a:t>账</a:t>
            </a:r>
            <a:r>
              <a:rPr sz="750" spc="5" dirty="0">
                <a:latin typeface="微软雅黑"/>
                <a:cs typeface="微软雅黑"/>
              </a:rPr>
              <a:t>号</a:t>
            </a:r>
            <a:r>
              <a:rPr sz="750" spc="-5" dirty="0">
                <a:latin typeface="微软雅黑"/>
                <a:cs typeface="微软雅黑"/>
              </a:rPr>
              <a:t>ID</a:t>
            </a:r>
            <a:r>
              <a:rPr sz="750" spc="5" dirty="0">
                <a:latin typeface="微软雅黑"/>
                <a:cs typeface="微软雅黑"/>
              </a:rPr>
              <a:t>进</a:t>
            </a:r>
            <a:r>
              <a:rPr sz="750" spc="-10" dirty="0">
                <a:latin typeface="微软雅黑"/>
                <a:cs typeface="微软雅黑"/>
              </a:rPr>
              <a:t>行</a:t>
            </a:r>
            <a:r>
              <a:rPr sz="750" spc="5" dirty="0">
                <a:latin typeface="微软雅黑"/>
                <a:cs typeface="微软雅黑"/>
              </a:rPr>
              <a:t>计</a:t>
            </a:r>
            <a:r>
              <a:rPr sz="750" spc="-10" dirty="0">
                <a:latin typeface="微软雅黑"/>
                <a:cs typeface="微软雅黑"/>
              </a:rPr>
              <a:t>算</a:t>
            </a:r>
            <a:r>
              <a:rPr sz="750" spc="5" dirty="0">
                <a:latin typeface="微软雅黑"/>
                <a:cs typeface="微软雅黑"/>
              </a:rPr>
              <a:t>；</a:t>
            </a:r>
            <a:r>
              <a:rPr sz="750" spc="-30" dirty="0">
                <a:latin typeface="微软雅黑"/>
                <a:cs typeface="微软雅黑"/>
              </a:rPr>
              <a:t> </a:t>
            </a:r>
            <a:r>
              <a:rPr sz="750" dirty="0">
                <a:latin typeface="微软雅黑"/>
                <a:cs typeface="微软雅黑"/>
              </a:rPr>
              <a:t>2</a:t>
            </a:r>
            <a:r>
              <a:rPr sz="750" spc="5" dirty="0">
                <a:latin typeface="微软雅黑"/>
                <a:cs typeface="微软雅黑"/>
              </a:rPr>
              <a:t>、新客户包</a:t>
            </a:r>
            <a:r>
              <a:rPr sz="750" spc="-10" dirty="0">
                <a:latin typeface="微软雅黑"/>
                <a:cs typeface="微软雅黑"/>
              </a:rPr>
              <a:t>括</a:t>
            </a:r>
            <a:r>
              <a:rPr sz="750" spc="5" dirty="0">
                <a:latin typeface="微软雅黑"/>
                <a:cs typeface="微软雅黑"/>
              </a:rPr>
              <a:t>纯</a:t>
            </a:r>
            <a:r>
              <a:rPr sz="750" spc="-10" dirty="0">
                <a:latin typeface="微软雅黑"/>
                <a:cs typeface="微软雅黑"/>
              </a:rPr>
              <a:t>新</a:t>
            </a:r>
            <a:r>
              <a:rPr sz="750" spc="5" dirty="0">
                <a:latin typeface="微软雅黑"/>
                <a:cs typeface="微软雅黑"/>
              </a:rPr>
              <a:t>客</a:t>
            </a:r>
            <a:r>
              <a:rPr sz="750" spc="-10" dirty="0">
                <a:latin typeface="微软雅黑"/>
                <a:cs typeface="微软雅黑"/>
              </a:rPr>
              <a:t>和180</a:t>
            </a:r>
            <a:r>
              <a:rPr sz="750" spc="5" dirty="0">
                <a:latin typeface="微软雅黑"/>
                <a:cs typeface="微软雅黑"/>
              </a:rPr>
              <a:t>天</a:t>
            </a:r>
            <a:r>
              <a:rPr sz="750" spc="-10" dirty="0">
                <a:latin typeface="微软雅黑"/>
                <a:cs typeface="微软雅黑"/>
              </a:rPr>
              <a:t>沉</a:t>
            </a:r>
            <a:r>
              <a:rPr sz="750" spc="5" dirty="0">
                <a:latin typeface="微软雅黑"/>
                <a:cs typeface="微软雅黑"/>
              </a:rPr>
              <a:t>睡</a:t>
            </a:r>
            <a:r>
              <a:rPr sz="750" spc="-10" dirty="0">
                <a:latin typeface="微软雅黑"/>
                <a:cs typeface="微软雅黑"/>
              </a:rPr>
              <a:t>激</a:t>
            </a:r>
            <a:r>
              <a:rPr sz="750" spc="5" dirty="0">
                <a:latin typeface="微软雅黑"/>
                <a:cs typeface="微软雅黑"/>
              </a:rPr>
              <a:t>活</a:t>
            </a:r>
            <a:r>
              <a:rPr sz="750" spc="-10" dirty="0">
                <a:latin typeface="微软雅黑"/>
                <a:cs typeface="微软雅黑"/>
              </a:rPr>
              <a:t>客</a:t>
            </a:r>
            <a:r>
              <a:rPr sz="750" spc="5" dirty="0">
                <a:latin typeface="微软雅黑"/>
                <a:cs typeface="微软雅黑"/>
              </a:rPr>
              <a:t>户；</a:t>
            </a:r>
            <a:r>
              <a:rPr sz="750" spc="-40" dirty="0">
                <a:latin typeface="微软雅黑"/>
                <a:cs typeface="微软雅黑"/>
              </a:rPr>
              <a:t> </a:t>
            </a:r>
            <a:r>
              <a:rPr sz="750" dirty="0">
                <a:latin typeface="微软雅黑"/>
                <a:cs typeface="微软雅黑"/>
              </a:rPr>
              <a:t>3</a:t>
            </a:r>
            <a:r>
              <a:rPr sz="750" spc="5" dirty="0">
                <a:latin typeface="微软雅黑"/>
                <a:cs typeface="微软雅黑"/>
              </a:rPr>
              <a:t>、订单范围：</a:t>
            </a:r>
            <a:r>
              <a:rPr sz="750" spc="-10" dirty="0">
                <a:latin typeface="微软雅黑"/>
                <a:cs typeface="微软雅黑"/>
              </a:rPr>
              <a:t>包</a:t>
            </a:r>
            <a:r>
              <a:rPr sz="750" spc="5" dirty="0">
                <a:latin typeface="微软雅黑"/>
                <a:cs typeface="微软雅黑"/>
              </a:rPr>
              <a:t>含</a:t>
            </a:r>
            <a:r>
              <a:rPr sz="750" spc="-10" dirty="0">
                <a:latin typeface="微软雅黑"/>
                <a:cs typeface="微软雅黑"/>
              </a:rPr>
              <a:t>信</a:t>
            </a:r>
            <a:r>
              <a:rPr sz="750" spc="5" dirty="0">
                <a:latin typeface="微软雅黑"/>
                <a:cs typeface="微软雅黑"/>
              </a:rPr>
              <a:t>保</a:t>
            </a:r>
            <a:r>
              <a:rPr sz="750" spc="-10" dirty="0">
                <a:latin typeface="微软雅黑"/>
                <a:cs typeface="微软雅黑"/>
              </a:rPr>
              <a:t>订</a:t>
            </a:r>
            <a:r>
              <a:rPr sz="750" spc="5" dirty="0">
                <a:latin typeface="微软雅黑"/>
                <a:cs typeface="微软雅黑"/>
              </a:rPr>
              <a:t>单</a:t>
            </a:r>
            <a:r>
              <a:rPr sz="750" spc="-10" dirty="0">
                <a:latin typeface="微软雅黑"/>
                <a:cs typeface="微软雅黑"/>
              </a:rPr>
              <a:t>、</a:t>
            </a:r>
            <a:r>
              <a:rPr sz="750" spc="5" dirty="0">
                <a:latin typeface="微软雅黑"/>
                <a:cs typeface="微软雅黑"/>
              </a:rPr>
              <a:t>e</a:t>
            </a:r>
            <a:r>
              <a:rPr sz="750" spc="-10" dirty="0">
                <a:latin typeface="微软雅黑"/>
                <a:cs typeface="微软雅黑"/>
              </a:rPr>
              <a:t>收</a:t>
            </a:r>
            <a:r>
              <a:rPr sz="750" spc="5" dirty="0">
                <a:latin typeface="微软雅黑"/>
                <a:cs typeface="微软雅黑"/>
              </a:rPr>
              <a:t>汇</a:t>
            </a:r>
            <a:r>
              <a:rPr sz="750" spc="-10" dirty="0">
                <a:latin typeface="微软雅黑"/>
                <a:cs typeface="微软雅黑"/>
              </a:rPr>
              <a:t>订</a:t>
            </a:r>
            <a:r>
              <a:rPr sz="750" spc="5" dirty="0">
                <a:latin typeface="微软雅黑"/>
                <a:cs typeface="微软雅黑"/>
              </a:rPr>
              <a:t>单。</a:t>
            </a:r>
            <a:endParaRPr sz="750">
              <a:latin typeface="微软雅黑"/>
              <a:cs typeface="微软雅黑"/>
            </a:endParaRPr>
          </a:p>
        </p:txBody>
      </p:sp>
      <p:sp>
        <p:nvSpPr>
          <p:cNvPr id="19" name="object 19"/>
          <p:cNvSpPr/>
          <p:nvPr/>
        </p:nvSpPr>
        <p:spPr>
          <a:xfrm>
            <a:off x="653795" y="865632"/>
            <a:ext cx="3091434" cy="752094"/>
          </a:xfrm>
          <a:prstGeom prst="rect">
            <a:avLst/>
          </a:prstGeom>
          <a:blipFill>
            <a:blip r:embed="rId13" cstate="print"/>
            <a:stretch>
              <a:fillRect/>
            </a:stretch>
          </a:blipFill>
        </p:spPr>
        <p:txBody>
          <a:bodyPr wrap="square" lIns="0" tIns="0" rIns="0" bIns="0" rtlCol="0"/>
          <a:lstStyle/>
          <a:p/>
        </p:txBody>
      </p:sp>
      <p:sp>
        <p:nvSpPr>
          <p:cNvPr id="20" name="object 20"/>
          <p:cNvSpPr/>
          <p:nvPr/>
        </p:nvSpPr>
        <p:spPr>
          <a:xfrm>
            <a:off x="1447800" y="882396"/>
            <a:ext cx="1505077" cy="790066"/>
          </a:xfrm>
          <a:prstGeom prst="rect">
            <a:avLst/>
          </a:prstGeom>
          <a:blipFill>
            <a:blip r:embed="rId14" cstate="print"/>
            <a:stretch>
              <a:fillRect/>
            </a:stretch>
          </a:blipFill>
        </p:spPr>
        <p:txBody>
          <a:bodyPr wrap="square" lIns="0" tIns="0" rIns="0" bIns="0" rtlCol="0"/>
          <a:lstStyle/>
          <a:p/>
        </p:txBody>
      </p:sp>
      <p:sp>
        <p:nvSpPr>
          <p:cNvPr id="21" name="object 21"/>
          <p:cNvSpPr/>
          <p:nvPr/>
        </p:nvSpPr>
        <p:spPr>
          <a:xfrm>
            <a:off x="865632" y="1077467"/>
            <a:ext cx="2595372" cy="256032"/>
          </a:xfrm>
          <a:prstGeom prst="rect">
            <a:avLst/>
          </a:prstGeom>
          <a:blipFill>
            <a:blip r:embed="rId15" cstate="print"/>
            <a:stretch>
              <a:fillRect/>
            </a:stretch>
          </a:blipFill>
        </p:spPr>
        <p:txBody>
          <a:bodyPr wrap="square" lIns="0" tIns="0" rIns="0" bIns="0" rtlCol="0"/>
          <a:lstStyle/>
          <a:p/>
        </p:txBody>
      </p:sp>
      <p:sp>
        <p:nvSpPr>
          <p:cNvPr id="22" name="object 22"/>
          <p:cNvSpPr/>
          <p:nvPr/>
        </p:nvSpPr>
        <p:spPr>
          <a:xfrm>
            <a:off x="3299459" y="865632"/>
            <a:ext cx="3092958" cy="752094"/>
          </a:xfrm>
          <a:prstGeom prst="rect">
            <a:avLst/>
          </a:prstGeom>
          <a:blipFill>
            <a:blip r:embed="rId13" cstate="print"/>
            <a:stretch>
              <a:fillRect/>
            </a:stretch>
          </a:blipFill>
        </p:spPr>
        <p:txBody>
          <a:bodyPr wrap="square" lIns="0" tIns="0" rIns="0" bIns="0" rtlCol="0"/>
          <a:lstStyle/>
          <a:p/>
        </p:txBody>
      </p:sp>
      <p:sp>
        <p:nvSpPr>
          <p:cNvPr id="23" name="object 23"/>
          <p:cNvSpPr/>
          <p:nvPr/>
        </p:nvSpPr>
        <p:spPr>
          <a:xfrm>
            <a:off x="3864864" y="882396"/>
            <a:ext cx="1962150" cy="790066"/>
          </a:xfrm>
          <a:prstGeom prst="rect">
            <a:avLst/>
          </a:prstGeom>
          <a:blipFill>
            <a:blip r:embed="rId16" cstate="print"/>
            <a:stretch>
              <a:fillRect/>
            </a:stretch>
          </a:blipFill>
        </p:spPr>
        <p:txBody>
          <a:bodyPr wrap="square" lIns="0" tIns="0" rIns="0" bIns="0" rtlCol="0"/>
          <a:lstStyle/>
          <a:p/>
        </p:txBody>
      </p:sp>
      <p:sp>
        <p:nvSpPr>
          <p:cNvPr id="24" name="object 24"/>
          <p:cNvSpPr/>
          <p:nvPr/>
        </p:nvSpPr>
        <p:spPr>
          <a:xfrm>
            <a:off x="3511296" y="1077467"/>
            <a:ext cx="2596896" cy="256032"/>
          </a:xfrm>
          <a:prstGeom prst="rect">
            <a:avLst/>
          </a:prstGeom>
          <a:blipFill>
            <a:blip r:embed="rId17" cstate="print"/>
            <a:stretch>
              <a:fillRect/>
            </a:stretch>
          </a:blipFill>
        </p:spPr>
        <p:txBody>
          <a:bodyPr wrap="square" lIns="0" tIns="0" rIns="0" bIns="0" rtlCol="0"/>
          <a:lstStyle/>
          <a:p/>
        </p:txBody>
      </p:sp>
      <p:sp>
        <p:nvSpPr>
          <p:cNvPr id="25" name="object 25"/>
          <p:cNvSpPr/>
          <p:nvPr/>
        </p:nvSpPr>
        <p:spPr>
          <a:xfrm>
            <a:off x="5946647" y="865632"/>
            <a:ext cx="3091433" cy="752094"/>
          </a:xfrm>
          <a:prstGeom prst="rect">
            <a:avLst/>
          </a:prstGeom>
          <a:blipFill>
            <a:blip r:embed="rId13" cstate="print"/>
            <a:stretch>
              <a:fillRect/>
            </a:stretch>
          </a:blipFill>
        </p:spPr>
        <p:txBody>
          <a:bodyPr wrap="square" lIns="0" tIns="0" rIns="0" bIns="0" rtlCol="0"/>
          <a:lstStyle/>
          <a:p/>
        </p:txBody>
      </p:sp>
      <p:sp>
        <p:nvSpPr>
          <p:cNvPr id="26" name="object 26"/>
          <p:cNvSpPr/>
          <p:nvPr/>
        </p:nvSpPr>
        <p:spPr>
          <a:xfrm>
            <a:off x="6880859" y="882396"/>
            <a:ext cx="1224635" cy="790066"/>
          </a:xfrm>
          <a:prstGeom prst="rect">
            <a:avLst/>
          </a:prstGeom>
          <a:blipFill>
            <a:blip r:embed="rId18" cstate="print"/>
            <a:stretch>
              <a:fillRect/>
            </a:stretch>
          </a:blipFill>
        </p:spPr>
        <p:txBody>
          <a:bodyPr wrap="square" lIns="0" tIns="0" rIns="0" bIns="0" rtlCol="0"/>
          <a:lstStyle/>
          <a:p/>
        </p:txBody>
      </p:sp>
      <p:sp>
        <p:nvSpPr>
          <p:cNvPr id="27" name="object 27"/>
          <p:cNvSpPr/>
          <p:nvPr/>
        </p:nvSpPr>
        <p:spPr>
          <a:xfrm>
            <a:off x="6158484" y="1077467"/>
            <a:ext cx="2595371" cy="256032"/>
          </a:xfrm>
          <a:prstGeom prst="rect">
            <a:avLst/>
          </a:prstGeom>
          <a:blipFill>
            <a:blip r:embed="rId15" cstate="print"/>
            <a:stretch>
              <a:fillRect/>
            </a:stretch>
          </a:blipFill>
        </p:spPr>
        <p:txBody>
          <a:bodyPr wrap="square" lIns="0" tIns="0" rIns="0" bIns="0" rtlCol="0"/>
          <a:lstStyle/>
          <a:p/>
        </p:txBody>
      </p:sp>
      <p:sp>
        <p:nvSpPr>
          <p:cNvPr id="28" name="object 28"/>
          <p:cNvSpPr/>
          <p:nvPr/>
        </p:nvSpPr>
        <p:spPr>
          <a:xfrm>
            <a:off x="291084" y="605027"/>
            <a:ext cx="8482965" cy="422275"/>
          </a:xfrm>
          <a:custGeom>
            <a:avLst/>
            <a:gdLst/>
            <a:ahLst/>
            <a:cxnLst/>
            <a:rect l="l" t="t" r="r" b="b"/>
            <a:pathLst>
              <a:path w="8482965" h="422275">
                <a:moveTo>
                  <a:pt x="0" y="422148"/>
                </a:moveTo>
                <a:lnTo>
                  <a:pt x="8482584" y="422148"/>
                </a:lnTo>
                <a:lnTo>
                  <a:pt x="8482584" y="0"/>
                </a:lnTo>
                <a:lnTo>
                  <a:pt x="0" y="0"/>
                </a:lnTo>
                <a:lnTo>
                  <a:pt x="0" y="422148"/>
                </a:lnTo>
                <a:close/>
              </a:path>
            </a:pathLst>
          </a:custGeom>
          <a:solidFill>
            <a:srgbClr val="4471C4">
              <a:alpha val="10195"/>
            </a:srgbClr>
          </a:solidFill>
        </p:spPr>
        <p:txBody>
          <a:bodyPr wrap="square" lIns="0" tIns="0" rIns="0" bIns="0" rtlCol="0"/>
          <a:lstStyle/>
          <a:p/>
        </p:txBody>
      </p:sp>
      <p:graphicFrame>
        <p:nvGraphicFramePr>
          <p:cNvPr id="29" name="object 29"/>
          <p:cNvGraphicFramePr>
            <a:graphicFrameLocks noGrp="1"/>
          </p:cNvGraphicFramePr>
          <p:nvPr/>
        </p:nvGraphicFramePr>
        <p:xfrm>
          <a:off x="284988" y="605027"/>
          <a:ext cx="8540114" cy="2562855"/>
        </p:xfrm>
        <a:graphic>
          <a:graphicData uri="http://schemas.openxmlformats.org/drawingml/2006/table">
            <a:tbl>
              <a:tblPr firstRow="1" bandRow="1">
                <a:tableStyleId>{2D5ABB26-0587-4C30-8999-92F81FD0307C}</a:tableStyleId>
              </a:tblPr>
              <a:tblGrid>
                <a:gridCol w="463550"/>
                <a:gridCol w="117475"/>
                <a:gridCol w="183515"/>
                <a:gridCol w="2437130"/>
                <a:gridCol w="182879"/>
                <a:gridCol w="2465070"/>
                <a:gridCol w="229235"/>
                <a:gridCol w="2461260"/>
              </a:tblGrid>
              <a:tr h="447293">
                <a:tc gridSpan="8">
                  <a:txBody>
                    <a:bodyPr/>
                    <a:lstStyle/>
                    <a:p>
                      <a:pPr marL="2411730" marR="257175" indent="-2131060">
                        <a:lnSpc>
                          <a:spcPct val="100000"/>
                        </a:lnSpc>
                        <a:spcBef>
                          <a:spcPts val="490"/>
                        </a:spcBef>
                      </a:pPr>
                      <a:r>
                        <a:rPr sz="1000" b="1" i="1" dirty="0">
                          <a:solidFill>
                            <a:srgbClr val="EC7C30"/>
                          </a:solidFill>
                          <a:latin typeface="微软雅黑"/>
                          <a:cs typeface="微软雅黑"/>
                        </a:rPr>
                        <a:t>通过互联网技术优势为外贸企业提</a:t>
                      </a:r>
                      <a:r>
                        <a:rPr sz="1000" b="1" i="1" spc="10" dirty="0">
                          <a:solidFill>
                            <a:srgbClr val="EC7C30"/>
                          </a:solidFill>
                          <a:latin typeface="微软雅黑"/>
                          <a:cs typeface="微软雅黑"/>
                        </a:rPr>
                        <a:t>供</a:t>
                      </a:r>
                      <a:r>
                        <a:rPr sz="1000" b="1" i="1" dirty="0">
                          <a:solidFill>
                            <a:srgbClr val="EC7C30"/>
                          </a:solidFill>
                          <a:latin typeface="微软雅黑"/>
                          <a:cs typeface="微软雅黑"/>
                        </a:rPr>
                        <a:t>快捷</a:t>
                      </a:r>
                      <a:r>
                        <a:rPr sz="1000" b="1" i="1" spc="10" dirty="0">
                          <a:solidFill>
                            <a:srgbClr val="EC7C30"/>
                          </a:solidFill>
                          <a:latin typeface="微软雅黑"/>
                          <a:cs typeface="微软雅黑"/>
                        </a:rPr>
                        <a:t>、</a:t>
                      </a:r>
                      <a:r>
                        <a:rPr sz="1000" b="1" i="1" dirty="0">
                          <a:solidFill>
                            <a:srgbClr val="EC7C30"/>
                          </a:solidFill>
                          <a:latin typeface="微软雅黑"/>
                          <a:cs typeface="微软雅黑"/>
                        </a:rPr>
                        <a:t>低成</a:t>
                      </a:r>
                      <a:r>
                        <a:rPr sz="1000" b="1" i="1" spc="10" dirty="0">
                          <a:solidFill>
                            <a:srgbClr val="EC7C30"/>
                          </a:solidFill>
                          <a:latin typeface="微软雅黑"/>
                          <a:cs typeface="微软雅黑"/>
                        </a:rPr>
                        <a:t>本</a:t>
                      </a:r>
                      <a:r>
                        <a:rPr sz="1000" b="1" i="1" dirty="0">
                          <a:solidFill>
                            <a:srgbClr val="EC7C30"/>
                          </a:solidFill>
                          <a:latin typeface="微软雅黑"/>
                          <a:cs typeface="微软雅黑"/>
                        </a:rPr>
                        <a:t>的通</a:t>
                      </a:r>
                      <a:r>
                        <a:rPr sz="1000" b="1" i="1" spc="10" dirty="0">
                          <a:solidFill>
                            <a:srgbClr val="EC7C30"/>
                          </a:solidFill>
                          <a:latin typeface="微软雅黑"/>
                          <a:cs typeface="微软雅黑"/>
                        </a:rPr>
                        <a:t>关</a:t>
                      </a:r>
                      <a:r>
                        <a:rPr sz="1000" b="1" i="1" dirty="0">
                          <a:solidFill>
                            <a:srgbClr val="EC7C30"/>
                          </a:solidFill>
                          <a:latin typeface="微软雅黑"/>
                          <a:cs typeface="微软雅黑"/>
                        </a:rPr>
                        <a:t>、收</a:t>
                      </a:r>
                      <a:r>
                        <a:rPr sz="1000" b="1" i="1" spc="10" dirty="0">
                          <a:solidFill>
                            <a:srgbClr val="EC7C30"/>
                          </a:solidFill>
                          <a:latin typeface="微软雅黑"/>
                          <a:cs typeface="微软雅黑"/>
                        </a:rPr>
                        <a:t>汇</a:t>
                      </a:r>
                      <a:r>
                        <a:rPr sz="1000" b="1" i="1" dirty="0">
                          <a:solidFill>
                            <a:srgbClr val="EC7C30"/>
                          </a:solidFill>
                          <a:latin typeface="微软雅黑"/>
                          <a:cs typeface="微软雅黑"/>
                        </a:rPr>
                        <a:t>、退</a:t>
                      </a:r>
                      <a:r>
                        <a:rPr sz="1000" b="1" i="1" spc="10" dirty="0">
                          <a:solidFill>
                            <a:srgbClr val="EC7C30"/>
                          </a:solidFill>
                          <a:latin typeface="微软雅黑"/>
                          <a:cs typeface="微软雅黑"/>
                        </a:rPr>
                        <a:t>税</a:t>
                      </a:r>
                      <a:r>
                        <a:rPr sz="1000" b="1" i="1" dirty="0">
                          <a:solidFill>
                            <a:srgbClr val="EC7C30"/>
                          </a:solidFill>
                          <a:latin typeface="微软雅黑"/>
                          <a:cs typeface="微软雅黑"/>
                        </a:rPr>
                        <a:t>及配</a:t>
                      </a:r>
                      <a:r>
                        <a:rPr sz="1000" b="1" i="1" spc="10" dirty="0">
                          <a:solidFill>
                            <a:srgbClr val="EC7C30"/>
                          </a:solidFill>
                          <a:latin typeface="微软雅黑"/>
                          <a:cs typeface="微软雅黑"/>
                        </a:rPr>
                        <a:t>套</a:t>
                      </a:r>
                      <a:r>
                        <a:rPr sz="1000" b="1" i="1" dirty="0">
                          <a:solidFill>
                            <a:srgbClr val="EC7C30"/>
                          </a:solidFill>
                          <a:latin typeface="微软雅黑"/>
                          <a:cs typeface="微软雅黑"/>
                        </a:rPr>
                        <a:t>的外</a:t>
                      </a:r>
                      <a:r>
                        <a:rPr sz="1000" b="1" i="1" spc="10" dirty="0">
                          <a:solidFill>
                            <a:srgbClr val="EC7C30"/>
                          </a:solidFill>
                          <a:latin typeface="微软雅黑"/>
                          <a:cs typeface="微软雅黑"/>
                        </a:rPr>
                        <a:t>贸</a:t>
                      </a:r>
                      <a:r>
                        <a:rPr sz="1000" b="1" i="1" dirty="0">
                          <a:solidFill>
                            <a:srgbClr val="EC7C30"/>
                          </a:solidFill>
                          <a:latin typeface="微软雅黑"/>
                          <a:cs typeface="微软雅黑"/>
                        </a:rPr>
                        <a:t>融资</a:t>
                      </a:r>
                      <a:r>
                        <a:rPr sz="1000" b="1" i="1" spc="10" dirty="0">
                          <a:solidFill>
                            <a:srgbClr val="EC7C30"/>
                          </a:solidFill>
                          <a:latin typeface="微软雅黑"/>
                          <a:cs typeface="微软雅黑"/>
                        </a:rPr>
                        <a:t>、</a:t>
                      </a:r>
                      <a:r>
                        <a:rPr sz="1000" b="1" i="1" dirty="0">
                          <a:solidFill>
                            <a:srgbClr val="EC7C30"/>
                          </a:solidFill>
                          <a:latin typeface="微软雅黑"/>
                          <a:cs typeface="微软雅黑"/>
                        </a:rPr>
                        <a:t>国际</a:t>
                      </a:r>
                      <a:r>
                        <a:rPr sz="1000" b="1" i="1" spc="10" dirty="0">
                          <a:solidFill>
                            <a:srgbClr val="EC7C30"/>
                          </a:solidFill>
                          <a:latin typeface="微软雅黑"/>
                          <a:cs typeface="微软雅黑"/>
                        </a:rPr>
                        <a:t>物</a:t>
                      </a:r>
                      <a:r>
                        <a:rPr sz="1000" b="1" i="1" dirty="0">
                          <a:solidFill>
                            <a:srgbClr val="EC7C30"/>
                          </a:solidFill>
                          <a:latin typeface="微软雅黑"/>
                          <a:cs typeface="微软雅黑"/>
                        </a:rPr>
                        <a:t>流服</a:t>
                      </a:r>
                      <a:r>
                        <a:rPr sz="1000" b="1" i="1" spc="10" dirty="0">
                          <a:solidFill>
                            <a:srgbClr val="EC7C30"/>
                          </a:solidFill>
                          <a:latin typeface="微软雅黑"/>
                          <a:cs typeface="微软雅黑"/>
                        </a:rPr>
                        <a:t>务</a:t>
                      </a:r>
                      <a:r>
                        <a:rPr sz="1000" b="1" i="1" dirty="0">
                          <a:solidFill>
                            <a:srgbClr val="EC7C30"/>
                          </a:solidFill>
                          <a:latin typeface="微软雅黑"/>
                          <a:cs typeface="微软雅黑"/>
                        </a:rPr>
                        <a:t>，通</a:t>
                      </a:r>
                      <a:r>
                        <a:rPr sz="1000" b="1" i="1" spc="10" dirty="0">
                          <a:solidFill>
                            <a:srgbClr val="EC7C30"/>
                          </a:solidFill>
                          <a:latin typeface="微软雅黑"/>
                          <a:cs typeface="微软雅黑"/>
                        </a:rPr>
                        <a:t>过</a:t>
                      </a:r>
                      <a:r>
                        <a:rPr sz="1000" b="1" i="1" dirty="0">
                          <a:solidFill>
                            <a:srgbClr val="EC7C30"/>
                          </a:solidFill>
                          <a:latin typeface="微软雅黑"/>
                          <a:cs typeface="微软雅黑"/>
                        </a:rPr>
                        <a:t>电子</a:t>
                      </a:r>
                      <a:r>
                        <a:rPr sz="1000" b="1" i="1" spc="10" dirty="0">
                          <a:solidFill>
                            <a:srgbClr val="EC7C30"/>
                          </a:solidFill>
                          <a:latin typeface="微软雅黑"/>
                          <a:cs typeface="微软雅黑"/>
                        </a:rPr>
                        <a:t>商</a:t>
                      </a:r>
                      <a:r>
                        <a:rPr sz="1000" b="1" i="1" dirty="0">
                          <a:solidFill>
                            <a:srgbClr val="EC7C30"/>
                          </a:solidFill>
                          <a:latin typeface="微软雅黑"/>
                          <a:cs typeface="微软雅黑"/>
                        </a:rPr>
                        <a:t>务的</a:t>
                      </a:r>
                      <a:r>
                        <a:rPr sz="1000" b="1" i="1" spc="10" dirty="0">
                          <a:solidFill>
                            <a:srgbClr val="EC7C30"/>
                          </a:solidFill>
                          <a:latin typeface="微软雅黑"/>
                          <a:cs typeface="微软雅黑"/>
                        </a:rPr>
                        <a:t>手</a:t>
                      </a:r>
                      <a:r>
                        <a:rPr sz="1000" b="1" i="1" dirty="0">
                          <a:solidFill>
                            <a:srgbClr val="EC7C30"/>
                          </a:solidFill>
                          <a:latin typeface="微软雅黑"/>
                          <a:cs typeface="微软雅黑"/>
                        </a:rPr>
                        <a:t>段，</a:t>
                      </a:r>
                      <a:r>
                        <a:rPr sz="1000" b="1" i="1" spc="10" dirty="0">
                          <a:solidFill>
                            <a:srgbClr val="EC7C30"/>
                          </a:solidFill>
                          <a:latin typeface="微软雅黑"/>
                          <a:cs typeface="微软雅黑"/>
                        </a:rPr>
                        <a:t>解</a:t>
                      </a:r>
                      <a:r>
                        <a:rPr sz="1000" b="1" i="1" dirty="0">
                          <a:solidFill>
                            <a:srgbClr val="EC7C30"/>
                          </a:solidFill>
                          <a:latin typeface="微软雅黑"/>
                          <a:cs typeface="微软雅黑"/>
                        </a:rPr>
                        <a:t>决外</a:t>
                      </a:r>
                      <a:r>
                        <a:rPr sz="1000" b="1" i="1" spc="10" dirty="0">
                          <a:solidFill>
                            <a:srgbClr val="EC7C30"/>
                          </a:solidFill>
                          <a:latin typeface="微软雅黑"/>
                          <a:cs typeface="微软雅黑"/>
                        </a:rPr>
                        <a:t>贸</a:t>
                      </a:r>
                      <a:r>
                        <a:rPr sz="1000" b="1" i="1" dirty="0">
                          <a:solidFill>
                            <a:srgbClr val="EC7C30"/>
                          </a:solidFill>
                          <a:latin typeface="微软雅黑"/>
                          <a:cs typeface="微软雅黑"/>
                        </a:rPr>
                        <a:t>企业 </a:t>
                      </a:r>
                      <a:r>
                        <a:rPr sz="1000" b="1" i="1" spc="-5" dirty="0">
                          <a:solidFill>
                            <a:srgbClr val="EC7C30"/>
                          </a:solidFill>
                          <a:latin typeface="微软雅黑"/>
                          <a:cs typeface="微软雅黑"/>
                        </a:rPr>
                        <a:t>流通环节的服务难题。有近</a:t>
                      </a:r>
                      <a:r>
                        <a:rPr sz="1000" b="1" spc="-10" dirty="0">
                          <a:solidFill>
                            <a:srgbClr val="EC7C30"/>
                          </a:solidFill>
                          <a:latin typeface="微软雅黑"/>
                          <a:cs typeface="微软雅黑"/>
                        </a:rPr>
                        <a:t>20</a:t>
                      </a:r>
                      <a:r>
                        <a:rPr sz="1000" b="1" i="1" spc="-5" dirty="0">
                          <a:solidFill>
                            <a:srgbClr val="EC7C30"/>
                          </a:solidFill>
                          <a:latin typeface="微软雅黑"/>
                          <a:cs typeface="微软雅黑"/>
                        </a:rPr>
                        <a:t>年专业</a:t>
                      </a:r>
                      <a:r>
                        <a:rPr sz="1000" b="1" i="1" spc="5" dirty="0">
                          <a:solidFill>
                            <a:srgbClr val="EC7C30"/>
                          </a:solidFill>
                          <a:latin typeface="微软雅黑"/>
                          <a:cs typeface="微软雅黑"/>
                        </a:rPr>
                        <a:t>沉</a:t>
                      </a:r>
                      <a:r>
                        <a:rPr sz="1000" b="1" i="1" spc="-5" dirty="0">
                          <a:solidFill>
                            <a:srgbClr val="EC7C30"/>
                          </a:solidFill>
                          <a:latin typeface="微软雅黑"/>
                          <a:cs typeface="微软雅黑"/>
                        </a:rPr>
                        <a:t>淀，</a:t>
                      </a:r>
                      <a:r>
                        <a:rPr sz="1000" b="1" i="1" spc="5" dirty="0">
                          <a:solidFill>
                            <a:srgbClr val="EC7C30"/>
                          </a:solidFill>
                          <a:latin typeface="微软雅黑"/>
                          <a:cs typeface="微软雅黑"/>
                        </a:rPr>
                        <a:t>服</a:t>
                      </a:r>
                      <a:r>
                        <a:rPr sz="1000" b="1" i="1" spc="-5" dirty="0">
                          <a:solidFill>
                            <a:srgbClr val="EC7C30"/>
                          </a:solidFill>
                          <a:latin typeface="微软雅黑"/>
                          <a:cs typeface="微软雅黑"/>
                        </a:rPr>
                        <a:t>务客</a:t>
                      </a:r>
                      <a:r>
                        <a:rPr sz="1000" b="1" i="1" spc="5" dirty="0">
                          <a:solidFill>
                            <a:srgbClr val="EC7C30"/>
                          </a:solidFill>
                          <a:latin typeface="微软雅黑"/>
                          <a:cs typeface="微软雅黑"/>
                        </a:rPr>
                        <a:t>户</a:t>
                      </a:r>
                      <a:r>
                        <a:rPr sz="1000" b="1" i="1" spc="-5" dirty="0">
                          <a:solidFill>
                            <a:srgbClr val="EC7C30"/>
                          </a:solidFill>
                          <a:latin typeface="微软雅黑"/>
                          <a:cs typeface="微软雅黑"/>
                        </a:rPr>
                        <a:t>超过</a:t>
                      </a:r>
                      <a:r>
                        <a:rPr sz="1000" b="1" dirty="0">
                          <a:solidFill>
                            <a:srgbClr val="EC7C30"/>
                          </a:solidFill>
                          <a:latin typeface="微软雅黑"/>
                          <a:cs typeface="微软雅黑"/>
                        </a:rPr>
                        <a:t>10</a:t>
                      </a:r>
                      <a:r>
                        <a:rPr sz="1000" b="1" i="1" spc="-5" dirty="0">
                          <a:solidFill>
                            <a:srgbClr val="EC7C30"/>
                          </a:solidFill>
                          <a:latin typeface="微软雅黑"/>
                          <a:cs typeface="微软雅黑"/>
                        </a:rPr>
                        <a:t>万家。</a:t>
                      </a:r>
                      <a:endParaRPr sz="1000">
                        <a:latin typeface="微软雅黑"/>
                        <a:cs typeface="微软雅黑"/>
                      </a:endParaRPr>
                    </a:p>
                  </a:txBody>
                  <a:tcPr marL="0" marR="0" marT="62230" marB="0">
                    <a:lnB w="53975">
                      <a:solidFill>
                        <a:srgbClr val="FFFFFF"/>
                      </a:solidFill>
                      <a:prstDash val="solid"/>
                    </a:lnB>
                  </a:tcPr>
                </a:tc>
                <a:tc hMerge="1">
                  <a:tcPr marL="0" marR="0" marT="0" marB="0"/>
                </a:tc>
                <a:tc hMerge="1">
                  <a:tcPr marL="0" marR="0" marT="0" marB="0"/>
                </a:tc>
                <a:tc hMerge="1">
                  <a:tcPr marL="0" marR="0" marT="0" marB="0"/>
                </a:tc>
                <a:tc hMerge="1">
                  <a:tcPr marL="0" marR="0" marT="0" marB="0"/>
                </a:tc>
                <a:tc hMerge="1">
                  <a:tcPr marL="0" marR="0" marT="0" marB="0"/>
                </a:tc>
                <a:tc hMerge="1">
                  <a:tcPr marL="0" marR="0" marT="0" marB="0"/>
                </a:tc>
                <a:tc hMerge="1">
                  <a:tcPr marL="0" marR="0" marT="0" marB="0"/>
                </a:tc>
              </a:tr>
              <a:tr h="304800">
                <a:tc>
                  <a:txBody>
                    <a:bodyPr/>
                    <a:lstStyle/>
                    <a:p>
                      <a:pPr>
                        <a:lnSpc>
                          <a:spcPct val="100000"/>
                        </a:lnSpc>
                      </a:pPr>
                      <a:endParaRPr sz="900">
                        <a:latin typeface="Times New Roman" panose="02020503050405090304"/>
                        <a:cs typeface="Times New Roman" panose="02020503050405090304"/>
                      </a:endParaRPr>
                    </a:p>
                  </a:txBody>
                  <a:tcPr marL="0" marR="0" marT="0" marB="0">
                    <a:lnT w="53975">
                      <a:solidFill>
                        <a:srgbClr val="FFFFFF"/>
                      </a:solidFill>
                      <a:prstDash val="solid"/>
                    </a:lnT>
                  </a:tcPr>
                </a:tc>
                <a:tc rowSpan="8">
                  <a:txBody>
                    <a:bodyPr/>
                    <a:lstStyle/>
                    <a:p>
                      <a:pPr>
                        <a:lnSpc>
                          <a:spcPct val="100000"/>
                        </a:lnSpc>
                      </a:pPr>
                      <a:endParaRPr sz="900">
                        <a:latin typeface="Times New Roman" panose="02020503050405090304"/>
                        <a:cs typeface="Times New Roman" panose="02020503050405090304"/>
                      </a:endParaRPr>
                    </a:p>
                  </a:txBody>
                  <a:tcPr marL="0" marR="0" marT="0" marB="0">
                    <a:lnT w="53975">
                      <a:solidFill>
                        <a:srgbClr val="FFFFFF"/>
                      </a:solidFill>
                      <a:prstDash val="solid"/>
                    </a:lnT>
                  </a:tcPr>
                </a:tc>
                <a:tc gridSpan="2">
                  <a:txBody>
                    <a:bodyPr/>
                    <a:lstStyle/>
                    <a:p>
                      <a:pPr marR="18415" algn="ctr">
                        <a:lnSpc>
                          <a:spcPct val="100000"/>
                        </a:lnSpc>
                        <a:spcBef>
                          <a:spcPts val="620"/>
                        </a:spcBef>
                      </a:pPr>
                      <a:r>
                        <a:rPr sz="1100" dirty="0">
                          <a:solidFill>
                            <a:srgbClr val="F8F8F8"/>
                          </a:solidFill>
                          <a:latin typeface="微软雅黑"/>
                          <a:cs typeface="微软雅黑"/>
                        </a:rPr>
                        <a:t>支付结算服务</a:t>
                      </a:r>
                      <a:endParaRPr sz="1100">
                        <a:latin typeface="微软雅黑"/>
                        <a:cs typeface="微软雅黑"/>
                      </a:endParaRPr>
                    </a:p>
                  </a:txBody>
                  <a:tcPr marL="0" marR="0" marT="78740" marB="0">
                    <a:lnR w="53975">
                      <a:solidFill>
                        <a:srgbClr val="FFFFFF"/>
                      </a:solidFill>
                      <a:prstDash val="solid"/>
                    </a:lnR>
                    <a:lnT w="53975">
                      <a:solidFill>
                        <a:srgbClr val="FFFFFF"/>
                      </a:solidFill>
                      <a:prstDash val="solid"/>
                    </a:lnT>
                    <a:lnB w="53975">
                      <a:solidFill>
                        <a:srgbClr val="FFFFFF"/>
                      </a:solidFill>
                      <a:prstDash val="solid"/>
                    </a:lnB>
                  </a:tcPr>
                </a:tc>
                <a:tc hMerge="1">
                  <a:tcPr marL="0" marR="0" marT="0" marB="0"/>
                </a:tc>
                <a:tc gridSpan="2">
                  <a:txBody>
                    <a:bodyPr/>
                    <a:lstStyle/>
                    <a:p>
                      <a:pPr marL="674370">
                        <a:lnSpc>
                          <a:spcPct val="100000"/>
                        </a:lnSpc>
                        <a:spcBef>
                          <a:spcPts val="620"/>
                        </a:spcBef>
                      </a:pPr>
                      <a:r>
                        <a:rPr sz="1100" spc="-5" dirty="0">
                          <a:solidFill>
                            <a:srgbClr val="F8F8F8"/>
                          </a:solidFill>
                          <a:latin typeface="微软雅黑"/>
                          <a:cs typeface="微软雅黑"/>
                        </a:rPr>
                        <a:t>SaaS</a:t>
                      </a:r>
                      <a:r>
                        <a:rPr sz="1100" dirty="0">
                          <a:solidFill>
                            <a:srgbClr val="F8F8F8"/>
                          </a:solidFill>
                          <a:latin typeface="微软雅黑"/>
                          <a:cs typeface="微软雅黑"/>
                        </a:rPr>
                        <a:t>数字化通关服务</a:t>
                      </a:r>
                      <a:endParaRPr sz="1100">
                        <a:latin typeface="微软雅黑"/>
                        <a:cs typeface="微软雅黑"/>
                      </a:endParaRPr>
                    </a:p>
                  </a:txBody>
                  <a:tcPr marL="0" marR="0" marT="78740" marB="0">
                    <a:lnL w="53975">
                      <a:solidFill>
                        <a:srgbClr val="FFFFFF"/>
                      </a:solidFill>
                      <a:prstDash val="solid"/>
                    </a:lnL>
                    <a:lnR w="53975">
                      <a:solidFill>
                        <a:srgbClr val="FFFFFF"/>
                      </a:solidFill>
                      <a:prstDash val="solid"/>
                    </a:lnR>
                    <a:lnT w="53975">
                      <a:solidFill>
                        <a:srgbClr val="FFFFFF"/>
                      </a:solidFill>
                      <a:prstDash val="solid"/>
                    </a:lnT>
                    <a:lnB w="53975">
                      <a:solidFill>
                        <a:srgbClr val="FFFFFF"/>
                      </a:solidFill>
                      <a:prstDash val="solid"/>
                    </a:lnB>
                  </a:tcPr>
                </a:tc>
                <a:tc hMerge="1">
                  <a:tcPr marL="0" marR="0" marT="0" marB="0"/>
                </a:tc>
                <a:tc gridSpan="2">
                  <a:txBody>
                    <a:bodyPr/>
                    <a:lstStyle/>
                    <a:p>
                      <a:pPr marR="33655" algn="ctr">
                        <a:lnSpc>
                          <a:spcPct val="100000"/>
                        </a:lnSpc>
                        <a:spcBef>
                          <a:spcPts val="620"/>
                        </a:spcBef>
                      </a:pPr>
                      <a:r>
                        <a:rPr sz="1100" dirty="0">
                          <a:solidFill>
                            <a:srgbClr val="F8F8F8"/>
                          </a:solidFill>
                          <a:latin typeface="微软雅黑"/>
                          <a:cs typeface="微软雅黑"/>
                        </a:rPr>
                        <a:t>退税服务</a:t>
                      </a:r>
                      <a:endParaRPr sz="1100">
                        <a:latin typeface="微软雅黑"/>
                        <a:cs typeface="微软雅黑"/>
                      </a:endParaRPr>
                    </a:p>
                  </a:txBody>
                  <a:tcPr marL="0" marR="0" marT="78740" marB="0">
                    <a:lnL w="53975">
                      <a:solidFill>
                        <a:srgbClr val="FFFFFF"/>
                      </a:solidFill>
                      <a:prstDash val="solid"/>
                    </a:lnL>
                    <a:lnT w="53975">
                      <a:solidFill>
                        <a:srgbClr val="FFFFFF"/>
                      </a:solidFill>
                      <a:prstDash val="solid"/>
                    </a:lnT>
                    <a:lnB w="53975">
                      <a:solidFill>
                        <a:srgbClr val="FFFFFF"/>
                      </a:solidFill>
                      <a:prstDash val="solid"/>
                    </a:lnB>
                  </a:tcPr>
                </a:tc>
                <a:tc hMerge="1">
                  <a:tcPr marL="0" marR="0" marT="0" marB="0"/>
                </a:tc>
              </a:tr>
              <a:tr h="361965">
                <a:tc>
                  <a:txBody>
                    <a:bodyPr/>
                    <a:lstStyle/>
                    <a:p>
                      <a:pPr>
                        <a:lnSpc>
                          <a:spcPct val="100000"/>
                        </a:lnSpc>
                      </a:pPr>
                      <a:endParaRPr sz="900">
                        <a:latin typeface="Times New Roman" panose="02020503050405090304"/>
                        <a:cs typeface="Times New Roman" panose="02020503050405090304"/>
                      </a:endParaRPr>
                    </a:p>
                  </a:txBody>
                  <a:tcPr marL="0" marR="0" marT="0" marB="0"/>
                </a:tc>
                <a:tc vMerge="1">
                  <a:tcPr marL="0" marR="0" marT="0" marB="0">
                    <a:lnT w="53975">
                      <a:solidFill>
                        <a:srgbClr val="FFFFFF"/>
                      </a:solidFill>
                      <a:prstDash val="solid"/>
                    </a:lnT>
                  </a:tcPr>
                </a:tc>
                <a:tc>
                  <a:txBody>
                    <a:bodyPr/>
                    <a:lstStyle/>
                    <a:p>
                      <a:pPr>
                        <a:lnSpc>
                          <a:spcPct val="100000"/>
                        </a:lnSpc>
                        <a:spcBef>
                          <a:spcPts val="50"/>
                        </a:spcBef>
                      </a:pPr>
                      <a:endParaRPr sz="1150">
                        <a:latin typeface="Times New Roman" panose="02020503050405090304"/>
                        <a:cs typeface="Times New Roman" panose="02020503050405090304"/>
                      </a:endParaRPr>
                    </a:p>
                    <a:p>
                      <a:pPr marL="10795" algn="ctr">
                        <a:lnSpc>
                          <a:spcPct val="100000"/>
                        </a:lnSpc>
                      </a:pPr>
                      <a:r>
                        <a:rPr sz="900" dirty="0">
                          <a:solidFill>
                            <a:srgbClr val="EC7C30"/>
                          </a:solidFill>
                          <a:latin typeface="Wingdings" panose="05000000000000000000"/>
                          <a:cs typeface="Wingdings" panose="05000000000000000000"/>
                        </a:rPr>
                        <a:t>⚫</a:t>
                      </a:r>
                      <a:endParaRPr sz="900">
                        <a:latin typeface="Wingdings" panose="05000000000000000000"/>
                        <a:cs typeface="Wingdings" panose="05000000000000000000"/>
                      </a:endParaRPr>
                    </a:p>
                  </a:txBody>
                  <a:tcPr marL="0" marR="0" marT="6350" marB="0">
                    <a:lnT w="53975">
                      <a:solidFill>
                        <a:srgbClr val="FFFFFF"/>
                      </a:solidFill>
                      <a:prstDash val="solid"/>
                    </a:lnT>
                  </a:tcPr>
                </a:tc>
                <a:tc>
                  <a:txBody>
                    <a:bodyPr/>
                    <a:lstStyle/>
                    <a:p>
                      <a:pPr>
                        <a:lnSpc>
                          <a:spcPct val="100000"/>
                        </a:lnSpc>
                        <a:spcBef>
                          <a:spcPts val="50"/>
                        </a:spcBef>
                      </a:pPr>
                      <a:endParaRPr sz="1150">
                        <a:latin typeface="Times New Roman" panose="02020503050405090304"/>
                        <a:cs typeface="Times New Roman" panose="02020503050405090304"/>
                      </a:endParaRPr>
                    </a:p>
                    <a:p>
                      <a:pPr marL="43180">
                        <a:lnSpc>
                          <a:spcPct val="100000"/>
                        </a:lnSpc>
                      </a:pPr>
                      <a:r>
                        <a:rPr sz="900" b="1" i="1" dirty="0">
                          <a:solidFill>
                            <a:srgbClr val="EC7C30"/>
                          </a:solidFill>
                          <a:latin typeface="微软雅黑"/>
                          <a:cs typeface="微软雅黑"/>
                        </a:rPr>
                        <a:t>收汇服务</a:t>
                      </a:r>
                      <a:r>
                        <a:rPr sz="900" dirty="0">
                          <a:latin typeface="微软雅黑"/>
                          <a:cs typeface="微软雅黑"/>
                        </a:rPr>
                        <a:t>：免费提供专属子账户，支持全球</a:t>
                      </a:r>
                      <a:endParaRPr sz="900">
                        <a:latin typeface="微软雅黑"/>
                        <a:cs typeface="微软雅黑"/>
                      </a:endParaRPr>
                    </a:p>
                  </a:txBody>
                  <a:tcPr marL="0" marR="0" marT="6350" marB="0">
                    <a:lnT w="53975">
                      <a:solidFill>
                        <a:srgbClr val="FFFFFF"/>
                      </a:solidFill>
                      <a:prstDash val="solid"/>
                    </a:lnT>
                  </a:tcPr>
                </a:tc>
                <a:tc>
                  <a:txBody>
                    <a:bodyPr/>
                    <a:lstStyle/>
                    <a:p>
                      <a:pPr>
                        <a:lnSpc>
                          <a:spcPct val="100000"/>
                        </a:lnSpc>
                        <a:spcBef>
                          <a:spcPts val="25"/>
                        </a:spcBef>
                      </a:pPr>
                      <a:endParaRPr sz="1100">
                        <a:latin typeface="Times New Roman" panose="02020503050405090304"/>
                        <a:cs typeface="Times New Roman" panose="02020503050405090304"/>
                      </a:endParaRPr>
                    </a:p>
                    <a:p>
                      <a:pPr marL="10160" algn="ctr">
                        <a:lnSpc>
                          <a:spcPct val="100000"/>
                        </a:lnSpc>
                      </a:pPr>
                      <a:r>
                        <a:rPr sz="900" dirty="0">
                          <a:solidFill>
                            <a:srgbClr val="EC7C30"/>
                          </a:solidFill>
                          <a:latin typeface="Wingdings" panose="05000000000000000000"/>
                          <a:cs typeface="Wingdings" panose="05000000000000000000"/>
                        </a:rPr>
                        <a:t>⚫</a:t>
                      </a:r>
                      <a:endParaRPr sz="900">
                        <a:latin typeface="Wingdings" panose="05000000000000000000"/>
                        <a:cs typeface="Wingdings" panose="05000000000000000000"/>
                      </a:endParaRPr>
                    </a:p>
                  </a:txBody>
                  <a:tcPr marL="0" marR="0" marT="3175" marB="0">
                    <a:lnT w="53975">
                      <a:solidFill>
                        <a:srgbClr val="FFFFFF"/>
                      </a:solidFill>
                      <a:prstDash val="solid"/>
                    </a:lnT>
                  </a:tcPr>
                </a:tc>
                <a:tc>
                  <a:txBody>
                    <a:bodyPr/>
                    <a:lstStyle/>
                    <a:p>
                      <a:pPr>
                        <a:lnSpc>
                          <a:spcPct val="100000"/>
                        </a:lnSpc>
                        <a:spcBef>
                          <a:spcPts val="25"/>
                        </a:spcBef>
                      </a:pPr>
                      <a:endParaRPr sz="1100">
                        <a:latin typeface="Times New Roman" panose="02020503050405090304"/>
                        <a:cs typeface="Times New Roman" panose="02020503050405090304"/>
                      </a:endParaRPr>
                    </a:p>
                    <a:p>
                      <a:pPr marL="43180">
                        <a:lnSpc>
                          <a:spcPct val="100000"/>
                        </a:lnSpc>
                      </a:pPr>
                      <a:r>
                        <a:rPr sz="900" b="1" i="1" dirty="0">
                          <a:solidFill>
                            <a:srgbClr val="EC7C30"/>
                          </a:solidFill>
                          <a:latin typeface="微软雅黑"/>
                          <a:cs typeface="微软雅黑"/>
                        </a:rPr>
                        <a:t>商品归类</a:t>
                      </a:r>
                      <a:r>
                        <a:rPr sz="900" dirty="0">
                          <a:latin typeface="微软雅黑"/>
                          <a:cs typeface="微软雅黑"/>
                        </a:rPr>
                        <a:t>：常规商品秒级归类</a:t>
                      </a:r>
                      <a:r>
                        <a:rPr sz="900" spc="-5" dirty="0">
                          <a:latin typeface="微软雅黑"/>
                          <a:cs typeface="微软雅黑"/>
                        </a:rPr>
                        <a:t>,</a:t>
                      </a:r>
                      <a:r>
                        <a:rPr sz="900" dirty="0">
                          <a:latin typeface="微软雅黑"/>
                          <a:cs typeface="微软雅黑"/>
                        </a:rPr>
                        <a:t>复杂商品20分</a:t>
                      </a:r>
                      <a:endParaRPr sz="900">
                        <a:latin typeface="微软雅黑"/>
                        <a:cs typeface="微软雅黑"/>
                      </a:endParaRPr>
                    </a:p>
                  </a:txBody>
                  <a:tcPr marL="0" marR="0" marT="3175" marB="0">
                    <a:lnT w="53975">
                      <a:solidFill>
                        <a:srgbClr val="FFFFFF"/>
                      </a:solidFill>
                      <a:prstDash val="solid"/>
                    </a:lnT>
                  </a:tcPr>
                </a:tc>
                <a:tc>
                  <a:txBody>
                    <a:bodyPr/>
                    <a:lstStyle/>
                    <a:p>
                      <a:pPr>
                        <a:lnSpc>
                          <a:spcPct val="100000"/>
                        </a:lnSpc>
                        <a:spcBef>
                          <a:spcPts val="35"/>
                        </a:spcBef>
                      </a:pPr>
                      <a:endParaRPr sz="1450">
                        <a:latin typeface="Times New Roman" panose="02020503050405090304"/>
                        <a:cs typeface="Times New Roman" panose="02020503050405090304"/>
                      </a:endParaRPr>
                    </a:p>
                    <a:p>
                      <a:pPr marR="35560" algn="r">
                        <a:lnSpc>
                          <a:spcPts val="1045"/>
                        </a:lnSpc>
                      </a:pPr>
                      <a:r>
                        <a:rPr sz="900" dirty="0">
                          <a:solidFill>
                            <a:srgbClr val="EC7C30"/>
                          </a:solidFill>
                          <a:latin typeface="Wingdings" panose="05000000000000000000"/>
                          <a:cs typeface="Wingdings" panose="05000000000000000000"/>
                        </a:rPr>
                        <a:t>⚫</a:t>
                      </a:r>
                      <a:endParaRPr sz="900">
                        <a:latin typeface="Wingdings" panose="05000000000000000000"/>
                        <a:cs typeface="Wingdings" panose="05000000000000000000"/>
                      </a:endParaRPr>
                    </a:p>
                  </a:txBody>
                  <a:tcPr marL="0" marR="0" marT="4445" marB="0">
                    <a:lnT w="53975">
                      <a:solidFill>
                        <a:srgbClr val="FFFFFF"/>
                      </a:solidFill>
                      <a:prstDash val="solid"/>
                    </a:lnT>
                  </a:tcPr>
                </a:tc>
                <a:tc>
                  <a:txBody>
                    <a:bodyPr/>
                    <a:lstStyle/>
                    <a:p>
                      <a:pPr>
                        <a:lnSpc>
                          <a:spcPct val="100000"/>
                        </a:lnSpc>
                        <a:spcBef>
                          <a:spcPts val="35"/>
                        </a:spcBef>
                      </a:pPr>
                      <a:endParaRPr sz="1450">
                        <a:latin typeface="Times New Roman" panose="02020503050405090304"/>
                        <a:cs typeface="Times New Roman" panose="02020503050405090304"/>
                      </a:endParaRPr>
                    </a:p>
                    <a:p>
                      <a:pPr marL="43180">
                        <a:lnSpc>
                          <a:spcPts val="1045"/>
                        </a:lnSpc>
                      </a:pPr>
                      <a:r>
                        <a:rPr sz="900" b="1" i="1" dirty="0">
                          <a:solidFill>
                            <a:srgbClr val="EC7C30"/>
                          </a:solidFill>
                          <a:latin typeface="微软雅黑"/>
                          <a:cs typeface="微软雅黑"/>
                        </a:rPr>
                        <a:t>专业沉淀</a:t>
                      </a:r>
                      <a:r>
                        <a:rPr sz="900" dirty="0">
                          <a:latin typeface="微软雅黑"/>
                          <a:cs typeface="微软雅黑"/>
                        </a:rPr>
                        <a:t>：提供专业的退税垫资和财税服务</a:t>
                      </a:r>
                      <a:endParaRPr sz="900">
                        <a:latin typeface="微软雅黑"/>
                        <a:cs typeface="微软雅黑"/>
                      </a:endParaRPr>
                    </a:p>
                  </a:txBody>
                  <a:tcPr marL="0" marR="0" marT="4445" marB="0">
                    <a:lnT w="53975">
                      <a:solidFill>
                        <a:srgbClr val="FFFFFF"/>
                      </a:solidFill>
                      <a:prstDash val="solid"/>
                    </a:lnT>
                  </a:tcPr>
                </a:tc>
              </a:tr>
              <a:tr h="205930">
                <a:tc>
                  <a:txBody>
                    <a:bodyPr/>
                    <a:lstStyle/>
                    <a:p>
                      <a:pPr>
                        <a:lnSpc>
                          <a:spcPct val="100000"/>
                        </a:lnSpc>
                      </a:pPr>
                      <a:endParaRPr sz="900">
                        <a:latin typeface="Times New Roman" panose="02020503050405090304"/>
                        <a:cs typeface="Times New Roman" panose="02020503050405090304"/>
                      </a:endParaRPr>
                    </a:p>
                  </a:txBody>
                  <a:tcPr marL="0" marR="0" marT="0" marB="0"/>
                </a:tc>
                <a:tc vMerge="1">
                  <a:tcPr marL="0" marR="0" marT="0" marB="0">
                    <a:lnT w="53975">
                      <a:solidFill>
                        <a:srgbClr val="FFFFFF"/>
                      </a:solidFill>
                      <a:prstDash val="solid"/>
                    </a:lnT>
                  </a:tcPr>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marL="43180">
                        <a:lnSpc>
                          <a:spcPct val="100000"/>
                        </a:lnSpc>
                        <a:spcBef>
                          <a:spcPts val="140"/>
                        </a:spcBef>
                      </a:pPr>
                      <a:r>
                        <a:rPr sz="900" spc="-5" dirty="0">
                          <a:latin typeface="微软雅黑"/>
                          <a:cs typeface="微软雅黑"/>
                        </a:rPr>
                        <a:t>98%国家地区收款，收汇时效快至T+0</a:t>
                      </a:r>
                      <a:r>
                        <a:rPr sz="900" spc="-40" dirty="0">
                          <a:latin typeface="微软雅黑"/>
                          <a:cs typeface="微软雅黑"/>
                        </a:rPr>
                        <a:t> </a:t>
                      </a:r>
                      <a:r>
                        <a:rPr sz="900" spc="-5" dirty="0">
                          <a:latin typeface="微软雅黑"/>
                          <a:cs typeface="微软雅黑"/>
                        </a:rPr>
                        <a:t>（本</a:t>
                      </a:r>
                      <a:endParaRPr sz="900">
                        <a:latin typeface="微软雅黑"/>
                        <a:cs typeface="微软雅黑"/>
                      </a:endParaRPr>
                    </a:p>
                  </a:txBody>
                  <a:tcPr marL="0" marR="0" marT="17780" marB="0"/>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marL="43180">
                        <a:lnSpc>
                          <a:spcPct val="100000"/>
                        </a:lnSpc>
                        <a:spcBef>
                          <a:spcPts val="60"/>
                        </a:spcBef>
                      </a:pPr>
                      <a:r>
                        <a:rPr sz="900" dirty="0">
                          <a:latin typeface="微软雅黑"/>
                          <a:cs typeface="微软雅黑"/>
                        </a:rPr>
                        <a:t>钟归类</a:t>
                      </a:r>
                      <a:endParaRPr sz="900">
                        <a:latin typeface="微软雅黑"/>
                        <a:cs typeface="微软雅黑"/>
                      </a:endParaRPr>
                    </a:p>
                  </a:txBody>
                  <a:tcPr marL="0" marR="0" marT="7620" marB="0"/>
                </a:tc>
                <a:tc>
                  <a:txBody>
                    <a:bodyPr/>
                    <a:lstStyle/>
                    <a:p>
                      <a:pPr marR="35560" algn="r">
                        <a:lnSpc>
                          <a:spcPts val="1045"/>
                        </a:lnSpc>
                        <a:spcBef>
                          <a:spcPts val="475"/>
                        </a:spcBef>
                      </a:pPr>
                      <a:r>
                        <a:rPr sz="900" dirty="0">
                          <a:solidFill>
                            <a:srgbClr val="EC7C30"/>
                          </a:solidFill>
                          <a:latin typeface="Wingdings" panose="05000000000000000000"/>
                          <a:cs typeface="Wingdings" panose="05000000000000000000"/>
                        </a:rPr>
                        <a:t>⚫</a:t>
                      </a:r>
                      <a:endParaRPr sz="900">
                        <a:latin typeface="Wingdings" panose="05000000000000000000"/>
                        <a:cs typeface="Wingdings" panose="05000000000000000000"/>
                      </a:endParaRPr>
                    </a:p>
                  </a:txBody>
                  <a:tcPr marL="0" marR="0" marT="60325" marB="0"/>
                </a:tc>
                <a:tc>
                  <a:txBody>
                    <a:bodyPr/>
                    <a:lstStyle/>
                    <a:p>
                      <a:pPr marL="43180">
                        <a:lnSpc>
                          <a:spcPts val="1045"/>
                        </a:lnSpc>
                        <a:spcBef>
                          <a:spcPts val="475"/>
                        </a:spcBef>
                      </a:pPr>
                      <a:r>
                        <a:rPr sz="900" b="1" i="1" dirty="0">
                          <a:solidFill>
                            <a:srgbClr val="EC7C30"/>
                          </a:solidFill>
                          <a:latin typeface="微软雅黑"/>
                          <a:cs typeface="微软雅黑"/>
                        </a:rPr>
                        <a:t>快捷</a:t>
                      </a:r>
                      <a:r>
                        <a:rPr sz="900" dirty="0">
                          <a:latin typeface="微软雅黑"/>
                          <a:cs typeface="微软雅黑"/>
                        </a:rPr>
                        <a:t>：满足条件，最快当天即可垫付退税款</a:t>
                      </a:r>
                      <a:endParaRPr sz="900">
                        <a:latin typeface="微软雅黑"/>
                        <a:cs typeface="微软雅黑"/>
                      </a:endParaRPr>
                    </a:p>
                  </a:txBody>
                  <a:tcPr marL="0" marR="0" marT="60325" marB="0"/>
                </a:tc>
              </a:tr>
              <a:tr h="411479">
                <a:tc>
                  <a:txBody>
                    <a:bodyPr/>
                    <a:lstStyle/>
                    <a:p>
                      <a:pPr marL="96520">
                        <a:lnSpc>
                          <a:spcPct val="100000"/>
                        </a:lnSpc>
                        <a:spcBef>
                          <a:spcPts val="215"/>
                        </a:spcBef>
                      </a:pPr>
                      <a:r>
                        <a:rPr sz="1050" spc="-5" dirty="0">
                          <a:solidFill>
                            <a:srgbClr val="F8F8F8"/>
                          </a:solidFill>
                          <a:latin typeface="微软雅黑"/>
                          <a:cs typeface="微软雅黑"/>
                        </a:rPr>
                        <a:t>服务</a:t>
                      </a:r>
                      <a:endParaRPr sz="1050">
                        <a:latin typeface="微软雅黑"/>
                        <a:cs typeface="微软雅黑"/>
                      </a:endParaRPr>
                    </a:p>
                    <a:p>
                      <a:pPr marL="96520">
                        <a:lnSpc>
                          <a:spcPct val="100000"/>
                        </a:lnSpc>
                        <a:spcBef>
                          <a:spcPts val="390"/>
                        </a:spcBef>
                      </a:pPr>
                      <a:r>
                        <a:rPr sz="1050" dirty="0">
                          <a:solidFill>
                            <a:srgbClr val="F8F8F8"/>
                          </a:solidFill>
                          <a:latin typeface="微软雅黑"/>
                          <a:cs typeface="微软雅黑"/>
                        </a:rPr>
                        <a:t>价值</a:t>
                      </a:r>
                      <a:endParaRPr sz="1050">
                        <a:latin typeface="微软雅黑"/>
                        <a:cs typeface="微软雅黑"/>
                      </a:endParaRPr>
                    </a:p>
                  </a:txBody>
                  <a:tcPr marL="0" marR="0" marT="27305" marB="0"/>
                </a:tc>
                <a:tc vMerge="1">
                  <a:tcPr marL="0" marR="0" marT="0" marB="0">
                    <a:lnT w="53975">
                      <a:solidFill>
                        <a:srgbClr val="FFFFFF"/>
                      </a:solidFill>
                      <a:prstDash val="solid"/>
                    </a:lnT>
                  </a:tcPr>
                </a:tc>
                <a:tc>
                  <a:txBody>
                    <a:bodyPr/>
                    <a:lstStyle/>
                    <a:p>
                      <a:pPr>
                        <a:lnSpc>
                          <a:spcPct val="100000"/>
                        </a:lnSpc>
                      </a:pPr>
                      <a:endParaRPr sz="1000">
                        <a:latin typeface="Times New Roman" panose="02020503050405090304"/>
                        <a:cs typeface="Times New Roman" panose="02020503050405090304"/>
                      </a:endParaRPr>
                    </a:p>
                    <a:p>
                      <a:pPr marL="10795" algn="ctr">
                        <a:lnSpc>
                          <a:spcPct val="100000"/>
                        </a:lnSpc>
                        <a:spcBef>
                          <a:spcPts val="615"/>
                        </a:spcBef>
                      </a:pPr>
                      <a:r>
                        <a:rPr sz="900" dirty="0">
                          <a:solidFill>
                            <a:srgbClr val="EC7C30"/>
                          </a:solidFill>
                          <a:latin typeface="Wingdings" panose="05000000000000000000"/>
                          <a:cs typeface="Wingdings" panose="05000000000000000000"/>
                        </a:rPr>
                        <a:t>⚫</a:t>
                      </a:r>
                      <a:endParaRPr sz="900">
                        <a:latin typeface="Wingdings" panose="05000000000000000000"/>
                        <a:cs typeface="Wingdings" panose="05000000000000000000"/>
                      </a:endParaRPr>
                    </a:p>
                  </a:txBody>
                  <a:tcPr marL="0" marR="0" marT="0" marB="0"/>
                </a:tc>
                <a:tc>
                  <a:txBody>
                    <a:bodyPr/>
                    <a:lstStyle/>
                    <a:p>
                      <a:pPr marL="43180">
                        <a:lnSpc>
                          <a:spcPct val="100000"/>
                        </a:lnSpc>
                        <a:spcBef>
                          <a:spcPts val="145"/>
                        </a:spcBef>
                      </a:pPr>
                      <a:r>
                        <a:rPr sz="900" dirty="0">
                          <a:latin typeface="微软雅黑"/>
                          <a:cs typeface="微软雅黑"/>
                        </a:rPr>
                        <a:t>地TT），收汇手续费低至1本币（本地TT）</a:t>
                      </a:r>
                      <a:endParaRPr sz="900">
                        <a:latin typeface="微软雅黑"/>
                        <a:cs typeface="微软雅黑"/>
                      </a:endParaRPr>
                    </a:p>
                    <a:p>
                      <a:pPr marL="43180">
                        <a:lnSpc>
                          <a:spcPct val="100000"/>
                        </a:lnSpc>
                        <a:spcBef>
                          <a:spcPts val="540"/>
                        </a:spcBef>
                      </a:pPr>
                      <a:r>
                        <a:rPr sz="900" b="1" i="1" dirty="0">
                          <a:solidFill>
                            <a:srgbClr val="EC7C30"/>
                          </a:solidFill>
                          <a:latin typeface="微软雅黑"/>
                          <a:cs typeface="微软雅黑"/>
                        </a:rPr>
                        <a:t>汇兑服务</a:t>
                      </a:r>
                      <a:r>
                        <a:rPr sz="900" dirty="0">
                          <a:latin typeface="微软雅黑"/>
                          <a:cs typeface="微软雅黑"/>
                        </a:rPr>
                        <a:t>：为商家提供多币种汇兑服务，提</a:t>
                      </a:r>
                      <a:endParaRPr sz="900">
                        <a:latin typeface="微软雅黑"/>
                        <a:cs typeface="微软雅黑"/>
                      </a:endParaRPr>
                    </a:p>
                  </a:txBody>
                  <a:tcPr marL="0" marR="0" marT="18415" marB="0"/>
                </a:tc>
                <a:tc>
                  <a:txBody>
                    <a:bodyPr/>
                    <a:lstStyle/>
                    <a:p>
                      <a:pPr marL="10160" algn="ctr">
                        <a:lnSpc>
                          <a:spcPct val="100000"/>
                        </a:lnSpc>
                        <a:spcBef>
                          <a:spcPts val="60"/>
                        </a:spcBef>
                      </a:pPr>
                      <a:r>
                        <a:rPr sz="900" dirty="0">
                          <a:solidFill>
                            <a:srgbClr val="EC7C30"/>
                          </a:solidFill>
                          <a:latin typeface="Wingdings" panose="05000000000000000000"/>
                          <a:cs typeface="Wingdings" panose="05000000000000000000"/>
                        </a:rPr>
                        <a:t>⚫</a:t>
                      </a:r>
                      <a:endParaRPr sz="900">
                        <a:latin typeface="Wingdings" panose="05000000000000000000"/>
                        <a:cs typeface="Wingdings" panose="05000000000000000000"/>
                      </a:endParaRPr>
                    </a:p>
                  </a:txBody>
                  <a:tcPr marL="0" marR="0" marT="7620" marB="0"/>
                </a:tc>
                <a:tc>
                  <a:txBody>
                    <a:bodyPr/>
                    <a:lstStyle/>
                    <a:p>
                      <a:pPr marL="43180">
                        <a:lnSpc>
                          <a:spcPct val="100000"/>
                        </a:lnSpc>
                        <a:spcBef>
                          <a:spcPts val="60"/>
                        </a:spcBef>
                      </a:pPr>
                      <a:r>
                        <a:rPr sz="900" b="1" i="1" dirty="0">
                          <a:solidFill>
                            <a:srgbClr val="EC7C30"/>
                          </a:solidFill>
                          <a:latin typeface="微软雅黑"/>
                          <a:cs typeface="微软雅黑"/>
                        </a:rPr>
                        <a:t>订单处理</a:t>
                      </a:r>
                      <a:r>
                        <a:rPr sz="900" spc="-5" dirty="0">
                          <a:latin typeface="微软雅黑"/>
                          <a:cs typeface="微软雅黑"/>
                        </a:rPr>
                        <a:t>：7*24</a:t>
                      </a:r>
                      <a:r>
                        <a:rPr sz="900" dirty="0">
                          <a:latin typeface="微软雅黑"/>
                          <a:cs typeface="微软雅黑"/>
                        </a:rPr>
                        <a:t>小时服务订单，订单异常</a:t>
                      </a:r>
                      <a:endParaRPr sz="900">
                        <a:latin typeface="微软雅黑"/>
                        <a:cs typeface="微软雅黑"/>
                      </a:endParaRPr>
                    </a:p>
                    <a:p>
                      <a:pPr marL="43180">
                        <a:lnSpc>
                          <a:spcPct val="100000"/>
                        </a:lnSpc>
                        <a:spcBef>
                          <a:spcPts val="540"/>
                        </a:spcBef>
                      </a:pPr>
                      <a:r>
                        <a:rPr sz="900" spc="-5" dirty="0">
                          <a:latin typeface="微软雅黑"/>
                          <a:cs typeface="微软雅黑"/>
                        </a:rPr>
                        <a:t>7*12</a:t>
                      </a:r>
                      <a:r>
                        <a:rPr sz="900" dirty="0">
                          <a:latin typeface="微软雅黑"/>
                          <a:cs typeface="微软雅黑"/>
                        </a:rPr>
                        <a:t>小时专人跟进</a:t>
                      </a:r>
                      <a:endParaRPr sz="900">
                        <a:latin typeface="微软雅黑"/>
                        <a:cs typeface="微软雅黑"/>
                      </a:endParaRPr>
                    </a:p>
                  </a:txBody>
                  <a:tcPr marL="0" marR="0" marT="7620" marB="0"/>
                </a:tc>
                <a:tc>
                  <a:txBody>
                    <a:bodyPr/>
                    <a:lstStyle/>
                    <a:p>
                      <a:pPr marR="35560" algn="r">
                        <a:lnSpc>
                          <a:spcPct val="100000"/>
                        </a:lnSpc>
                        <a:spcBef>
                          <a:spcPts val="470"/>
                        </a:spcBef>
                      </a:pPr>
                      <a:r>
                        <a:rPr sz="900" dirty="0">
                          <a:solidFill>
                            <a:srgbClr val="EC7C30"/>
                          </a:solidFill>
                          <a:latin typeface="Wingdings" panose="05000000000000000000"/>
                          <a:cs typeface="Wingdings" panose="05000000000000000000"/>
                        </a:rPr>
                        <a:t>⚫</a:t>
                      </a:r>
                      <a:endParaRPr sz="900">
                        <a:latin typeface="Wingdings" panose="05000000000000000000"/>
                        <a:cs typeface="Wingdings" panose="05000000000000000000"/>
                      </a:endParaRPr>
                    </a:p>
                  </a:txBody>
                  <a:tcPr marL="0" marR="0" marT="59690" marB="0"/>
                </a:tc>
                <a:tc>
                  <a:txBody>
                    <a:bodyPr/>
                    <a:lstStyle/>
                    <a:p>
                      <a:pPr marL="43180" marR="237490">
                        <a:lnSpc>
                          <a:spcPts val="1620"/>
                        </a:lnSpc>
                        <a:spcBef>
                          <a:spcPts val="75"/>
                        </a:spcBef>
                      </a:pPr>
                      <a:r>
                        <a:rPr sz="900" b="1" i="1" dirty="0">
                          <a:solidFill>
                            <a:srgbClr val="EC7C30"/>
                          </a:solidFill>
                          <a:latin typeface="微软雅黑"/>
                          <a:cs typeface="微软雅黑"/>
                        </a:rPr>
                        <a:t>低成本</a:t>
                      </a:r>
                      <a:r>
                        <a:rPr sz="900" dirty="0">
                          <a:latin typeface="微软雅黑"/>
                          <a:cs typeface="微软雅黑"/>
                        </a:rPr>
                        <a:t>：提供超低的融资成本、简化监管侧 沟通、降低企业高额用工成本</a:t>
                      </a:r>
                      <a:endParaRPr sz="900">
                        <a:latin typeface="微软雅黑"/>
                        <a:cs typeface="微软雅黑"/>
                      </a:endParaRPr>
                    </a:p>
                  </a:txBody>
                  <a:tcPr marL="0" marR="0" marT="9525" marB="0"/>
                </a:tc>
              </a:tr>
              <a:tr h="175323">
                <a:tc>
                  <a:txBody>
                    <a:bodyPr/>
                    <a:lstStyle/>
                    <a:p>
                      <a:pPr>
                        <a:lnSpc>
                          <a:spcPct val="100000"/>
                        </a:lnSpc>
                      </a:pPr>
                      <a:endParaRPr sz="900">
                        <a:latin typeface="Times New Roman" panose="02020503050405090304"/>
                        <a:cs typeface="Times New Roman" panose="02020503050405090304"/>
                      </a:endParaRPr>
                    </a:p>
                  </a:txBody>
                  <a:tcPr marL="0" marR="0" marT="0" marB="0"/>
                </a:tc>
                <a:tc vMerge="1">
                  <a:tcPr marL="0" marR="0" marT="0" marB="0">
                    <a:lnT w="53975">
                      <a:solidFill>
                        <a:srgbClr val="FFFFFF"/>
                      </a:solidFill>
                      <a:prstDash val="solid"/>
                    </a:lnT>
                  </a:tcPr>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marL="43180">
                        <a:lnSpc>
                          <a:spcPct val="100000"/>
                        </a:lnSpc>
                        <a:spcBef>
                          <a:spcPts val="145"/>
                        </a:spcBef>
                      </a:pPr>
                      <a:r>
                        <a:rPr sz="900" dirty="0">
                          <a:latin typeface="微软雅黑"/>
                          <a:cs typeface="微软雅黑"/>
                        </a:rPr>
                        <a:t>供远期锁汇等汇率风险管理服务</a:t>
                      </a:r>
                      <a:endParaRPr sz="900">
                        <a:latin typeface="微软雅黑"/>
                        <a:cs typeface="微软雅黑"/>
                      </a:endParaRPr>
                    </a:p>
                  </a:txBody>
                  <a:tcPr marL="0" marR="0" marT="18415" marB="0"/>
                </a:tc>
                <a:tc>
                  <a:txBody>
                    <a:bodyPr/>
                    <a:lstStyle/>
                    <a:p>
                      <a:pPr marL="10160" algn="ctr">
                        <a:lnSpc>
                          <a:spcPct val="100000"/>
                        </a:lnSpc>
                        <a:spcBef>
                          <a:spcPts val="60"/>
                        </a:spcBef>
                      </a:pPr>
                      <a:r>
                        <a:rPr sz="900" dirty="0">
                          <a:solidFill>
                            <a:srgbClr val="EC7C30"/>
                          </a:solidFill>
                          <a:latin typeface="Wingdings" panose="05000000000000000000"/>
                          <a:cs typeface="Wingdings" panose="05000000000000000000"/>
                        </a:rPr>
                        <a:t>⚫</a:t>
                      </a:r>
                      <a:endParaRPr sz="900">
                        <a:latin typeface="Wingdings" panose="05000000000000000000"/>
                        <a:cs typeface="Wingdings" panose="05000000000000000000"/>
                      </a:endParaRPr>
                    </a:p>
                  </a:txBody>
                  <a:tcPr marL="0" marR="0" marT="7620" marB="0"/>
                </a:tc>
                <a:tc>
                  <a:txBody>
                    <a:bodyPr/>
                    <a:lstStyle/>
                    <a:p>
                      <a:pPr marL="43180">
                        <a:lnSpc>
                          <a:spcPct val="100000"/>
                        </a:lnSpc>
                        <a:spcBef>
                          <a:spcPts val="60"/>
                        </a:spcBef>
                      </a:pPr>
                      <a:r>
                        <a:rPr sz="900" b="1" i="1" dirty="0">
                          <a:solidFill>
                            <a:srgbClr val="EC7C30"/>
                          </a:solidFill>
                          <a:latin typeface="微软雅黑"/>
                          <a:cs typeface="微软雅黑"/>
                        </a:rPr>
                        <a:t>口岸报关</a:t>
                      </a:r>
                      <a:r>
                        <a:rPr sz="900" dirty="0">
                          <a:latin typeface="微软雅黑"/>
                          <a:cs typeface="微软雅黑"/>
                        </a:rPr>
                        <a:t>：覆盖近300家口岸，超1000家合</a:t>
                      </a:r>
                      <a:endParaRPr sz="900">
                        <a:latin typeface="微软雅黑"/>
                        <a:cs typeface="微软雅黑"/>
                      </a:endParaRPr>
                    </a:p>
                  </a:txBody>
                  <a:tcPr marL="0" marR="0" marT="7620" marB="0"/>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a:lnSpc>
                          <a:spcPct val="100000"/>
                        </a:lnSpc>
                      </a:pPr>
                      <a:endParaRPr sz="900">
                        <a:latin typeface="Times New Roman" panose="02020503050405090304"/>
                        <a:cs typeface="Times New Roman" panose="02020503050405090304"/>
                      </a:endParaRPr>
                    </a:p>
                  </a:txBody>
                  <a:tcPr marL="0" marR="0" marT="0" marB="0"/>
                </a:tc>
              </a:tr>
              <a:tr h="205739">
                <a:tc>
                  <a:txBody>
                    <a:bodyPr/>
                    <a:lstStyle/>
                    <a:p>
                      <a:pPr>
                        <a:lnSpc>
                          <a:spcPct val="100000"/>
                        </a:lnSpc>
                      </a:pPr>
                      <a:endParaRPr sz="900">
                        <a:latin typeface="Times New Roman" panose="02020503050405090304"/>
                        <a:cs typeface="Times New Roman" panose="02020503050405090304"/>
                      </a:endParaRPr>
                    </a:p>
                  </a:txBody>
                  <a:tcPr marL="0" marR="0" marT="0" marB="0"/>
                </a:tc>
                <a:tc vMerge="1">
                  <a:tcPr marL="0" marR="0" marT="0" marB="0">
                    <a:lnT w="53975">
                      <a:solidFill>
                        <a:srgbClr val="FFFFFF"/>
                      </a:solidFill>
                      <a:prstDash val="solid"/>
                    </a:lnT>
                  </a:tcPr>
                </a:tc>
                <a:tc>
                  <a:txBody>
                    <a:bodyPr/>
                    <a:lstStyle/>
                    <a:p>
                      <a:pPr marL="10795" algn="ctr">
                        <a:lnSpc>
                          <a:spcPct val="100000"/>
                        </a:lnSpc>
                        <a:spcBef>
                          <a:spcPts val="305"/>
                        </a:spcBef>
                      </a:pPr>
                      <a:r>
                        <a:rPr sz="900" dirty="0">
                          <a:solidFill>
                            <a:srgbClr val="EC7C30"/>
                          </a:solidFill>
                          <a:latin typeface="Wingdings" panose="05000000000000000000"/>
                          <a:cs typeface="Wingdings" panose="05000000000000000000"/>
                        </a:rPr>
                        <a:t>⚫</a:t>
                      </a:r>
                      <a:endParaRPr sz="900">
                        <a:latin typeface="Wingdings" panose="05000000000000000000"/>
                        <a:cs typeface="Wingdings" panose="05000000000000000000"/>
                      </a:endParaRPr>
                    </a:p>
                  </a:txBody>
                  <a:tcPr marL="0" marR="0" marT="38735" marB="0"/>
                </a:tc>
                <a:tc>
                  <a:txBody>
                    <a:bodyPr/>
                    <a:lstStyle/>
                    <a:p>
                      <a:pPr marL="43180">
                        <a:lnSpc>
                          <a:spcPct val="100000"/>
                        </a:lnSpc>
                        <a:spcBef>
                          <a:spcPts val="305"/>
                        </a:spcBef>
                      </a:pPr>
                      <a:r>
                        <a:rPr sz="900" b="1" i="1" dirty="0">
                          <a:solidFill>
                            <a:srgbClr val="EC7C30"/>
                          </a:solidFill>
                          <a:latin typeface="微软雅黑"/>
                          <a:cs typeface="微软雅黑"/>
                        </a:rPr>
                        <a:t>提现服务</a:t>
                      </a:r>
                      <a:r>
                        <a:rPr sz="900" dirty="0">
                          <a:latin typeface="微软雅黑"/>
                          <a:cs typeface="微软雅黑"/>
                        </a:rPr>
                        <a:t>：支持美元/人民币双币提现</a:t>
                      </a:r>
                      <a:endParaRPr sz="900">
                        <a:latin typeface="微软雅黑"/>
                        <a:cs typeface="微软雅黑"/>
                      </a:endParaRPr>
                    </a:p>
                  </a:txBody>
                  <a:tcPr marL="0" marR="0" marT="38735" marB="0"/>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marL="43180">
                        <a:lnSpc>
                          <a:spcPct val="100000"/>
                        </a:lnSpc>
                        <a:spcBef>
                          <a:spcPts val="225"/>
                        </a:spcBef>
                      </a:pPr>
                      <a:r>
                        <a:rPr sz="900" dirty="0">
                          <a:latin typeface="微软雅黑"/>
                          <a:cs typeface="微软雅黑"/>
                        </a:rPr>
                        <a:t>作出口报关企业</a:t>
                      </a:r>
                      <a:endParaRPr sz="900">
                        <a:latin typeface="微软雅黑"/>
                        <a:cs typeface="微软雅黑"/>
                      </a:endParaRPr>
                    </a:p>
                  </a:txBody>
                  <a:tcPr marL="0" marR="0" marT="28575" marB="0"/>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a:lnSpc>
                          <a:spcPct val="100000"/>
                        </a:lnSpc>
                      </a:pPr>
                      <a:endParaRPr sz="900">
                        <a:latin typeface="Times New Roman" panose="02020503050405090304"/>
                        <a:cs typeface="Times New Roman" panose="02020503050405090304"/>
                      </a:endParaRPr>
                    </a:p>
                  </a:txBody>
                  <a:tcPr marL="0" marR="0" marT="0" marB="0"/>
                </a:tc>
              </a:tr>
              <a:tr h="200723">
                <a:tc>
                  <a:txBody>
                    <a:bodyPr/>
                    <a:lstStyle/>
                    <a:p>
                      <a:pPr>
                        <a:lnSpc>
                          <a:spcPct val="100000"/>
                        </a:lnSpc>
                      </a:pPr>
                      <a:endParaRPr sz="900">
                        <a:latin typeface="Times New Roman" panose="02020503050405090304"/>
                        <a:cs typeface="Times New Roman" panose="02020503050405090304"/>
                      </a:endParaRPr>
                    </a:p>
                  </a:txBody>
                  <a:tcPr marL="0" marR="0" marT="0" marB="0"/>
                </a:tc>
                <a:tc vMerge="1">
                  <a:tcPr marL="0" marR="0" marT="0" marB="0">
                    <a:lnT w="53975">
                      <a:solidFill>
                        <a:srgbClr val="FFFFFF"/>
                      </a:solidFill>
                      <a:prstDash val="solid"/>
                    </a:lnT>
                  </a:tcPr>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marL="10160" algn="ctr">
                        <a:lnSpc>
                          <a:spcPct val="100000"/>
                        </a:lnSpc>
                        <a:spcBef>
                          <a:spcPts val="225"/>
                        </a:spcBef>
                      </a:pPr>
                      <a:r>
                        <a:rPr sz="900" dirty="0">
                          <a:solidFill>
                            <a:srgbClr val="EC7C30"/>
                          </a:solidFill>
                          <a:latin typeface="Wingdings" panose="05000000000000000000"/>
                          <a:cs typeface="Wingdings" panose="05000000000000000000"/>
                        </a:rPr>
                        <a:t>⚫</a:t>
                      </a:r>
                      <a:endParaRPr sz="900">
                        <a:latin typeface="Wingdings" panose="05000000000000000000"/>
                        <a:cs typeface="Wingdings" panose="05000000000000000000"/>
                      </a:endParaRPr>
                    </a:p>
                  </a:txBody>
                  <a:tcPr marL="0" marR="0" marT="28575" marB="0"/>
                </a:tc>
                <a:tc>
                  <a:txBody>
                    <a:bodyPr/>
                    <a:lstStyle/>
                    <a:p>
                      <a:pPr marL="43180">
                        <a:lnSpc>
                          <a:spcPct val="100000"/>
                        </a:lnSpc>
                        <a:spcBef>
                          <a:spcPts val="225"/>
                        </a:spcBef>
                      </a:pPr>
                      <a:r>
                        <a:rPr sz="900" b="1" i="1" dirty="0">
                          <a:solidFill>
                            <a:srgbClr val="EC7C30"/>
                          </a:solidFill>
                          <a:latin typeface="微软雅黑"/>
                          <a:cs typeface="微软雅黑"/>
                        </a:rPr>
                        <a:t>商事认证</a:t>
                      </a:r>
                      <a:r>
                        <a:rPr sz="900" dirty="0">
                          <a:latin typeface="微软雅黑"/>
                          <a:cs typeface="微软雅黑"/>
                        </a:rPr>
                        <a:t>：协助客户办理出口原产地证、贸</a:t>
                      </a:r>
                      <a:endParaRPr sz="900">
                        <a:latin typeface="微软雅黑"/>
                        <a:cs typeface="微软雅黑"/>
                      </a:endParaRPr>
                    </a:p>
                  </a:txBody>
                  <a:tcPr marL="0" marR="0" marT="28575" marB="0"/>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a:lnSpc>
                          <a:spcPct val="100000"/>
                        </a:lnSpc>
                      </a:pPr>
                      <a:endParaRPr sz="900">
                        <a:latin typeface="Times New Roman" panose="02020503050405090304"/>
                        <a:cs typeface="Times New Roman" panose="02020503050405090304"/>
                      </a:endParaRPr>
                    </a:p>
                  </a:txBody>
                  <a:tcPr marL="0" marR="0" marT="0" marB="0"/>
                </a:tc>
              </a:tr>
              <a:tr h="245157">
                <a:tc>
                  <a:txBody>
                    <a:bodyPr/>
                    <a:lstStyle/>
                    <a:p>
                      <a:pPr>
                        <a:lnSpc>
                          <a:spcPct val="100000"/>
                        </a:lnSpc>
                      </a:pPr>
                      <a:endParaRPr sz="900">
                        <a:latin typeface="Times New Roman" panose="02020503050405090304"/>
                        <a:cs typeface="Times New Roman" panose="02020503050405090304"/>
                      </a:endParaRPr>
                    </a:p>
                  </a:txBody>
                  <a:tcPr marL="0" marR="0" marT="0" marB="0"/>
                </a:tc>
                <a:tc vMerge="1">
                  <a:tcPr marL="0" marR="0" marT="0" marB="0">
                    <a:lnT w="53975">
                      <a:solidFill>
                        <a:srgbClr val="FFFFFF"/>
                      </a:solidFill>
                      <a:prstDash val="solid"/>
                    </a:lnT>
                  </a:tcPr>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marL="43180">
                        <a:lnSpc>
                          <a:spcPct val="100000"/>
                        </a:lnSpc>
                        <a:spcBef>
                          <a:spcPts val="270"/>
                        </a:spcBef>
                      </a:pPr>
                      <a:r>
                        <a:rPr sz="900" dirty="0">
                          <a:latin typeface="微软雅黑"/>
                          <a:cs typeface="微软雅黑"/>
                        </a:rPr>
                        <a:t>促会证明书、使馆认证、加签等进出口单证</a:t>
                      </a:r>
                      <a:endParaRPr sz="900">
                        <a:latin typeface="微软雅黑"/>
                        <a:cs typeface="微软雅黑"/>
                      </a:endParaRPr>
                    </a:p>
                  </a:txBody>
                  <a:tcPr marL="0" marR="0" marT="34290" marB="0"/>
                </a:tc>
                <a:tc>
                  <a:txBody>
                    <a:bodyPr/>
                    <a:lstStyle/>
                    <a:p>
                      <a:pPr>
                        <a:lnSpc>
                          <a:spcPct val="100000"/>
                        </a:lnSpc>
                      </a:pPr>
                      <a:endParaRPr sz="900">
                        <a:latin typeface="Times New Roman" panose="02020503050405090304"/>
                        <a:cs typeface="Times New Roman" panose="02020503050405090304"/>
                      </a:endParaRPr>
                    </a:p>
                  </a:txBody>
                  <a:tcPr marL="0" marR="0" marT="0" marB="0"/>
                </a:tc>
                <a:tc>
                  <a:txBody>
                    <a:bodyPr/>
                    <a:lstStyle/>
                    <a:p>
                      <a:pPr>
                        <a:lnSpc>
                          <a:spcPct val="100000"/>
                        </a:lnSpc>
                      </a:pPr>
                      <a:endParaRPr sz="900">
                        <a:latin typeface="Times New Roman" panose="02020503050405090304"/>
                        <a:cs typeface="Times New Roman" panose="02020503050405090304"/>
                      </a:endParaRPr>
                    </a:p>
                  </a:txBody>
                  <a:tcPr marL="0" marR="0" marT="0" marB="0"/>
                </a:tc>
              </a:tr>
            </a:tbl>
          </a:graphicData>
        </a:graphic>
      </p:graphicFrame>
      <p:sp>
        <p:nvSpPr>
          <p:cNvPr id="30" name="object 30"/>
          <p:cNvSpPr txBox="1"/>
          <p:nvPr/>
        </p:nvSpPr>
        <p:spPr>
          <a:xfrm>
            <a:off x="7928229" y="4951577"/>
            <a:ext cx="1148715"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微软雅黑"/>
                <a:cs typeface="微软雅黑"/>
              </a:rPr>
              <a:t>活动细则以官方发布为准</a:t>
            </a:r>
            <a:endParaRPr sz="800">
              <a:latin typeface="微软雅黑"/>
              <a:cs typeface="微软雅黑"/>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506251" y="41350"/>
            <a:ext cx="5394394" cy="506730"/>
          </a:xfrm>
          <a:prstGeom prst="rect">
            <a:avLst/>
          </a:prstGeom>
          <a:noFill/>
        </p:spPr>
        <p:txBody>
          <a:bodyPr wrap="square" rtlCol="0">
            <a:spAutoFit/>
          </a:bodyPr>
          <a:lstStyle/>
          <a:p>
            <a:pPr defTabSz="685800">
              <a:defRPr/>
            </a:pPr>
            <a:r>
              <a:rPr kumimoji="1" lang="en-US" altLang="zh-CN" sz="2700" dirty="0" smtClean="0">
                <a:solidFill>
                  <a:schemeClr val="bg1"/>
                </a:solidFill>
                <a:sym typeface="+mn-ea"/>
              </a:rPr>
              <a:t>1-4</a:t>
            </a:r>
            <a:r>
              <a:rPr kumimoji="1" lang="zh-CN" altLang="en-US" sz="2700" dirty="0" smtClean="0">
                <a:solidFill>
                  <a:schemeClr val="bg1"/>
                </a:solidFill>
                <a:sym typeface="+mn-ea"/>
              </a:rPr>
              <a:t>月份中国出口的趋势分析</a:t>
            </a:r>
            <a:endParaRPr kumimoji="1" lang="zh-CN" altLang="en-US" sz="2700" b="1" dirty="0" smtClean="0">
              <a:solidFill>
                <a:schemeClr val="bg1"/>
              </a:solidFill>
              <a:latin typeface="微软雅黑" panose="020B0503020204020204" pitchFamily="34" charset="-122"/>
              <a:ea typeface="微软雅黑" panose="020B0503020204020204" pitchFamily="34" charset="-122"/>
              <a:cs typeface="Helvetica" pitchFamily="34" charset="0"/>
              <a:sym typeface="+mn-ea"/>
            </a:endParaRPr>
          </a:p>
        </p:txBody>
      </p:sp>
      <p:sp>
        <p:nvSpPr>
          <p:cNvPr id="3" name="内容占位符 2"/>
          <p:cNvSpPr>
            <a:spLocks noGrp="1"/>
          </p:cNvSpPr>
          <p:nvPr>
            <p:ph idx="1"/>
          </p:nvPr>
        </p:nvSpPr>
        <p:spPr>
          <a:xfrm>
            <a:off x="847090" y="1087755"/>
            <a:ext cx="6576695" cy="3446780"/>
          </a:xfrm>
        </p:spPr>
        <p:txBody>
          <a:bodyPr wrap="square"/>
          <a:p>
            <a:r>
              <a:rPr lang="zh-CN" altLang="en-US" sz="1600" dirty="0" smtClean="0">
                <a:solidFill>
                  <a:srgbClr val="FF0000"/>
                </a:solidFill>
              </a:rPr>
              <a:t>东盟</a:t>
            </a:r>
            <a:r>
              <a:rPr lang="zh-CN" altLang="en-US" sz="1600" dirty="0" smtClean="0"/>
              <a:t>成为最大亮点</a:t>
            </a:r>
            <a:r>
              <a:rPr lang="zh-CN" altLang="en-US" sz="1600" dirty="0"/>
              <a:t>。</a:t>
            </a:r>
            <a:r>
              <a:rPr lang="zh-CN" altLang="en-US" sz="1600" dirty="0" smtClean="0"/>
              <a:t>我国与东盟贸易总值</a:t>
            </a:r>
            <a:r>
              <a:rPr lang="en-US" altLang="zh-CN" sz="1600" dirty="0"/>
              <a:t>1.35</a:t>
            </a:r>
            <a:r>
              <a:rPr lang="zh-CN" altLang="en-US" sz="1600" dirty="0"/>
              <a:t>万亿元，</a:t>
            </a:r>
            <a:r>
              <a:rPr lang="zh-CN" altLang="en-US" sz="1600" dirty="0">
                <a:solidFill>
                  <a:srgbClr val="FF0000"/>
                </a:solidFill>
              </a:rPr>
              <a:t>增长</a:t>
            </a:r>
            <a:r>
              <a:rPr lang="en-US" altLang="zh-CN" sz="1600" dirty="0">
                <a:solidFill>
                  <a:srgbClr val="FF0000"/>
                </a:solidFill>
              </a:rPr>
              <a:t>5.7%</a:t>
            </a:r>
            <a:r>
              <a:rPr lang="zh-CN" altLang="en-US" sz="1600" dirty="0"/>
              <a:t>，占我国外贸总值的</a:t>
            </a:r>
            <a:r>
              <a:rPr lang="en-US" altLang="zh-CN" sz="1600" dirty="0"/>
              <a:t>14.9%</a:t>
            </a:r>
            <a:r>
              <a:rPr lang="zh-CN" altLang="en-US" sz="1600" dirty="0" smtClean="0"/>
              <a:t>。</a:t>
            </a:r>
            <a:endParaRPr lang="zh-CN" altLang="en-US" sz="1600" dirty="0" smtClean="0"/>
          </a:p>
          <a:p>
            <a:endParaRPr lang="en-US" altLang="zh-CN" sz="1600" dirty="0" smtClean="0"/>
          </a:p>
          <a:p>
            <a:r>
              <a:rPr lang="zh-CN" altLang="en-US" sz="1600" dirty="0" smtClean="0">
                <a:solidFill>
                  <a:srgbClr val="FF0000"/>
                </a:solidFill>
              </a:rPr>
              <a:t>欧盟</a:t>
            </a:r>
            <a:r>
              <a:rPr lang="zh-CN" altLang="en-US" sz="1600" dirty="0" smtClean="0"/>
              <a:t>同比下降</a:t>
            </a:r>
            <a:r>
              <a:rPr lang="en-US" altLang="zh-CN" sz="1600" dirty="0" smtClean="0"/>
              <a:t>6.5%</a:t>
            </a:r>
            <a:r>
              <a:rPr lang="zh-CN" altLang="en-US" sz="1600" dirty="0" smtClean="0"/>
              <a:t>。我国与欧盟贸易总值</a:t>
            </a:r>
            <a:r>
              <a:rPr lang="en-US" altLang="zh-CN" sz="1600" dirty="0"/>
              <a:t>1.23</a:t>
            </a:r>
            <a:r>
              <a:rPr lang="zh-CN" altLang="en-US" sz="1600" dirty="0"/>
              <a:t>万亿元，下降</a:t>
            </a:r>
            <a:r>
              <a:rPr lang="en-US" altLang="zh-CN" sz="1600" dirty="0"/>
              <a:t>6.5%</a:t>
            </a:r>
            <a:r>
              <a:rPr lang="zh-CN" altLang="en-US" sz="1600" dirty="0"/>
              <a:t>，占我国外贸总值的</a:t>
            </a:r>
            <a:r>
              <a:rPr lang="en-US" altLang="zh-CN" sz="1600" dirty="0"/>
              <a:t>13.6%</a:t>
            </a:r>
            <a:r>
              <a:rPr lang="zh-CN" altLang="en-US" sz="1600" dirty="0" smtClean="0"/>
              <a:t>。</a:t>
            </a:r>
            <a:endParaRPr lang="zh-CN" altLang="en-US" sz="1600" dirty="0" smtClean="0"/>
          </a:p>
          <a:p>
            <a:endParaRPr lang="en-US" altLang="zh-CN" sz="1600" dirty="0" smtClean="0"/>
          </a:p>
          <a:p>
            <a:r>
              <a:rPr lang="zh-CN" altLang="en-US" sz="1600" dirty="0" smtClean="0">
                <a:solidFill>
                  <a:srgbClr val="FF0000"/>
                </a:solidFill>
              </a:rPr>
              <a:t>中美</a:t>
            </a:r>
            <a:r>
              <a:rPr lang="zh-CN" altLang="en-US" sz="1600" dirty="0" smtClean="0"/>
              <a:t>同比下降</a:t>
            </a:r>
            <a:r>
              <a:rPr lang="en-US" altLang="zh-CN" sz="1600" dirty="0" smtClean="0"/>
              <a:t>12.8%</a:t>
            </a:r>
            <a:r>
              <a:rPr lang="zh-CN" altLang="en-US" sz="1600" dirty="0" smtClean="0"/>
              <a:t>。中美贸易总值</a:t>
            </a:r>
            <a:r>
              <a:rPr lang="en-US" altLang="zh-CN" sz="1600" dirty="0"/>
              <a:t>9584.6</a:t>
            </a:r>
            <a:r>
              <a:rPr lang="zh-CN" altLang="en-US" sz="1600" dirty="0"/>
              <a:t>亿元，下降</a:t>
            </a:r>
            <a:r>
              <a:rPr lang="en-US" altLang="zh-CN" sz="1600" dirty="0"/>
              <a:t>12.8%</a:t>
            </a:r>
            <a:r>
              <a:rPr lang="zh-CN" altLang="en-US" sz="1600" dirty="0"/>
              <a:t>，占我国外贸总值的</a:t>
            </a:r>
            <a:r>
              <a:rPr lang="en-US" altLang="zh-CN" sz="1600" dirty="0"/>
              <a:t>10.6%</a:t>
            </a:r>
            <a:r>
              <a:rPr lang="zh-CN" altLang="en-US" sz="1600" dirty="0" smtClean="0"/>
              <a:t>。</a:t>
            </a:r>
            <a:endParaRPr lang="zh-CN" altLang="en-US" sz="1600" dirty="0" smtClean="0"/>
          </a:p>
          <a:p>
            <a:endParaRPr lang="en-US" altLang="zh-CN" sz="1600" dirty="0" smtClean="0"/>
          </a:p>
          <a:p>
            <a:r>
              <a:rPr lang="zh-CN" altLang="en-US" sz="1600" dirty="0" smtClean="0">
                <a:solidFill>
                  <a:srgbClr val="FF0000"/>
                </a:solidFill>
              </a:rPr>
              <a:t>中日</a:t>
            </a:r>
            <a:r>
              <a:rPr lang="zh-CN" altLang="en-US" sz="1600" dirty="0" smtClean="0"/>
              <a:t>下降</a:t>
            </a:r>
            <a:r>
              <a:rPr lang="en-US" altLang="zh-CN" sz="1600" dirty="0" smtClean="0"/>
              <a:t>2.1%</a:t>
            </a:r>
            <a:r>
              <a:rPr lang="zh-CN" altLang="en-US" sz="1600" dirty="0" smtClean="0"/>
              <a:t>。中日贸易总值</a:t>
            </a:r>
            <a:r>
              <a:rPr lang="en-US" altLang="zh-CN" sz="1600" dirty="0"/>
              <a:t>6656.8</a:t>
            </a:r>
            <a:r>
              <a:rPr lang="zh-CN" altLang="en-US" sz="1600" dirty="0"/>
              <a:t>亿元，下降</a:t>
            </a:r>
            <a:r>
              <a:rPr lang="en-US" altLang="zh-CN" sz="1600" dirty="0"/>
              <a:t>2.1%</a:t>
            </a:r>
            <a:r>
              <a:rPr lang="zh-CN" altLang="en-US" sz="1600" dirty="0"/>
              <a:t>，占我国外贸总值的</a:t>
            </a:r>
            <a:r>
              <a:rPr lang="en-US" altLang="zh-CN" sz="1600" dirty="0"/>
              <a:t>7.3%</a:t>
            </a:r>
            <a:r>
              <a:rPr lang="zh-CN" altLang="en-US" sz="1600" dirty="0" smtClean="0"/>
              <a:t>。</a:t>
            </a:r>
            <a:endParaRPr lang="zh-CN" altLang="en-US" sz="1600" dirty="0" smtClean="0"/>
          </a:p>
          <a:p>
            <a:endParaRPr lang="en-US" altLang="zh-CN" sz="1600" dirty="0" smtClean="0"/>
          </a:p>
          <a:p>
            <a:r>
              <a:rPr lang="zh-CN" altLang="en-US" sz="1600" dirty="0" smtClean="0"/>
              <a:t>同期</a:t>
            </a:r>
            <a:r>
              <a:rPr lang="zh-CN" altLang="en-US" sz="1600" dirty="0"/>
              <a:t>，我国对</a:t>
            </a:r>
            <a:r>
              <a:rPr lang="zh-CN" altLang="en-US" sz="1600" dirty="0">
                <a:solidFill>
                  <a:srgbClr val="FF0000"/>
                </a:solidFill>
              </a:rPr>
              <a:t>“一带一路”</a:t>
            </a:r>
            <a:r>
              <a:rPr lang="zh-CN" altLang="en-US" sz="1600" dirty="0"/>
              <a:t>沿线国家合计进出口</a:t>
            </a:r>
            <a:r>
              <a:rPr lang="en-US" altLang="zh-CN" sz="1600" dirty="0"/>
              <a:t>2.76</a:t>
            </a:r>
            <a:r>
              <a:rPr lang="zh-CN" altLang="en-US" sz="1600" dirty="0"/>
              <a:t>万亿元，增长</a:t>
            </a:r>
            <a:r>
              <a:rPr lang="en-US" altLang="zh-CN" sz="1600" dirty="0"/>
              <a:t>0.9%</a:t>
            </a:r>
            <a:r>
              <a:rPr lang="zh-CN" altLang="en-US" sz="1600" dirty="0"/>
              <a:t>，占我国外贸总值的</a:t>
            </a:r>
            <a:r>
              <a:rPr lang="en-US" altLang="zh-CN" sz="1600" dirty="0"/>
              <a:t>30.4%</a:t>
            </a:r>
            <a:r>
              <a:rPr lang="zh-CN" altLang="en-US" sz="1600" dirty="0"/>
              <a:t>，比重提升</a:t>
            </a:r>
            <a:r>
              <a:rPr lang="en-US" altLang="zh-CN" sz="1600" dirty="0"/>
              <a:t>1.7</a:t>
            </a:r>
            <a:r>
              <a:rPr lang="zh-CN" altLang="en-US" sz="1600" dirty="0"/>
              <a:t>个百分点</a:t>
            </a:r>
            <a:r>
              <a:rPr lang="zh-CN" altLang="en-US" sz="1600" dirty="0" smtClean="0"/>
              <a:t>。</a:t>
            </a:r>
            <a:endParaRPr lang="zh-CN" altLang="en-US" sz="1600"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724" y="87884"/>
            <a:ext cx="1917064" cy="278130"/>
          </a:xfrm>
          <a:prstGeom prst="rect">
            <a:avLst/>
          </a:prstGeom>
        </p:spPr>
        <p:txBody>
          <a:bodyPr vert="horz" wrap="square" lIns="0" tIns="13335" rIns="0" bIns="0" rtlCol="0">
            <a:spAutoFit/>
          </a:bodyPr>
          <a:lstStyle/>
          <a:p>
            <a:pPr marL="12700">
              <a:lnSpc>
                <a:spcPct val="100000"/>
              </a:lnSpc>
              <a:spcBef>
                <a:spcPts val="105"/>
              </a:spcBef>
            </a:pPr>
            <a:r>
              <a:rPr sz="1650" spc="5" dirty="0"/>
              <a:t>数字化物流客</a:t>
            </a:r>
            <a:r>
              <a:rPr sz="1650" spc="-10" dirty="0"/>
              <a:t>户</a:t>
            </a:r>
            <a:r>
              <a:rPr sz="1650" spc="5" dirty="0"/>
              <a:t>优享</a:t>
            </a:r>
            <a:endParaRPr sz="1650"/>
          </a:p>
        </p:txBody>
      </p:sp>
      <p:sp>
        <p:nvSpPr>
          <p:cNvPr id="3" name="object 3"/>
          <p:cNvSpPr/>
          <p:nvPr/>
        </p:nvSpPr>
        <p:spPr>
          <a:xfrm>
            <a:off x="4914900" y="3820667"/>
            <a:ext cx="26034" cy="1153795"/>
          </a:xfrm>
          <a:custGeom>
            <a:avLst/>
            <a:gdLst/>
            <a:ahLst/>
            <a:cxnLst/>
            <a:rect l="l" t="t" r="r" b="b"/>
            <a:pathLst>
              <a:path w="26035" h="1153795">
                <a:moveTo>
                  <a:pt x="0" y="1153667"/>
                </a:moveTo>
                <a:lnTo>
                  <a:pt x="25908" y="1153667"/>
                </a:lnTo>
                <a:lnTo>
                  <a:pt x="25908" y="0"/>
                </a:lnTo>
                <a:lnTo>
                  <a:pt x="0" y="0"/>
                </a:lnTo>
                <a:lnTo>
                  <a:pt x="0" y="1153667"/>
                </a:lnTo>
                <a:close/>
              </a:path>
            </a:pathLst>
          </a:custGeom>
          <a:solidFill>
            <a:srgbClr val="F1F1F1"/>
          </a:solidFill>
        </p:spPr>
        <p:txBody>
          <a:bodyPr wrap="square" lIns="0" tIns="0" rIns="0" bIns="0" rtlCol="0"/>
          <a:lstStyle/>
          <a:p/>
        </p:txBody>
      </p:sp>
      <p:sp>
        <p:nvSpPr>
          <p:cNvPr id="4" name="object 4"/>
          <p:cNvSpPr/>
          <p:nvPr/>
        </p:nvSpPr>
        <p:spPr>
          <a:xfrm>
            <a:off x="929639" y="3506723"/>
            <a:ext cx="3985260" cy="257810"/>
          </a:xfrm>
          <a:custGeom>
            <a:avLst/>
            <a:gdLst/>
            <a:ahLst/>
            <a:cxnLst/>
            <a:rect l="l" t="t" r="r" b="b"/>
            <a:pathLst>
              <a:path w="3985260" h="257810">
                <a:moveTo>
                  <a:pt x="0" y="257556"/>
                </a:moveTo>
                <a:lnTo>
                  <a:pt x="3985260" y="257556"/>
                </a:lnTo>
                <a:lnTo>
                  <a:pt x="3985260" y="0"/>
                </a:lnTo>
                <a:lnTo>
                  <a:pt x="0" y="0"/>
                </a:lnTo>
                <a:lnTo>
                  <a:pt x="0" y="257556"/>
                </a:lnTo>
                <a:close/>
              </a:path>
            </a:pathLst>
          </a:custGeom>
          <a:solidFill>
            <a:srgbClr val="E0E6ED"/>
          </a:solidFill>
        </p:spPr>
        <p:txBody>
          <a:bodyPr wrap="square" lIns="0" tIns="0" rIns="0" bIns="0" rtlCol="0"/>
          <a:lstStyle/>
          <a:p/>
        </p:txBody>
      </p:sp>
      <p:sp>
        <p:nvSpPr>
          <p:cNvPr id="5" name="object 5"/>
          <p:cNvSpPr/>
          <p:nvPr/>
        </p:nvSpPr>
        <p:spPr>
          <a:xfrm>
            <a:off x="5030723" y="3820667"/>
            <a:ext cx="3770629" cy="1153795"/>
          </a:xfrm>
          <a:custGeom>
            <a:avLst/>
            <a:gdLst/>
            <a:ahLst/>
            <a:cxnLst/>
            <a:rect l="l" t="t" r="r" b="b"/>
            <a:pathLst>
              <a:path w="3770629" h="1153795">
                <a:moveTo>
                  <a:pt x="0" y="1153667"/>
                </a:moveTo>
                <a:lnTo>
                  <a:pt x="3770376" y="1153667"/>
                </a:lnTo>
                <a:lnTo>
                  <a:pt x="3770376" y="0"/>
                </a:lnTo>
                <a:lnTo>
                  <a:pt x="0" y="0"/>
                </a:lnTo>
                <a:lnTo>
                  <a:pt x="0" y="1153667"/>
                </a:lnTo>
                <a:close/>
              </a:path>
            </a:pathLst>
          </a:custGeom>
          <a:solidFill>
            <a:srgbClr val="E0E6ED"/>
          </a:solidFill>
        </p:spPr>
        <p:txBody>
          <a:bodyPr wrap="square" lIns="0" tIns="0" rIns="0" bIns="0" rtlCol="0"/>
          <a:lstStyle/>
          <a:p/>
        </p:txBody>
      </p:sp>
      <p:sp>
        <p:nvSpPr>
          <p:cNvPr id="6" name="object 6"/>
          <p:cNvSpPr/>
          <p:nvPr/>
        </p:nvSpPr>
        <p:spPr>
          <a:xfrm>
            <a:off x="717804" y="2759964"/>
            <a:ext cx="4527042" cy="1008126"/>
          </a:xfrm>
          <a:prstGeom prst="rect">
            <a:avLst/>
          </a:prstGeom>
          <a:blipFill>
            <a:blip r:embed="rId1" cstate="print"/>
            <a:stretch>
              <a:fillRect/>
            </a:stretch>
          </a:blipFill>
        </p:spPr>
        <p:txBody>
          <a:bodyPr wrap="square" lIns="0" tIns="0" rIns="0" bIns="0" rtlCol="0"/>
          <a:lstStyle/>
          <a:p/>
        </p:txBody>
      </p:sp>
      <p:sp>
        <p:nvSpPr>
          <p:cNvPr id="7" name="object 7"/>
          <p:cNvSpPr/>
          <p:nvPr/>
        </p:nvSpPr>
        <p:spPr>
          <a:xfrm>
            <a:off x="748283" y="2773616"/>
            <a:ext cx="4467606" cy="1044638"/>
          </a:xfrm>
          <a:prstGeom prst="rect">
            <a:avLst/>
          </a:prstGeom>
          <a:blipFill>
            <a:blip r:embed="rId2" cstate="print"/>
            <a:stretch>
              <a:fillRect/>
            </a:stretch>
          </a:blipFill>
        </p:spPr>
        <p:txBody>
          <a:bodyPr wrap="square" lIns="0" tIns="0" rIns="0" bIns="0" rtlCol="0"/>
          <a:lstStyle/>
          <a:p/>
        </p:txBody>
      </p:sp>
      <p:sp>
        <p:nvSpPr>
          <p:cNvPr id="8" name="object 8"/>
          <p:cNvSpPr/>
          <p:nvPr/>
        </p:nvSpPr>
        <p:spPr>
          <a:xfrm>
            <a:off x="929639" y="2971800"/>
            <a:ext cx="4030979" cy="512063"/>
          </a:xfrm>
          <a:prstGeom prst="rect">
            <a:avLst/>
          </a:prstGeom>
          <a:blipFill>
            <a:blip r:embed="rId3" cstate="print"/>
            <a:stretch>
              <a:fillRect/>
            </a:stretch>
          </a:blipFill>
        </p:spPr>
        <p:txBody>
          <a:bodyPr wrap="square" lIns="0" tIns="0" rIns="0" bIns="0" rtlCol="0"/>
          <a:lstStyle/>
          <a:p/>
        </p:txBody>
      </p:sp>
      <p:sp>
        <p:nvSpPr>
          <p:cNvPr id="9" name="object 9"/>
          <p:cNvSpPr txBox="1"/>
          <p:nvPr/>
        </p:nvSpPr>
        <p:spPr>
          <a:xfrm>
            <a:off x="1023315" y="2939196"/>
            <a:ext cx="3845560" cy="527050"/>
          </a:xfrm>
          <a:prstGeom prst="rect">
            <a:avLst/>
          </a:prstGeom>
        </p:spPr>
        <p:txBody>
          <a:bodyPr vert="horz" wrap="square" lIns="0" tIns="92075" rIns="0" bIns="0" rtlCol="0">
            <a:spAutoFit/>
          </a:bodyPr>
          <a:lstStyle/>
          <a:p>
            <a:pPr algn="ctr">
              <a:lnSpc>
                <a:spcPct val="100000"/>
              </a:lnSpc>
              <a:spcBef>
                <a:spcPts val="725"/>
              </a:spcBef>
            </a:pPr>
            <a:r>
              <a:rPr sz="1400" b="1" i="1" dirty="0">
                <a:solidFill>
                  <a:srgbClr val="FFFFFF"/>
                </a:solidFill>
                <a:latin typeface="微软雅黑"/>
                <a:cs typeface="微软雅黑"/>
              </a:rPr>
              <a:t>新客专享运费直减</a:t>
            </a:r>
            <a:endParaRPr sz="1400">
              <a:latin typeface="微软雅黑"/>
              <a:cs typeface="微软雅黑"/>
            </a:endParaRPr>
          </a:p>
          <a:p>
            <a:pPr algn="ctr">
              <a:lnSpc>
                <a:spcPct val="100000"/>
              </a:lnSpc>
              <a:spcBef>
                <a:spcPts val="440"/>
              </a:spcBef>
            </a:pPr>
            <a:r>
              <a:rPr sz="1000" spc="-5" dirty="0">
                <a:solidFill>
                  <a:srgbClr val="F8F8F8"/>
                </a:solidFill>
                <a:latin typeface="微软雅黑"/>
                <a:cs typeface="微软雅黑"/>
              </a:rPr>
              <a:t>单笔订单基础运费立减30元，5-8月最</a:t>
            </a:r>
            <a:r>
              <a:rPr sz="1000" spc="5" dirty="0">
                <a:solidFill>
                  <a:srgbClr val="F8F8F8"/>
                </a:solidFill>
                <a:latin typeface="微软雅黑"/>
                <a:cs typeface="微软雅黑"/>
              </a:rPr>
              <a:t>高</a:t>
            </a:r>
            <a:r>
              <a:rPr sz="1000" spc="-5" dirty="0">
                <a:solidFill>
                  <a:srgbClr val="F8F8F8"/>
                </a:solidFill>
                <a:latin typeface="微软雅黑"/>
                <a:cs typeface="微软雅黑"/>
              </a:rPr>
              <a:t>优惠6</a:t>
            </a:r>
            <a:r>
              <a:rPr sz="1000" spc="5" dirty="0">
                <a:solidFill>
                  <a:srgbClr val="F8F8F8"/>
                </a:solidFill>
                <a:latin typeface="微软雅黑"/>
                <a:cs typeface="微软雅黑"/>
              </a:rPr>
              <a:t>单</a:t>
            </a:r>
            <a:r>
              <a:rPr sz="1000" spc="-5" dirty="0">
                <a:solidFill>
                  <a:srgbClr val="F8F8F8"/>
                </a:solidFill>
                <a:latin typeface="微软雅黑"/>
                <a:cs typeface="微软雅黑"/>
              </a:rPr>
              <a:t>，9月</a:t>
            </a:r>
            <a:r>
              <a:rPr sz="1000" spc="5" dirty="0">
                <a:solidFill>
                  <a:srgbClr val="F8F8F8"/>
                </a:solidFill>
                <a:latin typeface="微软雅黑"/>
                <a:cs typeface="微软雅黑"/>
              </a:rPr>
              <a:t>最</a:t>
            </a:r>
            <a:r>
              <a:rPr sz="1000" spc="-5" dirty="0">
                <a:solidFill>
                  <a:srgbClr val="F8F8F8"/>
                </a:solidFill>
                <a:latin typeface="微软雅黑"/>
                <a:cs typeface="微软雅黑"/>
              </a:rPr>
              <a:t>高优惠10单</a:t>
            </a:r>
            <a:endParaRPr sz="1000">
              <a:latin typeface="微软雅黑"/>
              <a:cs typeface="微软雅黑"/>
            </a:endParaRPr>
          </a:p>
        </p:txBody>
      </p:sp>
      <p:sp>
        <p:nvSpPr>
          <p:cNvPr id="10" name="object 10"/>
          <p:cNvSpPr txBox="1"/>
          <p:nvPr/>
        </p:nvSpPr>
        <p:spPr>
          <a:xfrm>
            <a:off x="5089397" y="3845763"/>
            <a:ext cx="3631565" cy="929640"/>
          </a:xfrm>
          <a:prstGeom prst="rect">
            <a:avLst/>
          </a:prstGeom>
        </p:spPr>
        <p:txBody>
          <a:bodyPr vert="horz" wrap="square" lIns="0" tIns="12700" rIns="0" bIns="0" rtlCol="0">
            <a:spAutoFit/>
          </a:bodyPr>
          <a:lstStyle/>
          <a:p>
            <a:pPr marL="12700" marR="1249680">
              <a:lnSpc>
                <a:spcPct val="149000"/>
              </a:lnSpc>
              <a:spcBef>
                <a:spcPts val="100"/>
              </a:spcBef>
            </a:pPr>
            <a:r>
              <a:rPr sz="800" b="1" i="1" spc="-10" dirty="0">
                <a:latin typeface="微软雅黑"/>
                <a:cs typeface="微软雅黑"/>
              </a:rPr>
              <a:t>【活动时间】</a:t>
            </a:r>
            <a:r>
              <a:rPr sz="800" spc="-10" dirty="0">
                <a:latin typeface="微软雅黑"/>
                <a:cs typeface="微软雅黑"/>
              </a:rPr>
              <a:t>北京时</a:t>
            </a:r>
            <a:r>
              <a:rPr sz="800" spc="-25" dirty="0">
                <a:latin typeface="微软雅黑"/>
                <a:cs typeface="微软雅黑"/>
              </a:rPr>
              <a:t>间</a:t>
            </a:r>
            <a:r>
              <a:rPr sz="1200" spc="-7" baseline="3000" dirty="0">
                <a:latin typeface="Arial" panose="020B0604020202090204"/>
                <a:cs typeface="Arial" panose="020B0604020202090204"/>
              </a:rPr>
              <a:t>2</a:t>
            </a:r>
            <a:r>
              <a:rPr sz="1200" spc="-22" baseline="3000" dirty="0">
                <a:latin typeface="Arial" panose="020B0604020202090204"/>
                <a:cs typeface="Arial" panose="020B0604020202090204"/>
              </a:rPr>
              <a:t>0</a:t>
            </a:r>
            <a:r>
              <a:rPr sz="1200" spc="-7" baseline="3000" dirty="0">
                <a:latin typeface="Arial" panose="020B0604020202090204"/>
                <a:cs typeface="Arial" panose="020B0604020202090204"/>
              </a:rPr>
              <a:t>2</a:t>
            </a:r>
            <a:r>
              <a:rPr sz="1200" spc="-22" baseline="3000" dirty="0">
                <a:latin typeface="Arial" panose="020B0604020202090204"/>
                <a:cs typeface="Arial" panose="020B0604020202090204"/>
              </a:rPr>
              <a:t>0</a:t>
            </a:r>
            <a:r>
              <a:rPr sz="800" spc="-10" dirty="0">
                <a:latin typeface="微软雅黑"/>
                <a:cs typeface="微软雅黑"/>
              </a:rPr>
              <a:t>年</a:t>
            </a:r>
            <a:r>
              <a:rPr sz="1200" spc="-22" baseline="3000" dirty="0">
                <a:latin typeface="Arial" panose="020B0604020202090204"/>
                <a:cs typeface="Arial" panose="020B0604020202090204"/>
              </a:rPr>
              <a:t>5</a:t>
            </a:r>
            <a:r>
              <a:rPr sz="800" spc="-10" dirty="0">
                <a:latin typeface="微软雅黑"/>
                <a:cs typeface="微软雅黑"/>
              </a:rPr>
              <a:t>月</a:t>
            </a:r>
            <a:r>
              <a:rPr sz="1200" spc="-22" baseline="3000" dirty="0">
                <a:latin typeface="Arial" panose="020B0604020202090204"/>
                <a:cs typeface="Arial" panose="020B0604020202090204"/>
              </a:rPr>
              <a:t>6</a:t>
            </a:r>
            <a:r>
              <a:rPr sz="800" spc="-10" dirty="0">
                <a:latin typeface="微软雅黑"/>
                <a:cs typeface="微软雅黑"/>
              </a:rPr>
              <a:t>日</a:t>
            </a:r>
            <a:r>
              <a:rPr sz="1200" spc="-7" baseline="3000" dirty="0">
                <a:latin typeface="Arial" panose="020B0604020202090204"/>
                <a:cs typeface="Arial" panose="020B0604020202090204"/>
              </a:rPr>
              <a:t>-</a:t>
            </a:r>
            <a:r>
              <a:rPr sz="1200" spc="-22" baseline="3000" dirty="0">
                <a:latin typeface="Arial" panose="020B0604020202090204"/>
                <a:cs typeface="Arial" panose="020B0604020202090204"/>
              </a:rPr>
              <a:t>2</a:t>
            </a:r>
            <a:r>
              <a:rPr sz="1200" spc="-7" baseline="3000" dirty="0">
                <a:latin typeface="Arial" panose="020B0604020202090204"/>
                <a:cs typeface="Arial" panose="020B0604020202090204"/>
              </a:rPr>
              <a:t>0</a:t>
            </a:r>
            <a:r>
              <a:rPr sz="1200" spc="-22" baseline="3000" dirty="0">
                <a:latin typeface="Arial" panose="020B0604020202090204"/>
                <a:cs typeface="Arial" panose="020B0604020202090204"/>
              </a:rPr>
              <a:t>2</a:t>
            </a:r>
            <a:r>
              <a:rPr sz="1200" spc="-7" baseline="3000" dirty="0">
                <a:latin typeface="Arial" panose="020B0604020202090204"/>
                <a:cs typeface="Arial" panose="020B0604020202090204"/>
              </a:rPr>
              <a:t>0</a:t>
            </a:r>
            <a:r>
              <a:rPr sz="800" spc="-20" dirty="0">
                <a:latin typeface="微软雅黑"/>
                <a:cs typeface="微软雅黑"/>
              </a:rPr>
              <a:t>年</a:t>
            </a:r>
            <a:r>
              <a:rPr sz="1200" spc="-7" baseline="3000" dirty="0">
                <a:latin typeface="Arial" panose="020B0604020202090204"/>
                <a:cs typeface="Arial" panose="020B0604020202090204"/>
              </a:rPr>
              <a:t>9</a:t>
            </a:r>
            <a:r>
              <a:rPr sz="800" spc="-25" dirty="0">
                <a:latin typeface="微软雅黑"/>
                <a:cs typeface="微软雅黑"/>
              </a:rPr>
              <a:t>月</a:t>
            </a:r>
            <a:r>
              <a:rPr sz="1200" spc="-7" baseline="3000" dirty="0">
                <a:latin typeface="Arial" panose="020B0604020202090204"/>
                <a:cs typeface="Arial" panose="020B0604020202090204"/>
              </a:rPr>
              <a:t>3</a:t>
            </a:r>
            <a:r>
              <a:rPr sz="1200" spc="-22" baseline="3000" dirty="0">
                <a:latin typeface="Arial" panose="020B0604020202090204"/>
                <a:cs typeface="Arial" panose="020B0604020202090204"/>
              </a:rPr>
              <a:t>0</a:t>
            </a:r>
            <a:r>
              <a:rPr sz="800" spc="-10" dirty="0">
                <a:latin typeface="微软雅黑"/>
                <a:cs typeface="微软雅黑"/>
              </a:rPr>
              <a:t>日 注：活动开始时间具</a:t>
            </a:r>
            <a:r>
              <a:rPr sz="800" spc="-25" dirty="0">
                <a:latin typeface="微软雅黑"/>
                <a:cs typeface="微软雅黑"/>
              </a:rPr>
              <a:t>体</a:t>
            </a:r>
            <a:r>
              <a:rPr sz="800" spc="-10" dirty="0">
                <a:latin typeface="微软雅黑"/>
                <a:cs typeface="微软雅黑"/>
              </a:rPr>
              <a:t>以</a:t>
            </a:r>
            <a:r>
              <a:rPr sz="800" spc="-25" dirty="0">
                <a:latin typeface="微软雅黑"/>
                <a:cs typeface="微软雅黑"/>
              </a:rPr>
              <a:t>产</a:t>
            </a:r>
            <a:r>
              <a:rPr sz="800" spc="-10" dirty="0">
                <a:latin typeface="微软雅黑"/>
                <a:cs typeface="微软雅黑"/>
              </a:rPr>
              <a:t>品实</a:t>
            </a:r>
            <a:r>
              <a:rPr sz="800" spc="-25" dirty="0">
                <a:latin typeface="微软雅黑"/>
                <a:cs typeface="微软雅黑"/>
              </a:rPr>
              <a:t>际</a:t>
            </a:r>
            <a:r>
              <a:rPr sz="800" spc="-10" dirty="0">
                <a:latin typeface="微软雅黑"/>
                <a:cs typeface="微软雅黑"/>
              </a:rPr>
              <a:t>上线</a:t>
            </a:r>
            <a:r>
              <a:rPr sz="800" spc="-25" dirty="0">
                <a:latin typeface="微软雅黑"/>
                <a:cs typeface="微软雅黑"/>
              </a:rPr>
              <a:t>为</a:t>
            </a:r>
            <a:r>
              <a:rPr sz="800" spc="-10" dirty="0">
                <a:latin typeface="微软雅黑"/>
                <a:cs typeface="微软雅黑"/>
              </a:rPr>
              <a:t>准。</a:t>
            </a:r>
            <a:endParaRPr sz="800">
              <a:latin typeface="微软雅黑"/>
              <a:cs typeface="微软雅黑"/>
            </a:endParaRPr>
          </a:p>
          <a:p>
            <a:pPr marL="12700">
              <a:lnSpc>
                <a:spcPct val="100000"/>
              </a:lnSpc>
              <a:spcBef>
                <a:spcPts val="455"/>
              </a:spcBef>
            </a:pPr>
            <a:r>
              <a:rPr sz="800" b="1" i="1" spc="-15" dirty="0">
                <a:latin typeface="微软雅黑"/>
                <a:cs typeface="微软雅黑"/>
              </a:rPr>
              <a:t>【优惠线路】</a:t>
            </a:r>
            <a:r>
              <a:rPr sz="800" spc="-15" dirty="0">
                <a:latin typeface="微软雅黑"/>
                <a:cs typeface="微软雅黑"/>
              </a:rPr>
              <a:t>国际站</a:t>
            </a:r>
            <a:r>
              <a:rPr sz="800" spc="-25" dirty="0">
                <a:latin typeface="微软雅黑"/>
                <a:cs typeface="微软雅黑"/>
              </a:rPr>
              <a:t>自</a:t>
            </a:r>
            <a:r>
              <a:rPr sz="800" spc="-15" dirty="0">
                <a:latin typeface="微软雅黑"/>
                <a:cs typeface="微软雅黑"/>
              </a:rPr>
              <a:t>营</a:t>
            </a:r>
            <a:r>
              <a:rPr sz="800" spc="-25" dirty="0">
                <a:latin typeface="微软雅黑"/>
                <a:cs typeface="微软雅黑"/>
              </a:rPr>
              <a:t>物</a:t>
            </a:r>
            <a:r>
              <a:rPr sz="800" spc="-15" dirty="0">
                <a:latin typeface="微软雅黑"/>
                <a:cs typeface="微软雅黑"/>
              </a:rPr>
              <a:t>流线</a:t>
            </a:r>
            <a:r>
              <a:rPr sz="800" spc="-25" dirty="0">
                <a:latin typeface="微软雅黑"/>
                <a:cs typeface="微软雅黑"/>
              </a:rPr>
              <a:t>路</a:t>
            </a:r>
            <a:r>
              <a:rPr sz="800" spc="-15" dirty="0">
                <a:latin typeface="微软雅黑"/>
                <a:cs typeface="微软雅黑"/>
              </a:rPr>
              <a:t>（</a:t>
            </a:r>
            <a:r>
              <a:rPr sz="1050" spc="-7" baseline="4000" dirty="0">
                <a:latin typeface="微软雅黑"/>
                <a:cs typeface="微软雅黑"/>
              </a:rPr>
              <a:t>具体优惠线路以实际上线为准</a:t>
            </a:r>
            <a:r>
              <a:rPr sz="800" spc="-10" dirty="0">
                <a:latin typeface="微软雅黑"/>
                <a:cs typeface="微软雅黑"/>
              </a:rPr>
              <a:t>）</a:t>
            </a:r>
            <a:endParaRPr sz="800">
              <a:latin typeface="微软雅黑"/>
              <a:cs typeface="微软雅黑"/>
            </a:endParaRPr>
          </a:p>
          <a:p>
            <a:pPr marL="12700" marR="5080">
              <a:lnSpc>
                <a:spcPct val="148000"/>
              </a:lnSpc>
              <a:spcBef>
                <a:spcPts val="15"/>
              </a:spcBef>
            </a:pPr>
            <a:r>
              <a:rPr sz="800" spc="-10" dirty="0">
                <a:latin typeface="微软雅黑"/>
                <a:cs typeface="微软雅黑"/>
              </a:rPr>
              <a:t>注：两个优惠活动不</a:t>
            </a:r>
            <a:r>
              <a:rPr sz="800" spc="-25" dirty="0">
                <a:latin typeface="微软雅黑"/>
                <a:cs typeface="微软雅黑"/>
              </a:rPr>
              <a:t>叠</a:t>
            </a:r>
            <a:r>
              <a:rPr sz="800" spc="-10" dirty="0">
                <a:latin typeface="微软雅黑"/>
                <a:cs typeface="微软雅黑"/>
              </a:rPr>
              <a:t>加</a:t>
            </a:r>
            <a:r>
              <a:rPr sz="800" spc="-25" dirty="0">
                <a:latin typeface="微软雅黑"/>
                <a:cs typeface="微软雅黑"/>
              </a:rPr>
              <a:t>，</a:t>
            </a:r>
            <a:r>
              <a:rPr sz="800" spc="-10" dirty="0">
                <a:latin typeface="微软雅黑"/>
                <a:cs typeface="微软雅黑"/>
              </a:rPr>
              <a:t>即享</a:t>
            </a:r>
            <a:r>
              <a:rPr sz="800" spc="-25" dirty="0">
                <a:latin typeface="微软雅黑"/>
                <a:cs typeface="微软雅黑"/>
              </a:rPr>
              <a:t>受</a:t>
            </a:r>
            <a:r>
              <a:rPr sz="800" spc="-10" dirty="0">
                <a:latin typeface="微软雅黑"/>
                <a:cs typeface="微软雅黑"/>
              </a:rPr>
              <a:t>过新</a:t>
            </a:r>
            <a:r>
              <a:rPr sz="800" spc="-25" dirty="0">
                <a:latin typeface="微软雅黑"/>
                <a:cs typeface="微软雅黑"/>
              </a:rPr>
              <a:t>客</a:t>
            </a:r>
            <a:r>
              <a:rPr sz="800" spc="-10" dirty="0">
                <a:latin typeface="微软雅黑"/>
                <a:cs typeface="微软雅黑"/>
              </a:rPr>
              <a:t>专享</a:t>
            </a:r>
            <a:r>
              <a:rPr sz="800" spc="-25" dirty="0">
                <a:latin typeface="微软雅黑"/>
                <a:cs typeface="微软雅黑"/>
              </a:rPr>
              <a:t>运</a:t>
            </a:r>
            <a:r>
              <a:rPr sz="800" spc="-10" dirty="0">
                <a:latin typeface="微软雅黑"/>
                <a:cs typeface="微软雅黑"/>
              </a:rPr>
              <a:t>费</a:t>
            </a:r>
            <a:r>
              <a:rPr sz="800" spc="-25" dirty="0">
                <a:latin typeface="微软雅黑"/>
                <a:cs typeface="微软雅黑"/>
              </a:rPr>
              <a:t>直</a:t>
            </a:r>
            <a:r>
              <a:rPr sz="800" spc="-10" dirty="0">
                <a:latin typeface="微软雅黑"/>
                <a:cs typeface="微软雅黑"/>
              </a:rPr>
              <a:t>减活</a:t>
            </a:r>
            <a:r>
              <a:rPr sz="800" spc="-25" dirty="0">
                <a:latin typeface="微软雅黑"/>
                <a:cs typeface="微软雅黑"/>
              </a:rPr>
              <a:t>动</a:t>
            </a:r>
            <a:r>
              <a:rPr sz="800" spc="-10" dirty="0">
                <a:latin typeface="微软雅黑"/>
                <a:cs typeface="微软雅黑"/>
              </a:rPr>
              <a:t>的客</a:t>
            </a:r>
            <a:r>
              <a:rPr sz="800" spc="-25" dirty="0">
                <a:latin typeface="微软雅黑"/>
                <a:cs typeface="微软雅黑"/>
              </a:rPr>
              <a:t>户</a:t>
            </a:r>
            <a:r>
              <a:rPr sz="800" spc="-10" dirty="0">
                <a:latin typeface="微软雅黑"/>
                <a:cs typeface="微软雅黑"/>
              </a:rPr>
              <a:t>（</a:t>
            </a:r>
            <a:r>
              <a:rPr sz="800" spc="-25" dirty="0">
                <a:latin typeface="微软雅黑"/>
                <a:cs typeface="微软雅黑"/>
              </a:rPr>
              <a:t>不</a:t>
            </a:r>
            <a:r>
              <a:rPr sz="800" spc="-10" dirty="0">
                <a:latin typeface="微软雅黑"/>
                <a:cs typeface="微软雅黑"/>
              </a:rPr>
              <a:t>限单</a:t>
            </a:r>
            <a:r>
              <a:rPr sz="800" spc="-25" dirty="0">
                <a:latin typeface="微软雅黑"/>
                <a:cs typeface="微软雅黑"/>
              </a:rPr>
              <a:t>量</a:t>
            </a:r>
            <a:r>
              <a:rPr sz="800" spc="-10" dirty="0">
                <a:latin typeface="微软雅黑"/>
                <a:cs typeface="微软雅黑"/>
              </a:rPr>
              <a:t>），  不再重复享受上门揽</a:t>
            </a:r>
            <a:r>
              <a:rPr sz="800" spc="-25" dirty="0">
                <a:latin typeface="微软雅黑"/>
                <a:cs typeface="微软雅黑"/>
              </a:rPr>
              <a:t>收</a:t>
            </a:r>
            <a:r>
              <a:rPr sz="800" spc="-10" dirty="0">
                <a:latin typeface="微软雅黑"/>
                <a:cs typeface="微软雅黑"/>
              </a:rPr>
              <a:t>增</a:t>
            </a:r>
            <a:r>
              <a:rPr sz="800" spc="-25" dirty="0">
                <a:latin typeface="微软雅黑"/>
                <a:cs typeface="微软雅黑"/>
              </a:rPr>
              <a:t>值</a:t>
            </a:r>
            <a:r>
              <a:rPr sz="800" spc="-10" dirty="0">
                <a:latin typeface="微软雅黑"/>
                <a:cs typeface="微软雅黑"/>
              </a:rPr>
              <a:t>费用</a:t>
            </a:r>
            <a:r>
              <a:rPr sz="800" spc="-25" dirty="0">
                <a:latin typeface="微软雅黑"/>
                <a:cs typeface="微软雅黑"/>
              </a:rPr>
              <a:t>直</a:t>
            </a:r>
            <a:r>
              <a:rPr sz="800" spc="-10" dirty="0">
                <a:latin typeface="微软雅黑"/>
                <a:cs typeface="微软雅黑"/>
              </a:rPr>
              <a:t>减优</a:t>
            </a:r>
            <a:r>
              <a:rPr sz="800" spc="-25" dirty="0">
                <a:latin typeface="微软雅黑"/>
                <a:cs typeface="微软雅黑"/>
              </a:rPr>
              <a:t>惠</a:t>
            </a:r>
            <a:r>
              <a:rPr sz="800" spc="-10" dirty="0">
                <a:latin typeface="微软雅黑"/>
                <a:cs typeface="微软雅黑"/>
              </a:rPr>
              <a:t>。</a:t>
            </a:r>
            <a:endParaRPr sz="800">
              <a:latin typeface="微软雅黑"/>
              <a:cs typeface="微软雅黑"/>
            </a:endParaRPr>
          </a:p>
        </p:txBody>
      </p:sp>
      <p:sp>
        <p:nvSpPr>
          <p:cNvPr id="11" name="object 11"/>
          <p:cNvSpPr/>
          <p:nvPr/>
        </p:nvSpPr>
        <p:spPr>
          <a:xfrm>
            <a:off x="4797552" y="2759964"/>
            <a:ext cx="4287774" cy="1008126"/>
          </a:xfrm>
          <a:prstGeom prst="rect">
            <a:avLst/>
          </a:prstGeom>
          <a:blipFill>
            <a:blip r:embed="rId4" cstate="print"/>
            <a:stretch>
              <a:fillRect/>
            </a:stretch>
          </a:blipFill>
        </p:spPr>
        <p:txBody>
          <a:bodyPr wrap="square" lIns="0" tIns="0" rIns="0" bIns="0" rtlCol="0"/>
          <a:lstStyle/>
          <a:p/>
        </p:txBody>
      </p:sp>
      <p:sp>
        <p:nvSpPr>
          <p:cNvPr id="12" name="object 12"/>
          <p:cNvSpPr/>
          <p:nvPr/>
        </p:nvSpPr>
        <p:spPr>
          <a:xfrm>
            <a:off x="5298947" y="2773616"/>
            <a:ext cx="3284982" cy="1044638"/>
          </a:xfrm>
          <a:prstGeom prst="rect">
            <a:avLst/>
          </a:prstGeom>
          <a:blipFill>
            <a:blip r:embed="rId5" cstate="print"/>
            <a:stretch>
              <a:fillRect/>
            </a:stretch>
          </a:blipFill>
        </p:spPr>
        <p:txBody>
          <a:bodyPr wrap="square" lIns="0" tIns="0" rIns="0" bIns="0" rtlCol="0"/>
          <a:lstStyle/>
          <a:p/>
        </p:txBody>
      </p:sp>
      <p:sp>
        <p:nvSpPr>
          <p:cNvPr id="13" name="object 13"/>
          <p:cNvSpPr/>
          <p:nvPr/>
        </p:nvSpPr>
        <p:spPr>
          <a:xfrm>
            <a:off x="5009388" y="2971800"/>
            <a:ext cx="3791712" cy="512063"/>
          </a:xfrm>
          <a:prstGeom prst="rect">
            <a:avLst/>
          </a:prstGeom>
          <a:blipFill>
            <a:blip r:embed="rId6" cstate="print"/>
            <a:stretch>
              <a:fillRect/>
            </a:stretch>
          </a:blipFill>
        </p:spPr>
        <p:txBody>
          <a:bodyPr wrap="square" lIns="0" tIns="0" rIns="0" bIns="0" rtlCol="0"/>
          <a:lstStyle/>
          <a:p/>
        </p:txBody>
      </p:sp>
      <p:sp>
        <p:nvSpPr>
          <p:cNvPr id="14" name="object 14"/>
          <p:cNvSpPr txBox="1"/>
          <p:nvPr/>
        </p:nvSpPr>
        <p:spPr>
          <a:xfrm>
            <a:off x="5574538" y="2939196"/>
            <a:ext cx="2663825" cy="527050"/>
          </a:xfrm>
          <a:prstGeom prst="rect">
            <a:avLst/>
          </a:prstGeom>
        </p:spPr>
        <p:txBody>
          <a:bodyPr vert="horz" wrap="square" lIns="0" tIns="92075" rIns="0" bIns="0" rtlCol="0">
            <a:spAutoFit/>
          </a:bodyPr>
          <a:lstStyle/>
          <a:p>
            <a:pPr algn="ctr">
              <a:lnSpc>
                <a:spcPct val="100000"/>
              </a:lnSpc>
              <a:spcBef>
                <a:spcPts val="725"/>
              </a:spcBef>
            </a:pPr>
            <a:r>
              <a:rPr sz="1400" b="1" i="1" dirty="0">
                <a:solidFill>
                  <a:srgbClr val="FFFFFF"/>
                </a:solidFill>
                <a:latin typeface="微软雅黑"/>
                <a:cs typeface="微软雅黑"/>
              </a:rPr>
              <a:t>上门揽收增值服务费用</a:t>
            </a:r>
            <a:r>
              <a:rPr sz="1400" b="1" i="1" spc="-15" dirty="0">
                <a:solidFill>
                  <a:srgbClr val="FFFFFF"/>
                </a:solidFill>
                <a:latin typeface="微软雅黑"/>
                <a:cs typeface="微软雅黑"/>
              </a:rPr>
              <a:t>直</a:t>
            </a:r>
            <a:r>
              <a:rPr sz="1400" b="1" i="1" spc="5" dirty="0">
                <a:solidFill>
                  <a:srgbClr val="FFFFFF"/>
                </a:solidFill>
                <a:latin typeface="微软雅黑"/>
                <a:cs typeface="微软雅黑"/>
              </a:rPr>
              <a:t>减</a:t>
            </a:r>
            <a:endParaRPr sz="1400">
              <a:latin typeface="微软雅黑"/>
              <a:cs typeface="微软雅黑"/>
            </a:endParaRPr>
          </a:p>
          <a:p>
            <a:pPr algn="ctr">
              <a:lnSpc>
                <a:spcPct val="100000"/>
              </a:lnSpc>
              <a:spcBef>
                <a:spcPts val="440"/>
              </a:spcBef>
            </a:pPr>
            <a:r>
              <a:rPr sz="1000" spc="-5" dirty="0">
                <a:solidFill>
                  <a:srgbClr val="F8F8F8"/>
                </a:solidFill>
                <a:latin typeface="微软雅黑"/>
                <a:cs typeface="微软雅黑"/>
              </a:rPr>
              <a:t>单个</a:t>
            </a:r>
            <a:r>
              <a:rPr sz="1000" spc="-10" dirty="0">
                <a:solidFill>
                  <a:srgbClr val="F8F8F8"/>
                </a:solidFill>
                <a:latin typeface="微软雅黑"/>
                <a:cs typeface="微软雅黑"/>
              </a:rPr>
              <a:t>ID</a:t>
            </a:r>
            <a:r>
              <a:rPr sz="1000" spc="-5" dirty="0">
                <a:solidFill>
                  <a:srgbClr val="F8F8F8"/>
                </a:solidFill>
                <a:latin typeface="微软雅黑"/>
                <a:cs typeface="微软雅黑"/>
              </a:rPr>
              <a:t>最高享受6单，每单10元</a:t>
            </a:r>
            <a:r>
              <a:rPr sz="1000" spc="10" dirty="0">
                <a:solidFill>
                  <a:srgbClr val="F8F8F8"/>
                </a:solidFill>
                <a:latin typeface="微软雅黑"/>
                <a:cs typeface="微软雅黑"/>
              </a:rPr>
              <a:t>，</a:t>
            </a:r>
            <a:r>
              <a:rPr sz="1000" spc="-5" dirty="0">
                <a:solidFill>
                  <a:srgbClr val="F8F8F8"/>
                </a:solidFill>
                <a:latin typeface="微软雅黑"/>
                <a:cs typeface="微软雅黑"/>
              </a:rPr>
              <a:t>不限</a:t>
            </a:r>
            <a:r>
              <a:rPr sz="1000" spc="5" dirty="0">
                <a:solidFill>
                  <a:srgbClr val="F8F8F8"/>
                </a:solidFill>
                <a:latin typeface="微软雅黑"/>
                <a:cs typeface="微软雅黑"/>
              </a:rPr>
              <a:t>运</a:t>
            </a:r>
            <a:r>
              <a:rPr sz="1000" spc="-5" dirty="0">
                <a:solidFill>
                  <a:srgbClr val="F8F8F8"/>
                </a:solidFill>
                <a:latin typeface="微软雅黑"/>
                <a:cs typeface="微软雅黑"/>
              </a:rPr>
              <a:t>费金额</a:t>
            </a:r>
            <a:endParaRPr sz="1000">
              <a:latin typeface="微软雅黑"/>
              <a:cs typeface="微软雅黑"/>
            </a:endParaRPr>
          </a:p>
        </p:txBody>
      </p:sp>
      <p:sp>
        <p:nvSpPr>
          <p:cNvPr id="15" name="object 15"/>
          <p:cNvSpPr/>
          <p:nvPr/>
        </p:nvSpPr>
        <p:spPr>
          <a:xfrm>
            <a:off x="105155" y="3300984"/>
            <a:ext cx="1017130" cy="747610"/>
          </a:xfrm>
          <a:prstGeom prst="rect">
            <a:avLst/>
          </a:prstGeom>
          <a:blipFill>
            <a:blip r:embed="rId7" cstate="print"/>
            <a:stretch>
              <a:fillRect/>
            </a:stretch>
          </a:blipFill>
        </p:spPr>
        <p:txBody>
          <a:bodyPr wrap="square" lIns="0" tIns="0" rIns="0" bIns="0" rtlCol="0"/>
          <a:lstStyle/>
          <a:p/>
        </p:txBody>
      </p:sp>
      <p:sp>
        <p:nvSpPr>
          <p:cNvPr id="16" name="object 16"/>
          <p:cNvSpPr/>
          <p:nvPr/>
        </p:nvSpPr>
        <p:spPr>
          <a:xfrm>
            <a:off x="164592" y="3328415"/>
            <a:ext cx="901623" cy="762533"/>
          </a:xfrm>
          <a:prstGeom prst="rect">
            <a:avLst/>
          </a:prstGeom>
          <a:blipFill>
            <a:blip r:embed="rId8" cstate="print"/>
            <a:stretch>
              <a:fillRect/>
            </a:stretch>
          </a:blipFill>
        </p:spPr>
        <p:txBody>
          <a:bodyPr wrap="square" lIns="0" tIns="0" rIns="0" bIns="0" rtlCol="0"/>
          <a:lstStyle/>
          <a:p/>
        </p:txBody>
      </p:sp>
      <p:sp>
        <p:nvSpPr>
          <p:cNvPr id="17" name="object 17"/>
          <p:cNvSpPr/>
          <p:nvPr/>
        </p:nvSpPr>
        <p:spPr>
          <a:xfrm>
            <a:off x="316991" y="3512820"/>
            <a:ext cx="521208" cy="251460"/>
          </a:xfrm>
          <a:prstGeom prst="rect">
            <a:avLst/>
          </a:prstGeom>
          <a:blipFill>
            <a:blip r:embed="rId9" cstate="print"/>
            <a:stretch>
              <a:fillRect/>
            </a:stretch>
          </a:blipFill>
        </p:spPr>
        <p:txBody>
          <a:bodyPr wrap="square" lIns="0" tIns="0" rIns="0" bIns="0" rtlCol="0"/>
          <a:lstStyle/>
          <a:p/>
        </p:txBody>
      </p:sp>
      <p:sp>
        <p:nvSpPr>
          <p:cNvPr id="18" name="object 18"/>
          <p:cNvSpPr txBox="1"/>
          <p:nvPr/>
        </p:nvSpPr>
        <p:spPr>
          <a:xfrm>
            <a:off x="316991" y="3560826"/>
            <a:ext cx="521334" cy="177800"/>
          </a:xfrm>
          <a:prstGeom prst="rect">
            <a:avLst/>
          </a:prstGeom>
        </p:spPr>
        <p:txBody>
          <a:bodyPr vert="horz" wrap="square" lIns="0" tIns="12065" rIns="0" bIns="0" rtlCol="0">
            <a:spAutoFit/>
          </a:bodyPr>
          <a:lstStyle/>
          <a:p>
            <a:pPr marL="134620">
              <a:lnSpc>
                <a:spcPct val="100000"/>
              </a:lnSpc>
              <a:spcBef>
                <a:spcPts val="95"/>
              </a:spcBef>
            </a:pPr>
            <a:r>
              <a:rPr sz="1000" spc="-5" dirty="0">
                <a:solidFill>
                  <a:srgbClr val="F8F8F8"/>
                </a:solidFill>
                <a:latin typeface="微软雅黑"/>
                <a:cs typeface="微软雅黑"/>
              </a:rPr>
              <a:t>对象</a:t>
            </a:r>
            <a:endParaRPr sz="1000">
              <a:latin typeface="微软雅黑"/>
              <a:cs typeface="微软雅黑"/>
            </a:endParaRPr>
          </a:p>
        </p:txBody>
      </p:sp>
      <p:sp>
        <p:nvSpPr>
          <p:cNvPr id="19" name="object 19"/>
          <p:cNvSpPr/>
          <p:nvPr/>
        </p:nvSpPr>
        <p:spPr>
          <a:xfrm>
            <a:off x="105155" y="3601249"/>
            <a:ext cx="1017130" cy="1542249"/>
          </a:xfrm>
          <a:prstGeom prst="rect">
            <a:avLst/>
          </a:prstGeom>
          <a:blipFill>
            <a:blip r:embed="rId10" cstate="print"/>
            <a:stretch>
              <a:fillRect/>
            </a:stretch>
          </a:blipFill>
        </p:spPr>
        <p:txBody>
          <a:bodyPr wrap="square" lIns="0" tIns="0" rIns="0" bIns="0" rtlCol="0"/>
          <a:lstStyle/>
          <a:p/>
        </p:txBody>
      </p:sp>
      <p:sp>
        <p:nvSpPr>
          <p:cNvPr id="20" name="object 20"/>
          <p:cNvSpPr/>
          <p:nvPr/>
        </p:nvSpPr>
        <p:spPr>
          <a:xfrm>
            <a:off x="152400" y="3970007"/>
            <a:ext cx="925588" cy="988123"/>
          </a:xfrm>
          <a:prstGeom prst="rect">
            <a:avLst/>
          </a:prstGeom>
          <a:blipFill>
            <a:blip r:embed="rId11" cstate="print"/>
            <a:stretch>
              <a:fillRect/>
            </a:stretch>
          </a:blipFill>
        </p:spPr>
        <p:txBody>
          <a:bodyPr wrap="square" lIns="0" tIns="0" rIns="0" bIns="0" rtlCol="0"/>
          <a:lstStyle/>
          <a:p/>
        </p:txBody>
      </p:sp>
      <p:sp>
        <p:nvSpPr>
          <p:cNvPr id="21" name="object 21"/>
          <p:cNvSpPr/>
          <p:nvPr/>
        </p:nvSpPr>
        <p:spPr>
          <a:xfrm>
            <a:off x="316991" y="3813047"/>
            <a:ext cx="521208" cy="1161288"/>
          </a:xfrm>
          <a:prstGeom prst="rect">
            <a:avLst/>
          </a:prstGeom>
          <a:blipFill>
            <a:blip r:embed="rId12" cstate="print"/>
            <a:stretch>
              <a:fillRect/>
            </a:stretch>
          </a:blipFill>
        </p:spPr>
        <p:txBody>
          <a:bodyPr wrap="square" lIns="0" tIns="0" rIns="0" bIns="0" rtlCol="0"/>
          <a:lstStyle/>
          <a:p/>
        </p:txBody>
      </p:sp>
      <p:sp>
        <p:nvSpPr>
          <p:cNvPr id="22" name="object 22"/>
          <p:cNvSpPr txBox="1"/>
          <p:nvPr/>
        </p:nvSpPr>
        <p:spPr>
          <a:xfrm>
            <a:off x="316991" y="4157878"/>
            <a:ext cx="521334" cy="443230"/>
          </a:xfrm>
          <a:prstGeom prst="rect">
            <a:avLst/>
          </a:prstGeom>
        </p:spPr>
        <p:txBody>
          <a:bodyPr vert="horz" wrap="square" lIns="0" tIns="12065" rIns="0" bIns="0" rtlCol="0">
            <a:spAutoFit/>
          </a:bodyPr>
          <a:lstStyle/>
          <a:p>
            <a:pPr marL="127000" marR="118110">
              <a:lnSpc>
                <a:spcPct val="131000"/>
              </a:lnSpc>
              <a:spcBef>
                <a:spcPts val="95"/>
              </a:spcBef>
            </a:pPr>
            <a:r>
              <a:rPr sz="1050" spc="5" dirty="0">
                <a:solidFill>
                  <a:srgbClr val="F8F8F8"/>
                </a:solidFill>
                <a:latin typeface="微软雅黑"/>
                <a:cs typeface="微软雅黑"/>
              </a:rPr>
              <a:t>优惠 细则</a:t>
            </a:r>
            <a:endParaRPr sz="1050">
              <a:latin typeface="微软雅黑"/>
              <a:cs typeface="微软雅黑"/>
            </a:endParaRPr>
          </a:p>
        </p:txBody>
      </p:sp>
      <p:sp>
        <p:nvSpPr>
          <p:cNvPr id="23" name="object 23"/>
          <p:cNvSpPr/>
          <p:nvPr/>
        </p:nvSpPr>
        <p:spPr>
          <a:xfrm>
            <a:off x="932688" y="3788664"/>
            <a:ext cx="3982720" cy="1186180"/>
          </a:xfrm>
          <a:custGeom>
            <a:avLst/>
            <a:gdLst/>
            <a:ahLst/>
            <a:cxnLst/>
            <a:rect l="l" t="t" r="r" b="b"/>
            <a:pathLst>
              <a:path w="3982720" h="1186179">
                <a:moveTo>
                  <a:pt x="0" y="1185672"/>
                </a:moveTo>
                <a:lnTo>
                  <a:pt x="3982212" y="1185672"/>
                </a:lnTo>
                <a:lnTo>
                  <a:pt x="3982212" y="0"/>
                </a:lnTo>
                <a:lnTo>
                  <a:pt x="0" y="0"/>
                </a:lnTo>
                <a:lnTo>
                  <a:pt x="0" y="1185672"/>
                </a:lnTo>
                <a:close/>
              </a:path>
            </a:pathLst>
          </a:custGeom>
          <a:solidFill>
            <a:srgbClr val="E0E6ED"/>
          </a:solidFill>
        </p:spPr>
        <p:txBody>
          <a:bodyPr wrap="square" lIns="0" tIns="0" rIns="0" bIns="0" rtlCol="0"/>
          <a:lstStyle/>
          <a:p/>
        </p:txBody>
      </p:sp>
      <p:sp>
        <p:nvSpPr>
          <p:cNvPr id="24" name="object 24"/>
          <p:cNvSpPr txBox="1"/>
          <p:nvPr/>
        </p:nvSpPr>
        <p:spPr>
          <a:xfrm>
            <a:off x="1012037" y="3798214"/>
            <a:ext cx="3623310" cy="1134110"/>
          </a:xfrm>
          <a:prstGeom prst="rect">
            <a:avLst/>
          </a:prstGeom>
        </p:spPr>
        <p:txBody>
          <a:bodyPr vert="horz" wrap="square" lIns="0" tIns="70485" rIns="0" bIns="0" rtlCol="0">
            <a:spAutoFit/>
          </a:bodyPr>
          <a:lstStyle/>
          <a:p>
            <a:pPr marL="12700">
              <a:lnSpc>
                <a:spcPct val="100000"/>
              </a:lnSpc>
              <a:spcBef>
                <a:spcPts val="555"/>
              </a:spcBef>
            </a:pPr>
            <a:r>
              <a:rPr sz="800" b="1" i="1" spc="-10" dirty="0">
                <a:latin typeface="微软雅黑"/>
                <a:cs typeface="微软雅黑"/>
              </a:rPr>
              <a:t>【订单条</a:t>
            </a:r>
            <a:r>
              <a:rPr sz="800" b="1" i="1" spc="-15" dirty="0">
                <a:latin typeface="微软雅黑"/>
                <a:cs typeface="微软雅黑"/>
              </a:rPr>
              <a:t>件</a:t>
            </a:r>
            <a:r>
              <a:rPr sz="800" b="1" i="1" spc="-10" dirty="0">
                <a:latin typeface="微软雅黑"/>
                <a:cs typeface="微软雅黑"/>
              </a:rPr>
              <a:t>】</a:t>
            </a:r>
            <a:r>
              <a:rPr sz="800" spc="-10" dirty="0">
                <a:latin typeface="微软雅黑"/>
                <a:cs typeface="微软雅黑"/>
              </a:rPr>
              <a:t>运费金</a:t>
            </a:r>
            <a:r>
              <a:rPr sz="800" spc="-25" dirty="0">
                <a:latin typeface="微软雅黑"/>
                <a:cs typeface="微软雅黑"/>
              </a:rPr>
              <a:t>额</a:t>
            </a:r>
            <a:r>
              <a:rPr sz="800" spc="-10" dirty="0">
                <a:latin typeface="微软雅黑"/>
                <a:cs typeface="微软雅黑"/>
              </a:rPr>
              <a:t>≥200</a:t>
            </a:r>
            <a:r>
              <a:rPr sz="800" spc="-25" dirty="0">
                <a:latin typeface="微软雅黑"/>
                <a:cs typeface="微软雅黑"/>
              </a:rPr>
              <a:t>元</a:t>
            </a:r>
            <a:r>
              <a:rPr sz="800" spc="-10" dirty="0">
                <a:latin typeface="微软雅黑"/>
                <a:cs typeface="微软雅黑"/>
              </a:rPr>
              <a:t>的快</a:t>
            </a:r>
            <a:r>
              <a:rPr sz="800" spc="-25" dirty="0">
                <a:latin typeface="微软雅黑"/>
                <a:cs typeface="微软雅黑"/>
              </a:rPr>
              <a:t>递</a:t>
            </a:r>
            <a:r>
              <a:rPr sz="800" spc="-10" dirty="0">
                <a:latin typeface="微软雅黑"/>
                <a:cs typeface="微软雅黑"/>
              </a:rPr>
              <a:t>订单</a:t>
            </a:r>
            <a:r>
              <a:rPr sz="800" spc="-25" dirty="0">
                <a:latin typeface="微软雅黑"/>
                <a:cs typeface="微软雅黑"/>
              </a:rPr>
              <a:t>才</a:t>
            </a:r>
            <a:r>
              <a:rPr sz="800" spc="-10" dirty="0">
                <a:latin typeface="微软雅黑"/>
                <a:cs typeface="微软雅黑"/>
              </a:rPr>
              <a:t>可</a:t>
            </a:r>
            <a:r>
              <a:rPr sz="800" spc="-25" dirty="0">
                <a:latin typeface="微软雅黑"/>
                <a:cs typeface="微软雅黑"/>
              </a:rPr>
              <a:t>享</a:t>
            </a:r>
            <a:r>
              <a:rPr sz="800" spc="-10" dirty="0">
                <a:latin typeface="微软雅黑"/>
                <a:cs typeface="微软雅黑"/>
              </a:rPr>
              <a:t>受立</a:t>
            </a:r>
            <a:r>
              <a:rPr sz="800" spc="-25" dirty="0">
                <a:latin typeface="微软雅黑"/>
                <a:cs typeface="微软雅黑"/>
              </a:rPr>
              <a:t>减</a:t>
            </a:r>
            <a:r>
              <a:rPr sz="800" spc="-10" dirty="0">
                <a:latin typeface="微软雅黑"/>
                <a:cs typeface="微软雅黑"/>
              </a:rPr>
              <a:t>优惠</a:t>
            </a:r>
            <a:endParaRPr sz="800">
              <a:latin typeface="微软雅黑"/>
              <a:cs typeface="微软雅黑"/>
            </a:endParaRPr>
          </a:p>
          <a:p>
            <a:pPr marL="12700">
              <a:lnSpc>
                <a:spcPct val="100000"/>
              </a:lnSpc>
              <a:spcBef>
                <a:spcPts val="455"/>
              </a:spcBef>
            </a:pPr>
            <a:r>
              <a:rPr sz="800" b="1" i="1" spc="-10" dirty="0">
                <a:latin typeface="微软雅黑"/>
                <a:cs typeface="微软雅黑"/>
              </a:rPr>
              <a:t>【活动时</a:t>
            </a:r>
            <a:r>
              <a:rPr sz="800" b="1" i="1" spc="-15" dirty="0">
                <a:latin typeface="微软雅黑"/>
                <a:cs typeface="微软雅黑"/>
              </a:rPr>
              <a:t>间</a:t>
            </a:r>
            <a:r>
              <a:rPr sz="800" b="1" i="1" spc="-10" dirty="0">
                <a:latin typeface="微软雅黑"/>
                <a:cs typeface="微软雅黑"/>
              </a:rPr>
              <a:t>】</a:t>
            </a:r>
            <a:endParaRPr sz="800">
              <a:latin typeface="微软雅黑"/>
              <a:cs typeface="微软雅黑"/>
            </a:endParaRPr>
          </a:p>
          <a:p>
            <a:pPr marL="12700">
              <a:lnSpc>
                <a:spcPct val="100000"/>
              </a:lnSpc>
              <a:spcBef>
                <a:spcPts val="660"/>
              </a:spcBef>
            </a:pPr>
            <a:r>
              <a:rPr sz="800" b="1" spc="-5" dirty="0">
                <a:latin typeface="微软雅黑"/>
                <a:cs typeface="微软雅黑"/>
              </a:rPr>
              <a:t>1</a:t>
            </a:r>
            <a:r>
              <a:rPr sz="800" b="1" i="1" spc="-10" dirty="0">
                <a:latin typeface="微软雅黑"/>
                <a:cs typeface="微软雅黑"/>
              </a:rPr>
              <a:t>、</a:t>
            </a:r>
            <a:r>
              <a:rPr sz="800" spc="-10" dirty="0">
                <a:latin typeface="微软雅黑"/>
                <a:cs typeface="微软雅黑"/>
              </a:rPr>
              <a:t>北京时</a:t>
            </a:r>
            <a:r>
              <a:rPr sz="800" spc="-15" dirty="0">
                <a:latin typeface="微软雅黑"/>
                <a:cs typeface="微软雅黑"/>
              </a:rPr>
              <a:t>间</a:t>
            </a:r>
            <a:r>
              <a:rPr sz="1200" spc="-15" baseline="3000" dirty="0">
                <a:latin typeface="Arial" panose="020B0604020202090204"/>
                <a:cs typeface="Arial" panose="020B0604020202090204"/>
              </a:rPr>
              <a:t>2020</a:t>
            </a:r>
            <a:r>
              <a:rPr sz="800" spc="-25" dirty="0">
                <a:latin typeface="微软雅黑"/>
                <a:cs typeface="微软雅黑"/>
              </a:rPr>
              <a:t>年</a:t>
            </a:r>
            <a:r>
              <a:rPr sz="1200" spc="-7" baseline="3000" dirty="0">
                <a:latin typeface="Arial" panose="020B0604020202090204"/>
                <a:cs typeface="Arial" panose="020B0604020202090204"/>
              </a:rPr>
              <a:t>5</a:t>
            </a:r>
            <a:r>
              <a:rPr sz="800" spc="-25" dirty="0">
                <a:latin typeface="微软雅黑"/>
                <a:cs typeface="微软雅黑"/>
              </a:rPr>
              <a:t>月</a:t>
            </a:r>
            <a:r>
              <a:rPr sz="1200" spc="-7" baseline="3000" dirty="0">
                <a:latin typeface="Arial" panose="020B0604020202090204"/>
                <a:cs typeface="Arial" panose="020B0604020202090204"/>
              </a:rPr>
              <a:t>6</a:t>
            </a:r>
            <a:r>
              <a:rPr sz="800" spc="-25" dirty="0">
                <a:latin typeface="微软雅黑"/>
                <a:cs typeface="微软雅黑"/>
              </a:rPr>
              <a:t>日</a:t>
            </a:r>
            <a:r>
              <a:rPr sz="1200" spc="-15" baseline="3000" dirty="0">
                <a:latin typeface="Arial" panose="020B0604020202090204"/>
                <a:cs typeface="Arial" panose="020B0604020202090204"/>
              </a:rPr>
              <a:t>-2020</a:t>
            </a:r>
            <a:r>
              <a:rPr sz="800" spc="-10" dirty="0">
                <a:latin typeface="微软雅黑"/>
                <a:cs typeface="微软雅黑"/>
              </a:rPr>
              <a:t>年</a:t>
            </a:r>
            <a:r>
              <a:rPr sz="1200" spc="-22" baseline="3000" dirty="0">
                <a:latin typeface="Arial" panose="020B0604020202090204"/>
                <a:cs typeface="Arial" panose="020B0604020202090204"/>
              </a:rPr>
              <a:t>8</a:t>
            </a:r>
            <a:r>
              <a:rPr sz="800" spc="-10" dirty="0">
                <a:latin typeface="微软雅黑"/>
                <a:cs typeface="微软雅黑"/>
              </a:rPr>
              <a:t>月</a:t>
            </a:r>
            <a:r>
              <a:rPr sz="1200" spc="-15" baseline="3000" dirty="0">
                <a:latin typeface="Arial" panose="020B0604020202090204"/>
                <a:cs typeface="Arial" panose="020B0604020202090204"/>
              </a:rPr>
              <a:t>31</a:t>
            </a:r>
            <a:r>
              <a:rPr sz="800" spc="-25" dirty="0">
                <a:latin typeface="微软雅黑"/>
                <a:cs typeface="微软雅黑"/>
              </a:rPr>
              <a:t>日</a:t>
            </a:r>
            <a:r>
              <a:rPr sz="800" spc="-10" dirty="0">
                <a:latin typeface="微软雅黑"/>
                <a:cs typeface="微软雅黑"/>
              </a:rPr>
              <a:t>，单</a:t>
            </a:r>
            <a:r>
              <a:rPr sz="800" spc="-20" dirty="0">
                <a:latin typeface="微软雅黑"/>
                <a:cs typeface="微软雅黑"/>
              </a:rPr>
              <a:t>个</a:t>
            </a:r>
            <a:r>
              <a:rPr sz="1200" spc="-15" baseline="3000" dirty="0">
                <a:latin typeface="Arial" panose="020B0604020202090204"/>
                <a:cs typeface="Arial" panose="020B0604020202090204"/>
              </a:rPr>
              <a:t>ID</a:t>
            </a:r>
            <a:r>
              <a:rPr sz="800" spc="-10" dirty="0">
                <a:latin typeface="微软雅黑"/>
                <a:cs typeface="微软雅黑"/>
              </a:rPr>
              <a:t>最多优</a:t>
            </a:r>
            <a:r>
              <a:rPr sz="800" spc="-25" dirty="0">
                <a:latin typeface="微软雅黑"/>
                <a:cs typeface="微软雅黑"/>
              </a:rPr>
              <a:t>惠</a:t>
            </a:r>
            <a:r>
              <a:rPr sz="1200" spc="-7" baseline="3000" dirty="0">
                <a:latin typeface="Arial" panose="020B0604020202090204"/>
                <a:cs typeface="Arial" panose="020B0604020202090204"/>
              </a:rPr>
              <a:t>6</a:t>
            </a:r>
            <a:r>
              <a:rPr sz="800" spc="-25" dirty="0">
                <a:latin typeface="微软雅黑"/>
                <a:cs typeface="微软雅黑"/>
              </a:rPr>
              <a:t>单</a:t>
            </a:r>
            <a:r>
              <a:rPr sz="800" spc="-10" dirty="0">
                <a:latin typeface="微软雅黑"/>
                <a:cs typeface="微软雅黑"/>
              </a:rPr>
              <a:t>，最</a:t>
            </a:r>
            <a:r>
              <a:rPr sz="800" spc="-25" dirty="0">
                <a:latin typeface="微软雅黑"/>
                <a:cs typeface="微软雅黑"/>
              </a:rPr>
              <a:t>高</a:t>
            </a:r>
            <a:r>
              <a:rPr sz="800" spc="-15" dirty="0">
                <a:latin typeface="微软雅黑"/>
                <a:cs typeface="微软雅黑"/>
              </a:rPr>
              <a:t>减</a:t>
            </a:r>
            <a:r>
              <a:rPr sz="1200" spc="-22" baseline="3000" dirty="0">
                <a:latin typeface="Arial" panose="020B0604020202090204"/>
                <a:cs typeface="Arial" panose="020B0604020202090204"/>
              </a:rPr>
              <a:t>180</a:t>
            </a:r>
            <a:r>
              <a:rPr sz="800" spc="-10" dirty="0">
                <a:latin typeface="微软雅黑"/>
                <a:cs typeface="微软雅黑"/>
              </a:rPr>
              <a:t>元</a:t>
            </a:r>
            <a:endParaRPr sz="800">
              <a:latin typeface="微软雅黑"/>
              <a:cs typeface="微软雅黑"/>
            </a:endParaRPr>
          </a:p>
          <a:p>
            <a:pPr marL="12700" marR="5080">
              <a:lnSpc>
                <a:spcPct val="148000"/>
              </a:lnSpc>
              <a:spcBef>
                <a:spcPts val="15"/>
              </a:spcBef>
            </a:pPr>
            <a:r>
              <a:rPr sz="1200" b="1" spc="-7" baseline="3000" dirty="0">
                <a:latin typeface="Arial" panose="020B0604020202090204"/>
                <a:cs typeface="Arial" panose="020B0604020202090204"/>
              </a:rPr>
              <a:t>2</a:t>
            </a:r>
            <a:r>
              <a:rPr sz="800" b="1" i="1" spc="-10" dirty="0">
                <a:latin typeface="微软雅黑"/>
                <a:cs typeface="微软雅黑"/>
              </a:rPr>
              <a:t>、</a:t>
            </a:r>
            <a:r>
              <a:rPr sz="800" spc="-10" dirty="0">
                <a:latin typeface="微软雅黑"/>
                <a:cs typeface="微软雅黑"/>
              </a:rPr>
              <a:t>北京时</a:t>
            </a:r>
            <a:r>
              <a:rPr sz="800" spc="-15" dirty="0">
                <a:latin typeface="微软雅黑"/>
                <a:cs typeface="微软雅黑"/>
              </a:rPr>
              <a:t>间</a:t>
            </a:r>
            <a:r>
              <a:rPr sz="1200" spc="-15" baseline="3000" dirty="0">
                <a:latin typeface="Arial" panose="020B0604020202090204"/>
                <a:cs typeface="Arial" panose="020B0604020202090204"/>
              </a:rPr>
              <a:t>2020</a:t>
            </a:r>
            <a:r>
              <a:rPr sz="800" spc="-10" dirty="0">
                <a:latin typeface="微软雅黑"/>
                <a:cs typeface="微软雅黑"/>
              </a:rPr>
              <a:t>年</a:t>
            </a:r>
            <a:r>
              <a:rPr sz="1200" spc="-22" baseline="3000" dirty="0">
                <a:latin typeface="Arial" panose="020B0604020202090204"/>
                <a:cs typeface="Arial" panose="020B0604020202090204"/>
              </a:rPr>
              <a:t>9</a:t>
            </a:r>
            <a:r>
              <a:rPr sz="800" spc="-10" dirty="0">
                <a:latin typeface="微软雅黑"/>
                <a:cs typeface="微软雅黑"/>
              </a:rPr>
              <a:t>月</a:t>
            </a:r>
            <a:r>
              <a:rPr sz="1200" spc="-7" baseline="3000" dirty="0">
                <a:latin typeface="Arial" panose="020B0604020202090204"/>
                <a:cs typeface="Arial" panose="020B0604020202090204"/>
              </a:rPr>
              <a:t>1</a:t>
            </a:r>
            <a:r>
              <a:rPr sz="800" spc="-25" dirty="0">
                <a:latin typeface="微软雅黑"/>
                <a:cs typeface="微软雅黑"/>
              </a:rPr>
              <a:t>日</a:t>
            </a:r>
            <a:r>
              <a:rPr sz="1200" spc="-15" baseline="3000" dirty="0">
                <a:latin typeface="Arial" panose="020B0604020202090204"/>
                <a:cs typeface="Arial" panose="020B0604020202090204"/>
              </a:rPr>
              <a:t>-2020</a:t>
            </a:r>
            <a:r>
              <a:rPr sz="800" spc="-10" dirty="0">
                <a:latin typeface="微软雅黑"/>
                <a:cs typeface="微软雅黑"/>
              </a:rPr>
              <a:t>年</a:t>
            </a:r>
            <a:r>
              <a:rPr sz="1200" spc="-22" baseline="3000" dirty="0">
                <a:latin typeface="Arial" panose="020B0604020202090204"/>
                <a:cs typeface="Arial" panose="020B0604020202090204"/>
              </a:rPr>
              <a:t>9</a:t>
            </a:r>
            <a:r>
              <a:rPr sz="800" spc="-10" dirty="0">
                <a:latin typeface="微软雅黑"/>
                <a:cs typeface="微软雅黑"/>
              </a:rPr>
              <a:t>月</a:t>
            </a:r>
            <a:r>
              <a:rPr sz="1200" spc="-15" baseline="3000" dirty="0">
                <a:latin typeface="Arial" panose="020B0604020202090204"/>
                <a:cs typeface="Arial" panose="020B0604020202090204"/>
              </a:rPr>
              <a:t>30</a:t>
            </a:r>
            <a:r>
              <a:rPr sz="800" spc="-25" dirty="0">
                <a:latin typeface="微软雅黑"/>
                <a:cs typeface="微软雅黑"/>
              </a:rPr>
              <a:t>日</a:t>
            </a:r>
            <a:r>
              <a:rPr sz="800" spc="-10" dirty="0">
                <a:latin typeface="微软雅黑"/>
                <a:cs typeface="微软雅黑"/>
              </a:rPr>
              <a:t>，</a:t>
            </a:r>
            <a:r>
              <a:rPr sz="800" spc="-25" dirty="0">
                <a:latin typeface="微软雅黑"/>
                <a:cs typeface="微软雅黑"/>
              </a:rPr>
              <a:t>单</a:t>
            </a:r>
            <a:r>
              <a:rPr sz="800" spc="-10" dirty="0">
                <a:latin typeface="微软雅黑"/>
                <a:cs typeface="微软雅黑"/>
              </a:rPr>
              <a:t>个</a:t>
            </a:r>
            <a:r>
              <a:rPr sz="1200" spc="-15" baseline="3000" dirty="0">
                <a:latin typeface="Arial" panose="020B0604020202090204"/>
                <a:cs typeface="Arial" panose="020B0604020202090204"/>
              </a:rPr>
              <a:t>ID</a:t>
            </a:r>
            <a:r>
              <a:rPr sz="800" spc="-10" dirty="0">
                <a:latin typeface="微软雅黑"/>
                <a:cs typeface="微软雅黑"/>
              </a:rPr>
              <a:t>最多优</a:t>
            </a:r>
            <a:r>
              <a:rPr sz="800" spc="-25" dirty="0">
                <a:latin typeface="微软雅黑"/>
                <a:cs typeface="微软雅黑"/>
              </a:rPr>
              <a:t>惠</a:t>
            </a:r>
            <a:r>
              <a:rPr sz="1200" spc="-15" baseline="3000" dirty="0">
                <a:latin typeface="Arial" panose="020B0604020202090204"/>
                <a:cs typeface="Arial" panose="020B0604020202090204"/>
              </a:rPr>
              <a:t>10</a:t>
            </a:r>
            <a:r>
              <a:rPr sz="800" spc="-10" dirty="0">
                <a:latin typeface="微软雅黑"/>
                <a:cs typeface="微软雅黑"/>
              </a:rPr>
              <a:t>单</a:t>
            </a:r>
            <a:r>
              <a:rPr sz="800" spc="-25" dirty="0">
                <a:latin typeface="微软雅黑"/>
                <a:cs typeface="微软雅黑"/>
              </a:rPr>
              <a:t>，</a:t>
            </a:r>
            <a:r>
              <a:rPr sz="800" spc="-10" dirty="0">
                <a:latin typeface="微软雅黑"/>
                <a:cs typeface="微软雅黑"/>
              </a:rPr>
              <a:t>最高</a:t>
            </a:r>
            <a:r>
              <a:rPr sz="800" spc="-25" dirty="0">
                <a:latin typeface="微软雅黑"/>
                <a:cs typeface="微软雅黑"/>
              </a:rPr>
              <a:t>减</a:t>
            </a:r>
            <a:r>
              <a:rPr sz="1200" spc="-15" baseline="3000" dirty="0">
                <a:latin typeface="Arial" panose="020B0604020202090204"/>
                <a:cs typeface="Arial" panose="020B0604020202090204"/>
              </a:rPr>
              <a:t>300</a:t>
            </a:r>
            <a:r>
              <a:rPr sz="800" spc="-10" dirty="0">
                <a:latin typeface="微软雅黑"/>
                <a:cs typeface="微软雅黑"/>
              </a:rPr>
              <a:t>元 注：活动开始时间具</a:t>
            </a:r>
            <a:r>
              <a:rPr sz="800" spc="-25" dirty="0">
                <a:latin typeface="微软雅黑"/>
                <a:cs typeface="微软雅黑"/>
              </a:rPr>
              <a:t>体</a:t>
            </a:r>
            <a:r>
              <a:rPr sz="800" spc="-10" dirty="0">
                <a:latin typeface="微软雅黑"/>
                <a:cs typeface="微软雅黑"/>
              </a:rPr>
              <a:t>以</a:t>
            </a:r>
            <a:r>
              <a:rPr sz="800" spc="-25" dirty="0">
                <a:latin typeface="微软雅黑"/>
                <a:cs typeface="微软雅黑"/>
              </a:rPr>
              <a:t>产</a:t>
            </a:r>
            <a:r>
              <a:rPr sz="800" spc="-10" dirty="0">
                <a:latin typeface="微软雅黑"/>
                <a:cs typeface="微软雅黑"/>
              </a:rPr>
              <a:t>品实</a:t>
            </a:r>
            <a:r>
              <a:rPr sz="800" spc="-25" dirty="0">
                <a:latin typeface="微软雅黑"/>
                <a:cs typeface="微软雅黑"/>
              </a:rPr>
              <a:t>际</a:t>
            </a:r>
            <a:r>
              <a:rPr sz="800" spc="-10" dirty="0">
                <a:latin typeface="微软雅黑"/>
                <a:cs typeface="微软雅黑"/>
              </a:rPr>
              <a:t>上线</a:t>
            </a:r>
            <a:r>
              <a:rPr sz="800" spc="-25" dirty="0">
                <a:latin typeface="微软雅黑"/>
                <a:cs typeface="微软雅黑"/>
              </a:rPr>
              <a:t>为</a:t>
            </a:r>
            <a:r>
              <a:rPr sz="800" spc="-10" dirty="0">
                <a:latin typeface="微软雅黑"/>
                <a:cs typeface="微软雅黑"/>
              </a:rPr>
              <a:t>准。</a:t>
            </a:r>
            <a:endParaRPr sz="800">
              <a:latin typeface="微软雅黑"/>
              <a:cs typeface="微软雅黑"/>
            </a:endParaRPr>
          </a:p>
          <a:p>
            <a:pPr marL="12700">
              <a:lnSpc>
                <a:spcPct val="100000"/>
              </a:lnSpc>
              <a:spcBef>
                <a:spcPts val="470"/>
              </a:spcBef>
            </a:pPr>
            <a:r>
              <a:rPr sz="800" b="1" i="1" spc="-10" dirty="0">
                <a:latin typeface="微软雅黑"/>
                <a:cs typeface="微软雅黑"/>
              </a:rPr>
              <a:t>【优惠线</a:t>
            </a:r>
            <a:r>
              <a:rPr sz="800" b="1" i="1" spc="-15" dirty="0">
                <a:latin typeface="微软雅黑"/>
                <a:cs typeface="微软雅黑"/>
              </a:rPr>
              <a:t>路</a:t>
            </a:r>
            <a:r>
              <a:rPr sz="800" b="1" i="1" spc="-10" dirty="0">
                <a:latin typeface="微软雅黑"/>
                <a:cs typeface="微软雅黑"/>
              </a:rPr>
              <a:t>】</a:t>
            </a:r>
            <a:r>
              <a:rPr sz="800" spc="-10" dirty="0">
                <a:latin typeface="微软雅黑"/>
                <a:cs typeface="微软雅黑"/>
              </a:rPr>
              <a:t>国际站</a:t>
            </a:r>
            <a:r>
              <a:rPr sz="800" spc="-25" dirty="0">
                <a:latin typeface="微软雅黑"/>
                <a:cs typeface="微软雅黑"/>
              </a:rPr>
              <a:t>自</a:t>
            </a:r>
            <a:r>
              <a:rPr sz="800" spc="-10" dirty="0">
                <a:latin typeface="微软雅黑"/>
                <a:cs typeface="微软雅黑"/>
              </a:rPr>
              <a:t>营</a:t>
            </a:r>
            <a:r>
              <a:rPr sz="800" spc="-25" dirty="0">
                <a:latin typeface="微软雅黑"/>
                <a:cs typeface="微软雅黑"/>
              </a:rPr>
              <a:t>物</a:t>
            </a:r>
            <a:r>
              <a:rPr sz="800" spc="-10" dirty="0">
                <a:latin typeface="微软雅黑"/>
                <a:cs typeface="微软雅黑"/>
              </a:rPr>
              <a:t>流线</a:t>
            </a:r>
            <a:r>
              <a:rPr sz="800" spc="-25" dirty="0">
                <a:latin typeface="微软雅黑"/>
                <a:cs typeface="微软雅黑"/>
              </a:rPr>
              <a:t>路</a:t>
            </a:r>
            <a:r>
              <a:rPr sz="800" spc="-15" dirty="0">
                <a:latin typeface="微软雅黑"/>
                <a:cs typeface="微软雅黑"/>
              </a:rPr>
              <a:t>（</a:t>
            </a:r>
            <a:r>
              <a:rPr sz="1050" spc="-7" baseline="4000" dirty="0">
                <a:latin typeface="微软雅黑"/>
                <a:cs typeface="微软雅黑"/>
              </a:rPr>
              <a:t>具体优惠线路以实际上线为准</a:t>
            </a:r>
            <a:r>
              <a:rPr sz="800" spc="-10" dirty="0">
                <a:latin typeface="微软雅黑"/>
                <a:cs typeface="微软雅黑"/>
              </a:rPr>
              <a:t>）</a:t>
            </a:r>
            <a:endParaRPr sz="800">
              <a:latin typeface="微软雅黑"/>
              <a:cs typeface="微软雅黑"/>
            </a:endParaRPr>
          </a:p>
        </p:txBody>
      </p:sp>
      <p:sp>
        <p:nvSpPr>
          <p:cNvPr id="25" name="object 25"/>
          <p:cNvSpPr txBox="1"/>
          <p:nvPr/>
        </p:nvSpPr>
        <p:spPr>
          <a:xfrm>
            <a:off x="1008989" y="3592829"/>
            <a:ext cx="1807845" cy="146685"/>
          </a:xfrm>
          <a:prstGeom prst="rect">
            <a:avLst/>
          </a:prstGeom>
        </p:spPr>
        <p:txBody>
          <a:bodyPr vert="horz" wrap="square" lIns="0" tIns="11430" rIns="0" bIns="0" rtlCol="0">
            <a:spAutoFit/>
          </a:bodyPr>
          <a:lstStyle/>
          <a:p>
            <a:pPr marL="12700">
              <a:lnSpc>
                <a:spcPct val="100000"/>
              </a:lnSpc>
              <a:spcBef>
                <a:spcPts val="90"/>
              </a:spcBef>
            </a:pPr>
            <a:r>
              <a:rPr sz="800" spc="-10" dirty="0">
                <a:latin typeface="微软雅黑"/>
                <a:cs typeface="微软雅黑"/>
              </a:rPr>
              <a:t>新客及</a:t>
            </a:r>
            <a:r>
              <a:rPr sz="800" spc="-5" dirty="0">
                <a:latin typeface="微软雅黑"/>
                <a:cs typeface="微软雅黑"/>
              </a:rPr>
              <a:t>60</a:t>
            </a:r>
            <a:r>
              <a:rPr sz="800" spc="-10" dirty="0">
                <a:latin typeface="微软雅黑"/>
                <a:cs typeface="微软雅黑"/>
              </a:rPr>
              <a:t>天内月</a:t>
            </a:r>
            <a:r>
              <a:rPr sz="800" spc="-25" dirty="0">
                <a:latin typeface="微软雅黑"/>
                <a:cs typeface="微软雅黑"/>
              </a:rPr>
              <a:t>均</a:t>
            </a:r>
            <a:r>
              <a:rPr sz="800" spc="-10" dirty="0">
                <a:latin typeface="微软雅黑"/>
                <a:cs typeface="微软雅黑"/>
              </a:rPr>
              <a:t>订单</a:t>
            </a:r>
            <a:r>
              <a:rPr sz="800" spc="-25" dirty="0">
                <a:latin typeface="微软雅黑"/>
                <a:cs typeface="微软雅黑"/>
              </a:rPr>
              <a:t>量</a:t>
            </a:r>
            <a:r>
              <a:rPr sz="800" spc="-10" dirty="0">
                <a:latin typeface="微软雅黑"/>
                <a:cs typeface="微软雅黑"/>
              </a:rPr>
              <a:t>小于</a:t>
            </a:r>
            <a:r>
              <a:rPr sz="800" spc="-15" dirty="0">
                <a:latin typeface="微软雅黑"/>
                <a:cs typeface="微软雅黑"/>
              </a:rPr>
              <a:t>5</a:t>
            </a:r>
            <a:r>
              <a:rPr sz="800" spc="-10" dirty="0">
                <a:latin typeface="微软雅黑"/>
                <a:cs typeface="微软雅黑"/>
              </a:rPr>
              <a:t>单</a:t>
            </a:r>
            <a:r>
              <a:rPr sz="800" spc="-25" dirty="0">
                <a:latin typeface="微软雅黑"/>
                <a:cs typeface="微软雅黑"/>
              </a:rPr>
              <a:t>的</a:t>
            </a:r>
            <a:r>
              <a:rPr sz="800" spc="-10" dirty="0">
                <a:latin typeface="微软雅黑"/>
                <a:cs typeface="微软雅黑"/>
              </a:rPr>
              <a:t>客户</a:t>
            </a:r>
            <a:endParaRPr sz="800">
              <a:latin typeface="微软雅黑"/>
              <a:cs typeface="微软雅黑"/>
            </a:endParaRPr>
          </a:p>
        </p:txBody>
      </p:sp>
      <p:sp>
        <p:nvSpPr>
          <p:cNvPr id="26" name="object 26"/>
          <p:cNvSpPr/>
          <p:nvPr/>
        </p:nvSpPr>
        <p:spPr>
          <a:xfrm>
            <a:off x="5009388" y="3506723"/>
            <a:ext cx="3792220" cy="266700"/>
          </a:xfrm>
          <a:custGeom>
            <a:avLst/>
            <a:gdLst/>
            <a:ahLst/>
            <a:cxnLst/>
            <a:rect l="l" t="t" r="r" b="b"/>
            <a:pathLst>
              <a:path w="3792220" h="266700">
                <a:moveTo>
                  <a:pt x="0" y="266700"/>
                </a:moveTo>
                <a:lnTo>
                  <a:pt x="3791712" y="266700"/>
                </a:lnTo>
                <a:lnTo>
                  <a:pt x="3791712" y="0"/>
                </a:lnTo>
                <a:lnTo>
                  <a:pt x="0" y="0"/>
                </a:lnTo>
                <a:lnTo>
                  <a:pt x="0" y="266700"/>
                </a:lnTo>
                <a:close/>
              </a:path>
            </a:pathLst>
          </a:custGeom>
          <a:solidFill>
            <a:srgbClr val="E0E6ED"/>
          </a:solidFill>
        </p:spPr>
        <p:txBody>
          <a:bodyPr wrap="square" lIns="0" tIns="0" rIns="0" bIns="0" rtlCol="0"/>
          <a:lstStyle/>
          <a:p/>
        </p:txBody>
      </p:sp>
      <p:sp>
        <p:nvSpPr>
          <p:cNvPr id="27" name="object 27"/>
          <p:cNvSpPr txBox="1"/>
          <p:nvPr/>
        </p:nvSpPr>
        <p:spPr>
          <a:xfrm>
            <a:off x="5089397" y="3592829"/>
            <a:ext cx="1706880" cy="146685"/>
          </a:xfrm>
          <a:prstGeom prst="rect">
            <a:avLst/>
          </a:prstGeom>
        </p:spPr>
        <p:txBody>
          <a:bodyPr vert="horz" wrap="square" lIns="0" tIns="11430" rIns="0" bIns="0" rtlCol="0">
            <a:spAutoFit/>
          </a:bodyPr>
          <a:lstStyle/>
          <a:p>
            <a:pPr marL="12700">
              <a:lnSpc>
                <a:spcPct val="100000"/>
              </a:lnSpc>
              <a:spcBef>
                <a:spcPts val="90"/>
              </a:spcBef>
            </a:pPr>
            <a:r>
              <a:rPr sz="800" spc="-5" dirty="0">
                <a:latin typeface="微软雅黑"/>
                <a:cs typeface="微软雅黑"/>
              </a:rPr>
              <a:t>60</a:t>
            </a:r>
            <a:r>
              <a:rPr sz="800" spc="-10" dirty="0">
                <a:latin typeface="微软雅黑"/>
                <a:cs typeface="微软雅黑"/>
              </a:rPr>
              <a:t>天内月均订单</a:t>
            </a:r>
            <a:r>
              <a:rPr sz="800" spc="-25" dirty="0">
                <a:latin typeface="微软雅黑"/>
                <a:cs typeface="微软雅黑"/>
              </a:rPr>
              <a:t>量</a:t>
            </a:r>
            <a:r>
              <a:rPr sz="800" spc="-10" dirty="0">
                <a:latin typeface="微软雅黑"/>
                <a:cs typeface="微软雅黑"/>
              </a:rPr>
              <a:t>大于</a:t>
            </a:r>
            <a:r>
              <a:rPr sz="800" spc="-25" dirty="0">
                <a:latin typeface="微软雅黑"/>
                <a:cs typeface="微软雅黑"/>
              </a:rPr>
              <a:t>等</a:t>
            </a:r>
            <a:r>
              <a:rPr sz="800" spc="-15" dirty="0">
                <a:latin typeface="微软雅黑"/>
                <a:cs typeface="微软雅黑"/>
              </a:rPr>
              <a:t>于5</a:t>
            </a:r>
            <a:r>
              <a:rPr sz="800" spc="-10" dirty="0">
                <a:latin typeface="微软雅黑"/>
                <a:cs typeface="微软雅黑"/>
              </a:rPr>
              <a:t>单的</a:t>
            </a:r>
            <a:r>
              <a:rPr sz="800" spc="-25" dirty="0">
                <a:latin typeface="微软雅黑"/>
                <a:cs typeface="微软雅黑"/>
              </a:rPr>
              <a:t>客</a:t>
            </a:r>
            <a:r>
              <a:rPr sz="800" spc="-10" dirty="0">
                <a:latin typeface="微软雅黑"/>
                <a:cs typeface="微软雅黑"/>
              </a:rPr>
              <a:t>户</a:t>
            </a:r>
            <a:endParaRPr sz="800">
              <a:latin typeface="微软雅黑"/>
              <a:cs typeface="微软雅黑"/>
            </a:endParaRPr>
          </a:p>
        </p:txBody>
      </p:sp>
      <p:sp>
        <p:nvSpPr>
          <p:cNvPr id="28" name="object 28"/>
          <p:cNvSpPr/>
          <p:nvPr/>
        </p:nvSpPr>
        <p:spPr>
          <a:xfrm>
            <a:off x="105155" y="1143000"/>
            <a:ext cx="976122" cy="2123694"/>
          </a:xfrm>
          <a:prstGeom prst="rect">
            <a:avLst/>
          </a:prstGeom>
          <a:blipFill>
            <a:blip r:embed="rId13" cstate="print"/>
            <a:stretch>
              <a:fillRect/>
            </a:stretch>
          </a:blipFill>
        </p:spPr>
        <p:txBody>
          <a:bodyPr wrap="square" lIns="0" tIns="0" rIns="0" bIns="0" rtlCol="0"/>
          <a:lstStyle/>
          <a:p/>
        </p:txBody>
      </p:sp>
      <p:sp>
        <p:nvSpPr>
          <p:cNvPr id="29" name="object 29"/>
          <p:cNvSpPr/>
          <p:nvPr/>
        </p:nvSpPr>
        <p:spPr>
          <a:xfrm>
            <a:off x="131063" y="1744916"/>
            <a:ext cx="925588" cy="988123"/>
          </a:xfrm>
          <a:prstGeom prst="rect">
            <a:avLst/>
          </a:prstGeom>
          <a:blipFill>
            <a:blip r:embed="rId14" cstate="print"/>
            <a:stretch>
              <a:fillRect/>
            </a:stretch>
          </a:blipFill>
        </p:spPr>
        <p:txBody>
          <a:bodyPr wrap="square" lIns="0" tIns="0" rIns="0" bIns="0" rtlCol="0"/>
          <a:lstStyle/>
          <a:p/>
        </p:txBody>
      </p:sp>
      <p:sp>
        <p:nvSpPr>
          <p:cNvPr id="30" name="object 30"/>
          <p:cNvSpPr/>
          <p:nvPr/>
        </p:nvSpPr>
        <p:spPr>
          <a:xfrm>
            <a:off x="316991" y="1354836"/>
            <a:ext cx="480059" cy="1627632"/>
          </a:xfrm>
          <a:prstGeom prst="rect">
            <a:avLst/>
          </a:prstGeom>
          <a:blipFill>
            <a:blip r:embed="rId15" cstate="print"/>
            <a:stretch>
              <a:fillRect/>
            </a:stretch>
          </a:blipFill>
        </p:spPr>
        <p:txBody>
          <a:bodyPr wrap="square" lIns="0" tIns="0" rIns="0" bIns="0" rtlCol="0"/>
          <a:lstStyle/>
          <a:p/>
        </p:txBody>
      </p:sp>
      <p:sp>
        <p:nvSpPr>
          <p:cNvPr id="31" name="object 31"/>
          <p:cNvSpPr txBox="1"/>
          <p:nvPr/>
        </p:nvSpPr>
        <p:spPr>
          <a:xfrm>
            <a:off x="409752" y="1931342"/>
            <a:ext cx="294005" cy="443865"/>
          </a:xfrm>
          <a:prstGeom prst="rect">
            <a:avLst/>
          </a:prstGeom>
        </p:spPr>
        <p:txBody>
          <a:bodyPr vert="horz" wrap="square" lIns="0" tIns="61594" rIns="0" bIns="0" rtlCol="0">
            <a:spAutoFit/>
          </a:bodyPr>
          <a:lstStyle/>
          <a:p>
            <a:pPr marL="12700">
              <a:lnSpc>
                <a:spcPct val="100000"/>
              </a:lnSpc>
              <a:spcBef>
                <a:spcPts val="485"/>
              </a:spcBef>
            </a:pPr>
            <a:r>
              <a:rPr sz="1050" dirty="0">
                <a:solidFill>
                  <a:srgbClr val="F8F8F8"/>
                </a:solidFill>
                <a:latin typeface="微软雅黑"/>
                <a:cs typeface="微软雅黑"/>
              </a:rPr>
              <a:t>服务</a:t>
            </a:r>
            <a:endParaRPr sz="1050">
              <a:latin typeface="微软雅黑"/>
              <a:cs typeface="微软雅黑"/>
            </a:endParaRPr>
          </a:p>
          <a:p>
            <a:pPr marL="12700">
              <a:lnSpc>
                <a:spcPct val="100000"/>
              </a:lnSpc>
              <a:spcBef>
                <a:spcPts val="385"/>
              </a:spcBef>
            </a:pPr>
            <a:r>
              <a:rPr sz="1050" spc="5" dirty="0">
                <a:solidFill>
                  <a:srgbClr val="F8F8F8"/>
                </a:solidFill>
                <a:latin typeface="微软雅黑"/>
                <a:cs typeface="微软雅黑"/>
              </a:rPr>
              <a:t>价值</a:t>
            </a:r>
            <a:endParaRPr sz="1050">
              <a:latin typeface="微软雅黑"/>
              <a:cs typeface="微软雅黑"/>
            </a:endParaRPr>
          </a:p>
        </p:txBody>
      </p:sp>
      <p:sp>
        <p:nvSpPr>
          <p:cNvPr id="32" name="object 32"/>
          <p:cNvSpPr/>
          <p:nvPr/>
        </p:nvSpPr>
        <p:spPr>
          <a:xfrm>
            <a:off x="717804" y="1136878"/>
            <a:ext cx="3016758" cy="756564"/>
          </a:xfrm>
          <a:prstGeom prst="rect">
            <a:avLst/>
          </a:prstGeom>
          <a:blipFill>
            <a:blip r:embed="rId16" cstate="print"/>
            <a:stretch>
              <a:fillRect/>
            </a:stretch>
          </a:blipFill>
        </p:spPr>
        <p:txBody>
          <a:bodyPr wrap="square" lIns="0" tIns="0" rIns="0" bIns="0" rtlCol="0"/>
          <a:lstStyle/>
          <a:p/>
        </p:txBody>
      </p:sp>
      <p:sp>
        <p:nvSpPr>
          <p:cNvPr id="33" name="object 33"/>
          <p:cNvSpPr/>
          <p:nvPr/>
        </p:nvSpPr>
        <p:spPr>
          <a:xfrm>
            <a:off x="819911" y="1146047"/>
            <a:ext cx="2812415" cy="816101"/>
          </a:xfrm>
          <a:prstGeom prst="rect">
            <a:avLst/>
          </a:prstGeom>
          <a:blipFill>
            <a:blip r:embed="rId17" cstate="print"/>
            <a:stretch>
              <a:fillRect/>
            </a:stretch>
          </a:blipFill>
        </p:spPr>
        <p:txBody>
          <a:bodyPr wrap="square" lIns="0" tIns="0" rIns="0" bIns="0" rtlCol="0"/>
          <a:lstStyle/>
          <a:p/>
        </p:txBody>
      </p:sp>
      <p:sp>
        <p:nvSpPr>
          <p:cNvPr id="34" name="object 34"/>
          <p:cNvSpPr/>
          <p:nvPr/>
        </p:nvSpPr>
        <p:spPr>
          <a:xfrm>
            <a:off x="929639" y="1348739"/>
            <a:ext cx="2520696" cy="260603"/>
          </a:xfrm>
          <a:prstGeom prst="rect">
            <a:avLst/>
          </a:prstGeom>
          <a:blipFill>
            <a:blip r:embed="rId18" cstate="print"/>
            <a:stretch>
              <a:fillRect/>
            </a:stretch>
          </a:blipFill>
        </p:spPr>
        <p:txBody>
          <a:bodyPr wrap="square" lIns="0" tIns="0" rIns="0" bIns="0" rtlCol="0"/>
          <a:lstStyle/>
          <a:p/>
        </p:txBody>
      </p:sp>
      <p:sp>
        <p:nvSpPr>
          <p:cNvPr id="35" name="object 35"/>
          <p:cNvSpPr/>
          <p:nvPr/>
        </p:nvSpPr>
        <p:spPr>
          <a:xfrm>
            <a:off x="3346703" y="1136878"/>
            <a:ext cx="3015233" cy="756564"/>
          </a:xfrm>
          <a:prstGeom prst="rect">
            <a:avLst/>
          </a:prstGeom>
          <a:blipFill>
            <a:blip r:embed="rId19" cstate="print"/>
            <a:stretch>
              <a:fillRect/>
            </a:stretch>
          </a:blipFill>
        </p:spPr>
        <p:txBody>
          <a:bodyPr wrap="square" lIns="0" tIns="0" rIns="0" bIns="0" rtlCol="0"/>
          <a:lstStyle/>
          <a:p/>
        </p:txBody>
      </p:sp>
      <p:sp>
        <p:nvSpPr>
          <p:cNvPr id="36" name="object 36"/>
          <p:cNvSpPr/>
          <p:nvPr/>
        </p:nvSpPr>
        <p:spPr>
          <a:xfrm>
            <a:off x="3523488" y="1146047"/>
            <a:ext cx="2660268" cy="816101"/>
          </a:xfrm>
          <a:prstGeom prst="rect">
            <a:avLst/>
          </a:prstGeom>
          <a:blipFill>
            <a:blip r:embed="rId20" cstate="print"/>
            <a:stretch>
              <a:fillRect/>
            </a:stretch>
          </a:blipFill>
        </p:spPr>
        <p:txBody>
          <a:bodyPr wrap="square" lIns="0" tIns="0" rIns="0" bIns="0" rtlCol="0"/>
          <a:lstStyle/>
          <a:p/>
        </p:txBody>
      </p:sp>
      <p:sp>
        <p:nvSpPr>
          <p:cNvPr id="37" name="object 37"/>
          <p:cNvSpPr/>
          <p:nvPr/>
        </p:nvSpPr>
        <p:spPr>
          <a:xfrm>
            <a:off x="3558540" y="1348739"/>
            <a:ext cx="2519172" cy="260603"/>
          </a:xfrm>
          <a:prstGeom prst="rect">
            <a:avLst/>
          </a:prstGeom>
          <a:blipFill>
            <a:blip r:embed="rId21" cstate="print"/>
            <a:stretch>
              <a:fillRect/>
            </a:stretch>
          </a:blipFill>
        </p:spPr>
        <p:txBody>
          <a:bodyPr wrap="square" lIns="0" tIns="0" rIns="0" bIns="0" rtlCol="0"/>
          <a:lstStyle/>
          <a:p/>
        </p:txBody>
      </p:sp>
      <p:sp>
        <p:nvSpPr>
          <p:cNvPr id="38" name="object 38"/>
          <p:cNvSpPr/>
          <p:nvPr/>
        </p:nvSpPr>
        <p:spPr>
          <a:xfrm>
            <a:off x="5974079" y="1136878"/>
            <a:ext cx="3111246" cy="756564"/>
          </a:xfrm>
          <a:prstGeom prst="rect">
            <a:avLst/>
          </a:prstGeom>
          <a:blipFill>
            <a:blip r:embed="rId22" cstate="print"/>
            <a:stretch>
              <a:fillRect/>
            </a:stretch>
          </a:blipFill>
        </p:spPr>
        <p:txBody>
          <a:bodyPr wrap="square" lIns="0" tIns="0" rIns="0" bIns="0" rtlCol="0"/>
          <a:lstStyle/>
          <a:p/>
        </p:txBody>
      </p:sp>
      <p:sp>
        <p:nvSpPr>
          <p:cNvPr id="39" name="object 39"/>
          <p:cNvSpPr/>
          <p:nvPr/>
        </p:nvSpPr>
        <p:spPr>
          <a:xfrm>
            <a:off x="6199632" y="1146047"/>
            <a:ext cx="2660268" cy="816101"/>
          </a:xfrm>
          <a:prstGeom prst="rect">
            <a:avLst/>
          </a:prstGeom>
          <a:blipFill>
            <a:blip r:embed="rId23" cstate="print"/>
            <a:stretch>
              <a:fillRect/>
            </a:stretch>
          </a:blipFill>
        </p:spPr>
        <p:txBody>
          <a:bodyPr wrap="square" lIns="0" tIns="0" rIns="0" bIns="0" rtlCol="0"/>
          <a:lstStyle/>
          <a:p/>
        </p:txBody>
      </p:sp>
      <p:sp>
        <p:nvSpPr>
          <p:cNvPr id="40" name="object 40"/>
          <p:cNvSpPr/>
          <p:nvPr/>
        </p:nvSpPr>
        <p:spPr>
          <a:xfrm>
            <a:off x="6185915" y="1348739"/>
            <a:ext cx="2615184" cy="260603"/>
          </a:xfrm>
          <a:prstGeom prst="rect">
            <a:avLst/>
          </a:prstGeom>
          <a:blipFill>
            <a:blip r:embed="rId24" cstate="print"/>
            <a:stretch>
              <a:fillRect/>
            </a:stretch>
          </a:blipFill>
        </p:spPr>
        <p:txBody>
          <a:bodyPr wrap="square" lIns="0" tIns="0" rIns="0" bIns="0" rtlCol="0"/>
          <a:lstStyle/>
          <a:p/>
        </p:txBody>
      </p:sp>
      <p:sp>
        <p:nvSpPr>
          <p:cNvPr id="41" name="object 41"/>
          <p:cNvSpPr/>
          <p:nvPr/>
        </p:nvSpPr>
        <p:spPr>
          <a:xfrm>
            <a:off x="929639" y="1618488"/>
            <a:ext cx="7871459" cy="1325880"/>
          </a:xfrm>
          <a:custGeom>
            <a:avLst/>
            <a:gdLst/>
            <a:ahLst/>
            <a:cxnLst/>
            <a:rect l="l" t="t" r="r" b="b"/>
            <a:pathLst>
              <a:path w="7871459" h="1325880">
                <a:moveTo>
                  <a:pt x="0" y="1325880"/>
                </a:moveTo>
                <a:lnTo>
                  <a:pt x="7871459" y="1325880"/>
                </a:lnTo>
                <a:lnTo>
                  <a:pt x="7871459" y="0"/>
                </a:lnTo>
                <a:lnTo>
                  <a:pt x="0" y="0"/>
                </a:lnTo>
                <a:lnTo>
                  <a:pt x="0" y="1325880"/>
                </a:lnTo>
                <a:close/>
              </a:path>
            </a:pathLst>
          </a:custGeom>
          <a:solidFill>
            <a:srgbClr val="4471C4">
              <a:alpha val="10195"/>
            </a:srgbClr>
          </a:solidFill>
        </p:spPr>
        <p:txBody>
          <a:bodyPr wrap="square" lIns="0" tIns="0" rIns="0" bIns="0" rtlCol="0"/>
          <a:lstStyle/>
          <a:p/>
        </p:txBody>
      </p:sp>
      <p:sp>
        <p:nvSpPr>
          <p:cNvPr id="42" name="object 42"/>
          <p:cNvSpPr txBox="1"/>
          <p:nvPr/>
        </p:nvSpPr>
        <p:spPr>
          <a:xfrm>
            <a:off x="3588765" y="1609724"/>
            <a:ext cx="2369820" cy="1260475"/>
          </a:xfrm>
          <a:prstGeom prst="rect">
            <a:avLst/>
          </a:prstGeom>
        </p:spPr>
        <p:txBody>
          <a:bodyPr vert="horz" wrap="square" lIns="0" tIns="12700" rIns="0" bIns="0" rtlCol="0">
            <a:spAutoFit/>
          </a:bodyPr>
          <a:lstStyle/>
          <a:p>
            <a:pPr marL="184785" marR="44450" indent="-172720">
              <a:lnSpc>
                <a:spcPct val="150000"/>
              </a:lnSpc>
              <a:spcBef>
                <a:spcPts val="100"/>
              </a:spcBef>
              <a:buFont typeface="Wingdings" panose="05000000000000000000"/>
              <a:buChar char="⚫"/>
              <a:tabLst>
                <a:tab pos="185420" algn="l"/>
              </a:tabLst>
            </a:pPr>
            <a:r>
              <a:rPr sz="900" b="1" i="1" dirty="0">
                <a:solidFill>
                  <a:srgbClr val="E36C09"/>
                </a:solidFill>
                <a:latin typeface="微软雅黑"/>
                <a:cs typeface="微软雅黑"/>
              </a:rPr>
              <a:t>运力稳定：</a:t>
            </a:r>
            <a:r>
              <a:rPr sz="900" dirty="0">
                <a:latin typeface="微软雅黑"/>
                <a:cs typeface="微软雅黑"/>
              </a:rPr>
              <a:t>100%物流轨迹跟踪，妥投稳</a:t>
            </a:r>
            <a:r>
              <a:rPr sz="900" spc="-700" dirty="0">
                <a:latin typeface="微软雅黑"/>
                <a:cs typeface="微软雅黑"/>
              </a:rPr>
              <a:t>定 </a:t>
            </a:r>
            <a:r>
              <a:rPr sz="900" dirty="0">
                <a:latin typeface="微软雅黑"/>
                <a:cs typeface="微软雅黑"/>
              </a:rPr>
              <a:t>可靠，附加丢失</a:t>
            </a:r>
            <a:r>
              <a:rPr sz="900" spc="-5" dirty="0">
                <a:latin typeface="微软雅黑"/>
                <a:cs typeface="微软雅黑"/>
              </a:rPr>
              <a:t>/</a:t>
            </a:r>
            <a:r>
              <a:rPr sz="900" dirty="0">
                <a:latin typeface="微软雅黑"/>
                <a:cs typeface="微软雅黑"/>
              </a:rPr>
              <a:t>货损保险，理赔便捷</a:t>
            </a:r>
            <a:endParaRPr sz="900">
              <a:latin typeface="微软雅黑"/>
              <a:cs typeface="微软雅黑"/>
            </a:endParaRPr>
          </a:p>
          <a:p>
            <a:pPr marL="184785" marR="5080" indent="-172720">
              <a:lnSpc>
                <a:spcPct val="150000"/>
              </a:lnSpc>
              <a:buFont typeface="Wingdings" panose="05000000000000000000"/>
              <a:buChar char="⚫"/>
              <a:tabLst>
                <a:tab pos="185420" algn="l"/>
              </a:tabLst>
            </a:pPr>
            <a:r>
              <a:rPr sz="900" b="1" i="1" dirty="0">
                <a:solidFill>
                  <a:srgbClr val="E36C09"/>
                </a:solidFill>
                <a:latin typeface="微软雅黑"/>
                <a:cs typeface="微软雅黑"/>
              </a:rPr>
              <a:t>时效保障：</a:t>
            </a:r>
            <a:r>
              <a:rPr sz="900" dirty="0">
                <a:latin typeface="微软雅黑"/>
                <a:cs typeface="微软雅黑"/>
              </a:rPr>
              <a:t>平台承诺时效内签收派送，因</a:t>
            </a:r>
            <a:r>
              <a:rPr sz="900" spc="-705" dirty="0">
                <a:latin typeface="微软雅黑"/>
                <a:cs typeface="微软雅黑"/>
              </a:rPr>
              <a:t>不 </a:t>
            </a:r>
            <a:r>
              <a:rPr sz="900" dirty="0">
                <a:latin typeface="微软雅黑"/>
                <a:cs typeface="微软雅黑"/>
              </a:rPr>
              <a:t>可抗力造成延误可体验性赔付兜底</a:t>
            </a:r>
            <a:endParaRPr sz="900">
              <a:latin typeface="微软雅黑"/>
              <a:cs typeface="微软雅黑"/>
            </a:endParaRPr>
          </a:p>
          <a:p>
            <a:pPr marL="184785" marR="70485" indent="-172720">
              <a:lnSpc>
                <a:spcPts val="1620"/>
              </a:lnSpc>
              <a:spcBef>
                <a:spcPts val="145"/>
              </a:spcBef>
              <a:buFont typeface="Wingdings" panose="05000000000000000000"/>
              <a:buChar char="⚫"/>
              <a:tabLst>
                <a:tab pos="185420" algn="l"/>
              </a:tabLst>
            </a:pPr>
            <a:r>
              <a:rPr sz="900" b="1" i="1" dirty="0">
                <a:solidFill>
                  <a:srgbClr val="E36C09"/>
                </a:solidFill>
                <a:latin typeface="微软雅黑"/>
                <a:cs typeface="微软雅黑"/>
              </a:rPr>
              <a:t>多样选择：</a:t>
            </a:r>
            <a:r>
              <a:rPr sz="900" dirty="0">
                <a:latin typeface="微软雅黑"/>
                <a:cs typeface="微软雅黑"/>
              </a:rPr>
              <a:t>构建“优选</a:t>
            </a:r>
            <a:r>
              <a:rPr sz="900" spc="-5" dirty="0">
                <a:latin typeface="微软雅黑"/>
                <a:cs typeface="微软雅黑"/>
              </a:rPr>
              <a:t>”/“</a:t>
            </a:r>
            <a:r>
              <a:rPr sz="900" dirty="0">
                <a:latin typeface="微软雅黑"/>
                <a:cs typeface="微软雅黑"/>
              </a:rPr>
              <a:t>标准”和“</a:t>
            </a:r>
            <a:r>
              <a:rPr sz="900" spc="-700" dirty="0">
                <a:latin typeface="微软雅黑"/>
                <a:cs typeface="微软雅黑"/>
              </a:rPr>
              <a:t>经 </a:t>
            </a:r>
            <a:r>
              <a:rPr sz="900" dirty="0">
                <a:latin typeface="微软雅黑"/>
                <a:cs typeface="微软雅黑"/>
              </a:rPr>
              <a:t>济物流”，满足客户多样性的发货需求</a:t>
            </a:r>
            <a:endParaRPr sz="900">
              <a:latin typeface="微软雅黑"/>
              <a:cs typeface="微软雅黑"/>
            </a:endParaRPr>
          </a:p>
        </p:txBody>
      </p:sp>
      <p:sp>
        <p:nvSpPr>
          <p:cNvPr id="43" name="object 43"/>
          <p:cNvSpPr txBox="1"/>
          <p:nvPr/>
        </p:nvSpPr>
        <p:spPr>
          <a:xfrm>
            <a:off x="950163" y="1609724"/>
            <a:ext cx="2506980" cy="1260475"/>
          </a:xfrm>
          <a:prstGeom prst="rect">
            <a:avLst/>
          </a:prstGeom>
        </p:spPr>
        <p:txBody>
          <a:bodyPr vert="horz" wrap="square" lIns="0" tIns="12700" rIns="0" bIns="0" rtlCol="0">
            <a:spAutoFit/>
          </a:bodyPr>
          <a:lstStyle/>
          <a:p>
            <a:pPr marL="224790" marR="22860" indent="-224790">
              <a:lnSpc>
                <a:spcPct val="150000"/>
              </a:lnSpc>
              <a:spcBef>
                <a:spcPts val="100"/>
              </a:spcBef>
              <a:buFont typeface="Wingdings" panose="05000000000000000000"/>
              <a:buChar char="⚫"/>
              <a:tabLst>
                <a:tab pos="224790" algn="l"/>
              </a:tabLst>
            </a:pPr>
            <a:r>
              <a:rPr sz="900" b="1" i="1" dirty="0">
                <a:solidFill>
                  <a:srgbClr val="E36C09"/>
                </a:solidFill>
                <a:latin typeface="微软雅黑"/>
                <a:cs typeface="微软雅黑"/>
              </a:rPr>
              <a:t>行业专线：</a:t>
            </a:r>
            <a:r>
              <a:rPr sz="900" b="1" i="1" dirty="0">
                <a:latin typeface="微软雅黑"/>
                <a:cs typeface="微软雅黑"/>
              </a:rPr>
              <a:t>支持国际站</a:t>
            </a:r>
            <a:r>
              <a:rPr sz="900" b="1" spc="-5" dirty="0">
                <a:latin typeface="微软雅黑"/>
                <a:cs typeface="微软雅黑"/>
              </a:rPr>
              <a:t>3C/</a:t>
            </a:r>
            <a:r>
              <a:rPr sz="900" b="1" i="1" dirty="0">
                <a:latin typeface="微软雅黑"/>
                <a:cs typeface="微软雅黑"/>
              </a:rPr>
              <a:t>彩粉</a:t>
            </a:r>
            <a:r>
              <a:rPr sz="900" b="1" spc="-10" dirty="0">
                <a:latin typeface="微软雅黑"/>
                <a:cs typeface="微软雅黑"/>
              </a:rPr>
              <a:t>/</a:t>
            </a:r>
            <a:r>
              <a:rPr sz="900" b="1" i="1" dirty="0">
                <a:latin typeface="微软雅黑"/>
                <a:cs typeface="微软雅黑"/>
              </a:rPr>
              <a:t>泡货</a:t>
            </a:r>
            <a:r>
              <a:rPr sz="900" b="1" spc="-10" dirty="0">
                <a:latin typeface="微软雅黑"/>
                <a:cs typeface="微软雅黑"/>
              </a:rPr>
              <a:t>/</a:t>
            </a:r>
            <a:r>
              <a:rPr sz="900" b="1" i="1" dirty="0">
                <a:latin typeface="微软雅黑"/>
                <a:cs typeface="微软雅黑"/>
              </a:rPr>
              <a:t>重货</a:t>
            </a:r>
            <a:r>
              <a:rPr sz="900" b="1" i="1" spc="-690" dirty="0">
                <a:latin typeface="微软雅黑"/>
                <a:cs typeface="微软雅黑"/>
              </a:rPr>
              <a:t>等 </a:t>
            </a:r>
            <a:r>
              <a:rPr sz="900" b="1" i="1" dirty="0">
                <a:latin typeface="微软雅黑"/>
                <a:cs typeface="微软雅黑"/>
              </a:rPr>
              <a:t>特殊品类的行业化履约通路</a:t>
            </a:r>
            <a:endParaRPr sz="900">
              <a:latin typeface="微软雅黑"/>
              <a:cs typeface="微软雅黑"/>
            </a:endParaRPr>
          </a:p>
          <a:p>
            <a:pPr marL="208280" marR="5080" indent="-208280">
              <a:lnSpc>
                <a:spcPct val="150000"/>
              </a:lnSpc>
              <a:buFont typeface="Wingdings" panose="05000000000000000000"/>
              <a:buChar char="⚫"/>
              <a:tabLst>
                <a:tab pos="207645" algn="l"/>
              </a:tabLst>
            </a:pPr>
            <a:r>
              <a:rPr sz="900" b="1" i="1" dirty="0">
                <a:solidFill>
                  <a:srgbClr val="E36C09"/>
                </a:solidFill>
                <a:latin typeface="微软雅黑"/>
                <a:cs typeface="微软雅黑"/>
              </a:rPr>
              <a:t>仓位保障：</a:t>
            </a:r>
            <a:r>
              <a:rPr sz="900" dirty="0">
                <a:latin typeface="微软雅黑"/>
                <a:cs typeface="微软雅黑"/>
              </a:rPr>
              <a:t>协同菜鸟物流、阿里生态资源确</a:t>
            </a:r>
            <a:r>
              <a:rPr sz="900" spc="-705" dirty="0">
                <a:latin typeface="微软雅黑"/>
                <a:cs typeface="微软雅黑"/>
              </a:rPr>
              <a:t>保 </a:t>
            </a:r>
            <a:r>
              <a:rPr sz="900" dirty="0">
                <a:latin typeface="微软雅黑"/>
                <a:cs typeface="微软雅黑"/>
              </a:rPr>
              <a:t>国际站交易履约的正常运转</a:t>
            </a:r>
            <a:endParaRPr sz="900">
              <a:latin typeface="微软雅黑"/>
              <a:cs typeface="微软雅黑"/>
            </a:endParaRPr>
          </a:p>
          <a:p>
            <a:pPr marL="184785" marR="92710" indent="-172720">
              <a:lnSpc>
                <a:spcPts val="1620"/>
              </a:lnSpc>
              <a:spcBef>
                <a:spcPts val="145"/>
              </a:spcBef>
              <a:buFont typeface="Wingdings" panose="05000000000000000000"/>
              <a:buChar char="⚫"/>
              <a:tabLst>
                <a:tab pos="185420" algn="l"/>
              </a:tabLst>
            </a:pPr>
            <a:r>
              <a:rPr sz="900" b="1" i="1" dirty="0">
                <a:solidFill>
                  <a:srgbClr val="E36C09"/>
                </a:solidFill>
                <a:latin typeface="微软雅黑"/>
                <a:cs typeface="微软雅黑"/>
              </a:rPr>
              <a:t>通路保障：</a:t>
            </a:r>
            <a:r>
              <a:rPr sz="900" dirty="0">
                <a:latin typeface="微软雅黑"/>
                <a:cs typeface="微软雅黑"/>
              </a:rPr>
              <a:t>多式联运（海派</a:t>
            </a:r>
            <a:r>
              <a:rPr sz="900" spc="-5" dirty="0">
                <a:latin typeface="微软雅黑"/>
                <a:cs typeface="微软雅黑"/>
              </a:rPr>
              <a:t>/</a:t>
            </a:r>
            <a:r>
              <a:rPr sz="900" dirty="0">
                <a:latin typeface="微软雅黑"/>
                <a:cs typeface="微软雅黑"/>
              </a:rPr>
              <a:t>空派等）确保</a:t>
            </a:r>
            <a:r>
              <a:rPr sz="900" spc="-695" dirty="0">
                <a:latin typeface="微软雅黑"/>
                <a:cs typeface="微软雅黑"/>
              </a:rPr>
              <a:t>商 </a:t>
            </a:r>
            <a:r>
              <a:rPr sz="900" dirty="0">
                <a:latin typeface="微软雅黑"/>
                <a:cs typeface="微软雅黑"/>
              </a:rPr>
              <a:t>家货物出口核心目的国</a:t>
            </a:r>
            <a:r>
              <a:rPr sz="900" spc="-5" dirty="0">
                <a:latin typeface="微软雅黑"/>
                <a:cs typeface="微软雅黑"/>
              </a:rPr>
              <a:t>（US）</a:t>
            </a:r>
            <a:endParaRPr sz="900">
              <a:latin typeface="微软雅黑"/>
              <a:cs typeface="微软雅黑"/>
            </a:endParaRPr>
          </a:p>
        </p:txBody>
      </p:sp>
      <p:sp>
        <p:nvSpPr>
          <p:cNvPr id="44" name="object 44"/>
          <p:cNvSpPr txBox="1"/>
          <p:nvPr/>
        </p:nvSpPr>
        <p:spPr>
          <a:xfrm>
            <a:off x="6198489" y="1609724"/>
            <a:ext cx="2484120" cy="1260475"/>
          </a:xfrm>
          <a:prstGeom prst="rect">
            <a:avLst/>
          </a:prstGeom>
        </p:spPr>
        <p:txBody>
          <a:bodyPr vert="horz" wrap="square" lIns="0" tIns="12700" rIns="0" bIns="0" rtlCol="0">
            <a:spAutoFit/>
          </a:bodyPr>
          <a:lstStyle/>
          <a:p>
            <a:pPr marL="184785" marR="5080" indent="-172720">
              <a:lnSpc>
                <a:spcPct val="150000"/>
              </a:lnSpc>
              <a:spcBef>
                <a:spcPts val="100"/>
              </a:spcBef>
              <a:buFont typeface="Wingdings" panose="05000000000000000000"/>
              <a:buChar char="⚫"/>
              <a:tabLst>
                <a:tab pos="185420" algn="l"/>
              </a:tabLst>
            </a:pPr>
            <a:r>
              <a:rPr sz="900" b="1" i="1" dirty="0">
                <a:solidFill>
                  <a:srgbClr val="E36C09"/>
                </a:solidFill>
                <a:latin typeface="微软雅黑"/>
                <a:cs typeface="微软雅黑"/>
              </a:rPr>
              <a:t>价格优势：</a:t>
            </a:r>
            <a:r>
              <a:rPr sz="900" dirty="0">
                <a:latin typeface="微软雅黑"/>
                <a:cs typeface="微软雅黑"/>
              </a:rPr>
              <a:t>对比线下货代及承运商，阿里物</a:t>
            </a:r>
            <a:r>
              <a:rPr sz="900" spc="-705" dirty="0">
                <a:latin typeface="微软雅黑"/>
                <a:cs typeface="微软雅黑"/>
              </a:rPr>
              <a:t>流 </a:t>
            </a:r>
            <a:r>
              <a:rPr sz="900" dirty="0">
                <a:latin typeface="微软雅黑"/>
                <a:cs typeface="微软雅黑"/>
              </a:rPr>
              <a:t>在核心国家和线路上保障价格竞争优势</a:t>
            </a:r>
            <a:endParaRPr sz="900">
              <a:latin typeface="微软雅黑"/>
              <a:cs typeface="微软雅黑"/>
            </a:endParaRPr>
          </a:p>
          <a:p>
            <a:pPr marL="184785" marR="69850" indent="-172720">
              <a:lnSpc>
                <a:spcPct val="150000"/>
              </a:lnSpc>
              <a:buFont typeface="Wingdings" panose="05000000000000000000"/>
              <a:buChar char="⚫"/>
              <a:tabLst>
                <a:tab pos="185420" algn="l"/>
              </a:tabLst>
            </a:pPr>
            <a:r>
              <a:rPr sz="900" b="1" i="1" dirty="0">
                <a:solidFill>
                  <a:srgbClr val="E36C09"/>
                </a:solidFill>
                <a:latin typeface="微软雅黑"/>
                <a:cs typeface="微软雅黑"/>
              </a:rPr>
              <a:t>丰富权益：</a:t>
            </a:r>
            <a:r>
              <a:rPr sz="900" dirty="0">
                <a:latin typeface="微软雅黑"/>
                <a:cs typeface="微软雅黑"/>
              </a:rPr>
              <a:t>丰富客户权益，新增保险</a:t>
            </a:r>
            <a:r>
              <a:rPr sz="900" spc="-5" dirty="0">
                <a:latin typeface="微软雅黑"/>
                <a:cs typeface="微软雅黑"/>
              </a:rPr>
              <a:t>/</a:t>
            </a:r>
            <a:r>
              <a:rPr sz="900" dirty="0">
                <a:latin typeface="微软雅黑"/>
                <a:cs typeface="微软雅黑"/>
              </a:rPr>
              <a:t>上门</a:t>
            </a:r>
            <a:r>
              <a:rPr sz="900" spc="-695" dirty="0">
                <a:latin typeface="微软雅黑"/>
                <a:cs typeface="微软雅黑"/>
              </a:rPr>
              <a:t>揽 </a:t>
            </a:r>
            <a:r>
              <a:rPr sz="900" dirty="0">
                <a:latin typeface="微软雅黑"/>
                <a:cs typeface="微软雅黑"/>
              </a:rPr>
              <a:t>收</a:t>
            </a:r>
            <a:r>
              <a:rPr sz="900" spc="-5" dirty="0">
                <a:latin typeface="微软雅黑"/>
                <a:cs typeface="微软雅黑"/>
              </a:rPr>
              <a:t>/</a:t>
            </a:r>
            <a:r>
              <a:rPr sz="900" dirty="0">
                <a:latin typeface="微软雅黑"/>
                <a:cs typeface="微软雅黑"/>
              </a:rPr>
              <a:t>极速理赔服务等，服务“加量不加价”</a:t>
            </a:r>
            <a:endParaRPr sz="900">
              <a:latin typeface="微软雅黑"/>
              <a:cs typeface="微软雅黑"/>
            </a:endParaRPr>
          </a:p>
          <a:p>
            <a:pPr marL="184785" marR="5080" indent="-172720">
              <a:lnSpc>
                <a:spcPts val="1620"/>
              </a:lnSpc>
              <a:spcBef>
                <a:spcPts val="145"/>
              </a:spcBef>
              <a:buFont typeface="Wingdings" panose="05000000000000000000"/>
              <a:buChar char="⚫"/>
              <a:tabLst>
                <a:tab pos="185420" algn="l"/>
              </a:tabLst>
            </a:pPr>
            <a:r>
              <a:rPr sz="900" b="1" i="1" dirty="0">
                <a:solidFill>
                  <a:srgbClr val="E36C09"/>
                </a:solidFill>
                <a:latin typeface="微软雅黑"/>
                <a:cs typeface="微软雅黑"/>
              </a:rPr>
              <a:t>优享计划：</a:t>
            </a:r>
            <a:r>
              <a:rPr sz="900" dirty="0">
                <a:latin typeface="微软雅黑"/>
                <a:cs typeface="微软雅黑"/>
              </a:rPr>
              <a:t>针对于国际站新客和留存客户分</a:t>
            </a:r>
            <a:r>
              <a:rPr sz="900" spc="-705" dirty="0">
                <a:latin typeface="微软雅黑"/>
                <a:cs typeface="微软雅黑"/>
              </a:rPr>
              <a:t>别 </a:t>
            </a:r>
            <a:r>
              <a:rPr sz="900" dirty="0">
                <a:latin typeface="微软雅黑"/>
                <a:cs typeface="微软雅黑"/>
              </a:rPr>
              <a:t>推出不同优惠方案，降低运费成本</a:t>
            </a:r>
            <a:endParaRPr sz="900">
              <a:latin typeface="微软雅黑"/>
              <a:cs typeface="微软雅黑"/>
            </a:endParaRPr>
          </a:p>
        </p:txBody>
      </p:sp>
      <p:sp>
        <p:nvSpPr>
          <p:cNvPr id="45" name="object 45"/>
          <p:cNvSpPr/>
          <p:nvPr/>
        </p:nvSpPr>
        <p:spPr>
          <a:xfrm>
            <a:off x="316991" y="592836"/>
            <a:ext cx="8484235" cy="704215"/>
          </a:xfrm>
          <a:custGeom>
            <a:avLst/>
            <a:gdLst/>
            <a:ahLst/>
            <a:cxnLst/>
            <a:rect l="l" t="t" r="r" b="b"/>
            <a:pathLst>
              <a:path w="8484235" h="704215">
                <a:moveTo>
                  <a:pt x="0" y="704088"/>
                </a:moveTo>
                <a:lnTo>
                  <a:pt x="8484108" y="704088"/>
                </a:lnTo>
                <a:lnTo>
                  <a:pt x="8484108" y="0"/>
                </a:lnTo>
                <a:lnTo>
                  <a:pt x="0" y="0"/>
                </a:lnTo>
                <a:lnTo>
                  <a:pt x="0" y="704088"/>
                </a:lnTo>
                <a:close/>
              </a:path>
            </a:pathLst>
          </a:custGeom>
          <a:solidFill>
            <a:srgbClr val="4471C4">
              <a:alpha val="10195"/>
            </a:srgbClr>
          </a:solidFill>
        </p:spPr>
        <p:txBody>
          <a:bodyPr wrap="square" lIns="0" tIns="0" rIns="0" bIns="0" rtlCol="0"/>
          <a:lstStyle/>
          <a:p/>
        </p:txBody>
      </p:sp>
      <p:sp>
        <p:nvSpPr>
          <p:cNvPr id="46" name="object 46"/>
          <p:cNvSpPr txBox="1"/>
          <p:nvPr/>
        </p:nvSpPr>
        <p:spPr>
          <a:xfrm>
            <a:off x="482600" y="542696"/>
            <a:ext cx="8014334" cy="1050925"/>
          </a:xfrm>
          <a:prstGeom prst="rect">
            <a:avLst/>
          </a:prstGeom>
        </p:spPr>
        <p:txBody>
          <a:bodyPr vert="horz" wrap="square" lIns="0" tIns="88900" rIns="0" bIns="0" rtlCol="0">
            <a:spAutoFit/>
          </a:bodyPr>
          <a:lstStyle/>
          <a:p>
            <a:pPr marL="12700">
              <a:lnSpc>
                <a:spcPct val="100000"/>
              </a:lnSpc>
              <a:spcBef>
                <a:spcPts val="700"/>
              </a:spcBef>
            </a:pPr>
            <a:r>
              <a:rPr sz="1000" b="1" i="1" spc="-5" dirty="0">
                <a:solidFill>
                  <a:srgbClr val="E36C09"/>
                </a:solidFill>
                <a:latin typeface="微软雅黑"/>
                <a:cs typeface="微软雅黑"/>
              </a:rPr>
              <a:t>多样解决方案</a:t>
            </a:r>
            <a:r>
              <a:rPr sz="1000" spc="-5" dirty="0">
                <a:latin typeface="微软雅黑"/>
                <a:cs typeface="微软雅黑"/>
              </a:rPr>
              <a:t>：国际快递覆</a:t>
            </a:r>
            <a:r>
              <a:rPr sz="1000" spc="-10" dirty="0">
                <a:latin typeface="微软雅黑"/>
                <a:cs typeface="微软雅黑"/>
              </a:rPr>
              <a:t>盖</a:t>
            </a:r>
            <a:r>
              <a:rPr sz="1000" spc="-5" dirty="0">
                <a:latin typeface="微软雅黑"/>
                <a:cs typeface="微软雅黑"/>
              </a:rPr>
              <a:t>21条线</a:t>
            </a:r>
            <a:r>
              <a:rPr sz="1000" spc="5" dirty="0">
                <a:latin typeface="微软雅黑"/>
                <a:cs typeface="微软雅黑"/>
              </a:rPr>
              <a:t>路</a:t>
            </a:r>
            <a:r>
              <a:rPr sz="1000" spc="-5" dirty="0">
                <a:latin typeface="微软雅黑"/>
                <a:cs typeface="微软雅黑"/>
              </a:rPr>
              <a:t>，31个</a:t>
            </a:r>
            <a:r>
              <a:rPr sz="1000" spc="5" dirty="0">
                <a:latin typeface="微软雅黑"/>
                <a:cs typeface="微软雅黑"/>
              </a:rPr>
              <a:t>国</a:t>
            </a:r>
            <a:r>
              <a:rPr sz="1000" spc="-5" dirty="0">
                <a:latin typeface="微软雅黑"/>
                <a:cs typeface="微软雅黑"/>
              </a:rPr>
              <a:t>内仓</a:t>
            </a:r>
            <a:r>
              <a:rPr sz="1000" spc="5" dirty="0">
                <a:latin typeface="微软雅黑"/>
                <a:cs typeface="微软雅黑"/>
              </a:rPr>
              <a:t>，</a:t>
            </a:r>
            <a:r>
              <a:rPr sz="1000" spc="-5" dirty="0">
                <a:latin typeface="微软雅黑"/>
                <a:cs typeface="微软雅黑"/>
              </a:rPr>
              <a:t>多行</a:t>
            </a:r>
            <a:r>
              <a:rPr sz="1000" spc="5" dirty="0">
                <a:latin typeface="微软雅黑"/>
                <a:cs typeface="微软雅黑"/>
              </a:rPr>
              <a:t>业</a:t>
            </a:r>
            <a:r>
              <a:rPr sz="1000" spc="-5" dirty="0">
                <a:latin typeface="微软雅黑"/>
                <a:cs typeface="微软雅黑"/>
              </a:rPr>
              <a:t>解决</a:t>
            </a:r>
            <a:r>
              <a:rPr sz="1000" spc="5" dirty="0">
                <a:latin typeface="微软雅黑"/>
                <a:cs typeface="微软雅黑"/>
              </a:rPr>
              <a:t>方</a:t>
            </a:r>
            <a:r>
              <a:rPr sz="1000" spc="-5" dirty="0">
                <a:latin typeface="微软雅黑"/>
                <a:cs typeface="微软雅黑"/>
              </a:rPr>
              <a:t>案</a:t>
            </a:r>
            <a:r>
              <a:rPr sz="1000" spc="60" dirty="0">
                <a:latin typeface="微软雅黑"/>
                <a:cs typeface="微软雅黑"/>
              </a:rPr>
              <a:t> </a:t>
            </a:r>
            <a:r>
              <a:rPr sz="1000" spc="-5" dirty="0">
                <a:latin typeface="微软雅黑"/>
                <a:cs typeface="微软雅黑"/>
              </a:rPr>
              <a:t>（纯电、</a:t>
            </a:r>
            <a:r>
              <a:rPr sz="1000" dirty="0">
                <a:latin typeface="微软雅黑"/>
                <a:cs typeface="微软雅黑"/>
              </a:rPr>
              <a:t>3C</a:t>
            </a:r>
            <a:r>
              <a:rPr sz="1000" spc="-5" dirty="0">
                <a:latin typeface="微软雅黑"/>
                <a:cs typeface="微软雅黑"/>
              </a:rPr>
              <a:t>、电子烟、假发、化妆品、</a:t>
            </a:r>
            <a:r>
              <a:rPr sz="1000" spc="5" dirty="0">
                <a:latin typeface="微软雅黑"/>
                <a:cs typeface="微软雅黑"/>
              </a:rPr>
              <a:t>特</a:t>
            </a:r>
            <a:r>
              <a:rPr sz="1000" spc="-5" dirty="0">
                <a:latin typeface="微软雅黑"/>
                <a:cs typeface="微软雅黑"/>
              </a:rPr>
              <a:t>殊品</a:t>
            </a:r>
            <a:r>
              <a:rPr sz="1000" spc="5" dirty="0">
                <a:latin typeface="微软雅黑"/>
                <a:cs typeface="微软雅黑"/>
              </a:rPr>
              <a:t>、</a:t>
            </a:r>
            <a:r>
              <a:rPr sz="1000" spc="-5" dirty="0">
                <a:latin typeface="微软雅黑"/>
                <a:cs typeface="微软雅黑"/>
              </a:rPr>
              <a:t>重货</a:t>
            </a:r>
            <a:r>
              <a:rPr sz="1000" spc="5" dirty="0">
                <a:latin typeface="微软雅黑"/>
                <a:cs typeface="微软雅黑"/>
              </a:rPr>
              <a:t>等</a:t>
            </a:r>
            <a:r>
              <a:rPr sz="1000" spc="-5" dirty="0">
                <a:latin typeface="微软雅黑"/>
                <a:cs typeface="微软雅黑"/>
              </a:rPr>
              <a:t>）</a:t>
            </a:r>
            <a:endParaRPr sz="1000">
              <a:latin typeface="微软雅黑"/>
              <a:cs typeface="微软雅黑"/>
            </a:endParaRPr>
          </a:p>
          <a:p>
            <a:pPr marL="12700">
              <a:lnSpc>
                <a:spcPct val="100000"/>
              </a:lnSpc>
              <a:spcBef>
                <a:spcPts val="600"/>
              </a:spcBef>
            </a:pPr>
            <a:r>
              <a:rPr sz="1000" b="1" i="1" spc="-5" dirty="0">
                <a:solidFill>
                  <a:srgbClr val="E36C09"/>
                </a:solidFill>
                <a:latin typeface="微软雅黑"/>
                <a:cs typeface="微软雅黑"/>
              </a:rPr>
              <a:t>易用产品体验</a:t>
            </a:r>
            <a:r>
              <a:rPr sz="1000" spc="-5" dirty="0">
                <a:latin typeface="微软雅黑"/>
                <a:cs typeface="微软雅黑"/>
              </a:rPr>
              <a:t>：在线询</a:t>
            </a:r>
            <a:r>
              <a:rPr sz="1000" spc="-10" dirty="0">
                <a:latin typeface="微软雅黑"/>
                <a:cs typeface="微软雅黑"/>
              </a:rPr>
              <a:t>价</a:t>
            </a:r>
            <a:r>
              <a:rPr sz="1000" spc="-15" dirty="0">
                <a:latin typeface="微软雅黑"/>
                <a:cs typeface="微软雅黑"/>
              </a:rPr>
              <a:t>/</a:t>
            </a:r>
            <a:r>
              <a:rPr sz="1000" spc="-5" dirty="0">
                <a:latin typeface="微软雅黑"/>
                <a:cs typeface="微软雅黑"/>
              </a:rPr>
              <a:t>下单，</a:t>
            </a:r>
            <a:r>
              <a:rPr sz="1000" spc="5" dirty="0">
                <a:latin typeface="微软雅黑"/>
                <a:cs typeface="微软雅黑"/>
              </a:rPr>
              <a:t>国</a:t>
            </a:r>
            <a:r>
              <a:rPr sz="1000" spc="-5" dirty="0">
                <a:latin typeface="微软雅黑"/>
                <a:cs typeface="微软雅黑"/>
              </a:rPr>
              <a:t>际快</a:t>
            </a:r>
            <a:r>
              <a:rPr sz="1000" spc="5" dirty="0">
                <a:latin typeface="微软雅黑"/>
                <a:cs typeface="微软雅黑"/>
              </a:rPr>
              <a:t>递</a:t>
            </a:r>
            <a:r>
              <a:rPr sz="1000" spc="-5" dirty="0">
                <a:latin typeface="微软雅黑"/>
                <a:cs typeface="微软雅黑"/>
              </a:rPr>
              <a:t>智能</a:t>
            </a:r>
            <a:r>
              <a:rPr sz="1000" spc="5" dirty="0">
                <a:latin typeface="微软雅黑"/>
                <a:cs typeface="微软雅黑"/>
              </a:rPr>
              <a:t>线</a:t>
            </a:r>
            <a:r>
              <a:rPr sz="1000" spc="-5" dirty="0">
                <a:latin typeface="微软雅黑"/>
                <a:cs typeface="微软雅黑"/>
              </a:rPr>
              <a:t>路推</a:t>
            </a:r>
            <a:r>
              <a:rPr sz="1000" spc="5" dirty="0">
                <a:latin typeface="微软雅黑"/>
                <a:cs typeface="微软雅黑"/>
              </a:rPr>
              <a:t>荐</a:t>
            </a:r>
            <a:r>
              <a:rPr sz="1000" spc="-5" dirty="0">
                <a:latin typeface="微软雅黑"/>
                <a:cs typeface="微软雅黑"/>
              </a:rPr>
              <a:t>，全</a:t>
            </a:r>
            <a:r>
              <a:rPr sz="1000" spc="5" dirty="0">
                <a:latin typeface="微软雅黑"/>
                <a:cs typeface="微软雅黑"/>
              </a:rPr>
              <a:t>程</a:t>
            </a:r>
            <a:r>
              <a:rPr sz="1000" spc="-5" dirty="0">
                <a:latin typeface="微软雅黑"/>
                <a:cs typeface="微软雅黑"/>
              </a:rPr>
              <a:t>轨迹</a:t>
            </a:r>
            <a:r>
              <a:rPr sz="1000" spc="5" dirty="0">
                <a:latin typeface="微软雅黑"/>
                <a:cs typeface="微软雅黑"/>
              </a:rPr>
              <a:t>可</a:t>
            </a:r>
            <a:r>
              <a:rPr sz="1000" spc="-5" dirty="0">
                <a:latin typeface="微软雅黑"/>
                <a:cs typeface="微软雅黑"/>
              </a:rPr>
              <a:t>视</a:t>
            </a:r>
            <a:endParaRPr sz="1000">
              <a:latin typeface="微软雅黑"/>
              <a:cs typeface="微软雅黑"/>
            </a:endParaRPr>
          </a:p>
          <a:p>
            <a:pPr marL="12700">
              <a:lnSpc>
                <a:spcPct val="100000"/>
              </a:lnSpc>
              <a:spcBef>
                <a:spcPts val="600"/>
              </a:spcBef>
            </a:pPr>
            <a:r>
              <a:rPr sz="1000" b="1" i="1" spc="-5" dirty="0">
                <a:solidFill>
                  <a:srgbClr val="E36C09"/>
                </a:solidFill>
                <a:latin typeface="微软雅黑"/>
                <a:cs typeface="微软雅黑"/>
              </a:rPr>
              <a:t>极致服务保障</a:t>
            </a:r>
            <a:r>
              <a:rPr sz="1000" spc="-5" dirty="0">
                <a:latin typeface="微软雅黑"/>
                <a:cs typeface="微软雅黑"/>
              </a:rPr>
              <a:t>：智能服务提醒，旺</a:t>
            </a:r>
            <a:r>
              <a:rPr sz="1000" spc="5" dirty="0">
                <a:latin typeface="微软雅黑"/>
                <a:cs typeface="微软雅黑"/>
              </a:rPr>
              <a:t>季</a:t>
            </a:r>
            <a:r>
              <a:rPr sz="1000" spc="-5" dirty="0">
                <a:latin typeface="微软雅黑"/>
                <a:cs typeface="微软雅黑"/>
              </a:rPr>
              <a:t>运力</a:t>
            </a:r>
            <a:r>
              <a:rPr sz="1000" spc="5" dirty="0">
                <a:latin typeface="微软雅黑"/>
                <a:cs typeface="微软雅黑"/>
              </a:rPr>
              <a:t>保</a:t>
            </a:r>
            <a:r>
              <a:rPr sz="1000" spc="-5" dirty="0">
                <a:latin typeface="微软雅黑"/>
                <a:cs typeface="微软雅黑"/>
              </a:rPr>
              <a:t>障，</a:t>
            </a:r>
            <a:r>
              <a:rPr sz="1000" spc="5" dirty="0">
                <a:latin typeface="微软雅黑"/>
                <a:cs typeface="微软雅黑"/>
              </a:rPr>
              <a:t>客</a:t>
            </a:r>
            <a:r>
              <a:rPr sz="1000" spc="-5" dirty="0">
                <a:latin typeface="微软雅黑"/>
                <a:cs typeface="微软雅黑"/>
              </a:rPr>
              <a:t>户分</a:t>
            </a:r>
            <a:r>
              <a:rPr sz="1000" spc="5" dirty="0">
                <a:latin typeface="微软雅黑"/>
                <a:cs typeface="微软雅黑"/>
              </a:rPr>
              <a:t>层</a:t>
            </a:r>
            <a:r>
              <a:rPr sz="1000" spc="-5" dirty="0">
                <a:latin typeface="微软雅黑"/>
                <a:cs typeface="微软雅黑"/>
              </a:rPr>
              <a:t>权益</a:t>
            </a:r>
            <a:r>
              <a:rPr sz="1000" spc="5" dirty="0">
                <a:latin typeface="微软雅黑"/>
                <a:cs typeface="微软雅黑"/>
              </a:rPr>
              <a:t>；</a:t>
            </a:r>
            <a:r>
              <a:rPr sz="1000" dirty="0">
                <a:latin typeface="微软雅黑"/>
                <a:cs typeface="微软雅黑"/>
              </a:rPr>
              <a:t>近</a:t>
            </a:r>
            <a:r>
              <a:rPr sz="1000" spc="-5" dirty="0">
                <a:latin typeface="微软雅黑"/>
                <a:cs typeface="微软雅黑"/>
              </a:rPr>
              <a:t>200个</a:t>
            </a:r>
            <a:r>
              <a:rPr sz="1000" spc="5" dirty="0">
                <a:latin typeface="微软雅黑"/>
                <a:cs typeface="微软雅黑"/>
              </a:rPr>
              <a:t>快</a:t>
            </a:r>
            <a:r>
              <a:rPr sz="1000" spc="-5" dirty="0">
                <a:latin typeface="微软雅黑"/>
                <a:cs typeface="微软雅黑"/>
              </a:rPr>
              <a:t>递上</a:t>
            </a:r>
            <a:r>
              <a:rPr sz="1000" spc="5" dirty="0">
                <a:latin typeface="微软雅黑"/>
                <a:cs typeface="微软雅黑"/>
              </a:rPr>
              <a:t>门</a:t>
            </a:r>
            <a:r>
              <a:rPr sz="1000" spc="-5" dirty="0">
                <a:latin typeface="微软雅黑"/>
                <a:cs typeface="微软雅黑"/>
              </a:rPr>
              <a:t>取件</a:t>
            </a:r>
            <a:r>
              <a:rPr sz="1000" spc="5" dirty="0">
                <a:latin typeface="微软雅黑"/>
                <a:cs typeface="微软雅黑"/>
              </a:rPr>
              <a:t>城</a:t>
            </a:r>
            <a:r>
              <a:rPr sz="1000" spc="-5" dirty="0">
                <a:latin typeface="微软雅黑"/>
                <a:cs typeface="微软雅黑"/>
              </a:rPr>
              <a:t>市，23个</a:t>
            </a:r>
            <a:r>
              <a:rPr sz="1000" spc="5" dirty="0">
                <a:latin typeface="微软雅黑"/>
                <a:cs typeface="微软雅黑"/>
              </a:rPr>
              <a:t>国</a:t>
            </a:r>
            <a:r>
              <a:rPr sz="1000" spc="-5" dirty="0">
                <a:latin typeface="微软雅黑"/>
                <a:cs typeface="微软雅黑"/>
              </a:rPr>
              <a:t>家承</a:t>
            </a:r>
            <a:r>
              <a:rPr sz="1000" spc="5" dirty="0">
                <a:latin typeface="微软雅黑"/>
                <a:cs typeface="微软雅黑"/>
              </a:rPr>
              <a:t>诺</a:t>
            </a:r>
            <a:r>
              <a:rPr sz="1000" spc="-5" dirty="0">
                <a:latin typeface="微软雅黑"/>
                <a:cs typeface="微软雅黑"/>
              </a:rPr>
              <a:t>达，</a:t>
            </a:r>
            <a:r>
              <a:rPr sz="1000" spc="5" dirty="0">
                <a:latin typeface="微软雅黑"/>
                <a:cs typeface="微软雅黑"/>
              </a:rPr>
              <a:t>充</a:t>
            </a:r>
            <a:r>
              <a:rPr sz="1000" spc="-5" dirty="0">
                <a:latin typeface="微软雅黑"/>
                <a:cs typeface="微软雅黑"/>
              </a:rPr>
              <a:t>分满</a:t>
            </a:r>
            <a:r>
              <a:rPr sz="1000" spc="5" dirty="0">
                <a:latin typeface="微软雅黑"/>
                <a:cs typeface="微软雅黑"/>
              </a:rPr>
              <a:t>足</a:t>
            </a:r>
            <a:r>
              <a:rPr sz="1000" spc="-5" dirty="0">
                <a:latin typeface="微软雅黑"/>
                <a:cs typeface="微软雅黑"/>
              </a:rPr>
              <a:t>商家</a:t>
            </a:r>
            <a:r>
              <a:rPr sz="1000" spc="5" dirty="0">
                <a:latin typeface="微软雅黑"/>
                <a:cs typeface="微软雅黑"/>
              </a:rPr>
              <a:t>物</a:t>
            </a:r>
            <a:r>
              <a:rPr sz="1000" spc="-5" dirty="0">
                <a:latin typeface="微软雅黑"/>
                <a:cs typeface="微软雅黑"/>
              </a:rPr>
              <a:t>流需求</a:t>
            </a:r>
            <a:endParaRPr sz="1000">
              <a:latin typeface="微软雅黑"/>
              <a:cs typeface="微软雅黑"/>
            </a:endParaRPr>
          </a:p>
          <a:p>
            <a:pPr>
              <a:lnSpc>
                <a:spcPct val="100000"/>
              </a:lnSpc>
              <a:spcBef>
                <a:spcPts val="20"/>
              </a:spcBef>
            </a:pPr>
            <a:endParaRPr sz="1050">
              <a:latin typeface="Times New Roman" panose="02020503050405090304"/>
              <a:cs typeface="Times New Roman" panose="02020503050405090304"/>
            </a:endParaRPr>
          </a:p>
          <a:p>
            <a:pPr marL="639445">
              <a:lnSpc>
                <a:spcPct val="100000"/>
              </a:lnSpc>
              <a:tabLst>
                <a:tab pos="3343910" algn="l"/>
                <a:tab pos="6019800" algn="l"/>
              </a:tabLst>
            </a:pPr>
            <a:r>
              <a:rPr sz="1200" b="1" i="1" dirty="0">
                <a:solidFill>
                  <a:srgbClr val="F8F8F8"/>
                </a:solidFill>
                <a:latin typeface="微软雅黑"/>
                <a:cs typeface="微软雅黑"/>
              </a:rPr>
              <a:t>走得通：确定性的国际物流网络	走得好：稳定可靠的运力质量	走得省：有竞争力的运费价格</a:t>
            </a:r>
            <a:endParaRPr sz="1200">
              <a:latin typeface="微软雅黑"/>
              <a:cs typeface="微软雅黑"/>
            </a:endParaRPr>
          </a:p>
        </p:txBody>
      </p:sp>
      <p:sp>
        <p:nvSpPr>
          <p:cNvPr id="47" name="object 47"/>
          <p:cNvSpPr txBox="1"/>
          <p:nvPr/>
        </p:nvSpPr>
        <p:spPr>
          <a:xfrm>
            <a:off x="7928229" y="4951577"/>
            <a:ext cx="1148715"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微软雅黑"/>
                <a:cs typeface="微软雅黑"/>
              </a:rPr>
              <a:t>活动细则以官方发布为准</a:t>
            </a:r>
            <a:endParaRPr sz="800">
              <a:latin typeface="微软雅黑"/>
              <a:cs typeface="微软雅黑"/>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724" y="87884"/>
            <a:ext cx="2336165" cy="278130"/>
          </a:xfrm>
          <a:prstGeom prst="rect">
            <a:avLst/>
          </a:prstGeom>
        </p:spPr>
        <p:txBody>
          <a:bodyPr vert="horz" wrap="square" lIns="0" tIns="13335" rIns="0" bIns="0" rtlCol="0">
            <a:spAutoFit/>
          </a:bodyPr>
          <a:lstStyle/>
          <a:p>
            <a:pPr marL="12700">
              <a:lnSpc>
                <a:spcPct val="100000"/>
              </a:lnSpc>
              <a:spcBef>
                <a:spcPts val="105"/>
              </a:spcBef>
            </a:pPr>
            <a:r>
              <a:rPr sz="1650" spc="5" dirty="0"/>
              <a:t>数字化财税服</a:t>
            </a:r>
            <a:r>
              <a:rPr sz="1650" spc="-10" dirty="0"/>
              <a:t>务</a:t>
            </a:r>
            <a:r>
              <a:rPr sz="1650" spc="5" dirty="0"/>
              <a:t>客户</a:t>
            </a:r>
            <a:r>
              <a:rPr sz="1650" spc="-10" dirty="0"/>
              <a:t>优</a:t>
            </a:r>
            <a:r>
              <a:rPr sz="1650" spc="5" dirty="0"/>
              <a:t>享</a:t>
            </a:r>
            <a:endParaRPr sz="1650"/>
          </a:p>
        </p:txBody>
      </p:sp>
      <p:sp>
        <p:nvSpPr>
          <p:cNvPr id="3" name="object 3"/>
          <p:cNvSpPr/>
          <p:nvPr/>
        </p:nvSpPr>
        <p:spPr>
          <a:xfrm>
            <a:off x="333756" y="641604"/>
            <a:ext cx="8468995" cy="617220"/>
          </a:xfrm>
          <a:custGeom>
            <a:avLst/>
            <a:gdLst/>
            <a:ahLst/>
            <a:cxnLst/>
            <a:rect l="l" t="t" r="r" b="b"/>
            <a:pathLst>
              <a:path w="8468995" h="617219">
                <a:moveTo>
                  <a:pt x="0" y="617220"/>
                </a:moveTo>
                <a:lnTo>
                  <a:pt x="8468868" y="617220"/>
                </a:lnTo>
                <a:lnTo>
                  <a:pt x="8468868" y="0"/>
                </a:lnTo>
                <a:lnTo>
                  <a:pt x="0" y="0"/>
                </a:lnTo>
                <a:lnTo>
                  <a:pt x="0" y="617220"/>
                </a:lnTo>
                <a:close/>
              </a:path>
            </a:pathLst>
          </a:custGeom>
          <a:solidFill>
            <a:srgbClr val="4471C4">
              <a:alpha val="10195"/>
            </a:srgbClr>
          </a:solidFill>
        </p:spPr>
        <p:txBody>
          <a:bodyPr wrap="square" lIns="0" tIns="0" rIns="0" bIns="0" rtlCol="0"/>
          <a:lstStyle/>
          <a:p/>
        </p:txBody>
      </p:sp>
      <p:sp>
        <p:nvSpPr>
          <p:cNvPr id="4" name="object 4"/>
          <p:cNvSpPr/>
          <p:nvPr/>
        </p:nvSpPr>
        <p:spPr>
          <a:xfrm>
            <a:off x="131063" y="1085087"/>
            <a:ext cx="959103" cy="2160270"/>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147828" y="1705406"/>
            <a:ext cx="925588" cy="986612"/>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342900" y="1296924"/>
            <a:ext cx="463295" cy="1664208"/>
          </a:xfrm>
          <a:prstGeom prst="rect">
            <a:avLst/>
          </a:prstGeom>
          <a:blipFill>
            <a:blip r:embed="rId3" cstate="print"/>
            <a:stretch>
              <a:fillRect/>
            </a:stretch>
          </a:blipFill>
        </p:spPr>
        <p:txBody>
          <a:bodyPr wrap="square" lIns="0" tIns="0" rIns="0" bIns="0" rtlCol="0"/>
          <a:lstStyle/>
          <a:p/>
        </p:txBody>
      </p:sp>
      <p:sp>
        <p:nvSpPr>
          <p:cNvPr id="7" name="object 7"/>
          <p:cNvSpPr txBox="1"/>
          <p:nvPr/>
        </p:nvSpPr>
        <p:spPr>
          <a:xfrm>
            <a:off x="427431" y="1892325"/>
            <a:ext cx="294005" cy="443230"/>
          </a:xfrm>
          <a:prstGeom prst="rect">
            <a:avLst/>
          </a:prstGeom>
        </p:spPr>
        <p:txBody>
          <a:bodyPr vert="horz" wrap="square" lIns="0" tIns="12065" rIns="0" bIns="0" rtlCol="0">
            <a:spAutoFit/>
          </a:bodyPr>
          <a:lstStyle/>
          <a:p>
            <a:pPr marL="12700" marR="5080">
              <a:lnSpc>
                <a:spcPct val="131000"/>
              </a:lnSpc>
              <a:spcBef>
                <a:spcPts val="95"/>
              </a:spcBef>
            </a:pPr>
            <a:r>
              <a:rPr sz="1050" spc="5" dirty="0">
                <a:solidFill>
                  <a:srgbClr val="F8F8F8"/>
                </a:solidFill>
                <a:latin typeface="微软雅黑"/>
                <a:cs typeface="微软雅黑"/>
              </a:rPr>
              <a:t>服务 价值</a:t>
            </a:r>
            <a:endParaRPr sz="1050">
              <a:latin typeface="微软雅黑"/>
              <a:cs typeface="微软雅黑"/>
            </a:endParaRPr>
          </a:p>
        </p:txBody>
      </p:sp>
      <p:sp>
        <p:nvSpPr>
          <p:cNvPr id="8" name="object 8"/>
          <p:cNvSpPr/>
          <p:nvPr/>
        </p:nvSpPr>
        <p:spPr>
          <a:xfrm>
            <a:off x="665987" y="1095755"/>
            <a:ext cx="3092958" cy="752094"/>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1319783" y="1112519"/>
            <a:ext cx="1785239" cy="790066"/>
          </a:xfrm>
          <a:prstGeom prst="rect">
            <a:avLst/>
          </a:prstGeom>
          <a:blipFill>
            <a:blip r:embed="rId5" cstate="print"/>
            <a:stretch>
              <a:fillRect/>
            </a:stretch>
          </a:blipFill>
        </p:spPr>
        <p:txBody>
          <a:bodyPr wrap="square" lIns="0" tIns="0" rIns="0" bIns="0" rtlCol="0"/>
          <a:lstStyle/>
          <a:p/>
        </p:txBody>
      </p:sp>
      <p:sp>
        <p:nvSpPr>
          <p:cNvPr id="10" name="object 10"/>
          <p:cNvSpPr/>
          <p:nvPr/>
        </p:nvSpPr>
        <p:spPr>
          <a:xfrm>
            <a:off x="877824" y="1307591"/>
            <a:ext cx="2596896" cy="256032"/>
          </a:xfrm>
          <a:prstGeom prst="rect">
            <a:avLst/>
          </a:prstGeom>
          <a:blipFill>
            <a:blip r:embed="rId6" cstate="print"/>
            <a:stretch>
              <a:fillRect/>
            </a:stretch>
          </a:blipFill>
        </p:spPr>
        <p:txBody>
          <a:bodyPr wrap="square" lIns="0" tIns="0" rIns="0" bIns="0" rtlCol="0"/>
          <a:lstStyle/>
          <a:p/>
        </p:txBody>
      </p:sp>
      <p:sp>
        <p:nvSpPr>
          <p:cNvPr id="11" name="object 11"/>
          <p:cNvSpPr/>
          <p:nvPr/>
        </p:nvSpPr>
        <p:spPr>
          <a:xfrm>
            <a:off x="3336035" y="1095755"/>
            <a:ext cx="3091434" cy="752094"/>
          </a:xfrm>
          <a:prstGeom prst="rect">
            <a:avLst/>
          </a:prstGeom>
          <a:blipFill>
            <a:blip r:embed="rId4" cstate="print"/>
            <a:stretch>
              <a:fillRect/>
            </a:stretch>
          </a:blipFill>
        </p:spPr>
        <p:txBody>
          <a:bodyPr wrap="square" lIns="0" tIns="0" rIns="0" bIns="0" rtlCol="0"/>
          <a:lstStyle/>
          <a:p/>
        </p:txBody>
      </p:sp>
      <p:sp>
        <p:nvSpPr>
          <p:cNvPr id="12" name="object 12"/>
          <p:cNvSpPr/>
          <p:nvPr/>
        </p:nvSpPr>
        <p:spPr>
          <a:xfrm>
            <a:off x="4130040" y="1112519"/>
            <a:ext cx="1505077" cy="790066"/>
          </a:xfrm>
          <a:prstGeom prst="rect">
            <a:avLst/>
          </a:prstGeom>
          <a:blipFill>
            <a:blip r:embed="rId7" cstate="print"/>
            <a:stretch>
              <a:fillRect/>
            </a:stretch>
          </a:blipFill>
        </p:spPr>
        <p:txBody>
          <a:bodyPr wrap="square" lIns="0" tIns="0" rIns="0" bIns="0" rtlCol="0"/>
          <a:lstStyle/>
          <a:p/>
        </p:txBody>
      </p:sp>
      <p:sp>
        <p:nvSpPr>
          <p:cNvPr id="13" name="object 13"/>
          <p:cNvSpPr/>
          <p:nvPr/>
        </p:nvSpPr>
        <p:spPr>
          <a:xfrm>
            <a:off x="3547871" y="1307591"/>
            <a:ext cx="2595372" cy="256032"/>
          </a:xfrm>
          <a:prstGeom prst="rect">
            <a:avLst/>
          </a:prstGeom>
          <a:blipFill>
            <a:blip r:embed="rId8" cstate="print"/>
            <a:stretch>
              <a:fillRect/>
            </a:stretch>
          </a:blipFill>
        </p:spPr>
        <p:txBody>
          <a:bodyPr wrap="square" lIns="0" tIns="0" rIns="0" bIns="0" rtlCol="0"/>
          <a:lstStyle/>
          <a:p/>
        </p:txBody>
      </p:sp>
      <p:sp>
        <p:nvSpPr>
          <p:cNvPr id="14" name="object 14"/>
          <p:cNvSpPr/>
          <p:nvPr/>
        </p:nvSpPr>
        <p:spPr>
          <a:xfrm>
            <a:off x="5998464" y="1095755"/>
            <a:ext cx="3091434" cy="752094"/>
          </a:xfrm>
          <a:prstGeom prst="rect">
            <a:avLst/>
          </a:prstGeom>
          <a:blipFill>
            <a:blip r:embed="rId4" cstate="print"/>
            <a:stretch>
              <a:fillRect/>
            </a:stretch>
          </a:blipFill>
        </p:spPr>
        <p:txBody>
          <a:bodyPr wrap="square" lIns="0" tIns="0" rIns="0" bIns="0" rtlCol="0"/>
          <a:lstStyle/>
          <a:p/>
        </p:txBody>
      </p:sp>
      <p:sp>
        <p:nvSpPr>
          <p:cNvPr id="15" name="object 15"/>
          <p:cNvSpPr/>
          <p:nvPr/>
        </p:nvSpPr>
        <p:spPr>
          <a:xfrm>
            <a:off x="6652259" y="1112519"/>
            <a:ext cx="1785238" cy="790066"/>
          </a:xfrm>
          <a:prstGeom prst="rect">
            <a:avLst/>
          </a:prstGeom>
          <a:blipFill>
            <a:blip r:embed="rId9" cstate="print"/>
            <a:stretch>
              <a:fillRect/>
            </a:stretch>
          </a:blipFill>
        </p:spPr>
        <p:txBody>
          <a:bodyPr wrap="square" lIns="0" tIns="0" rIns="0" bIns="0" rtlCol="0"/>
          <a:lstStyle/>
          <a:p/>
        </p:txBody>
      </p:sp>
      <p:sp>
        <p:nvSpPr>
          <p:cNvPr id="16" name="object 16"/>
          <p:cNvSpPr/>
          <p:nvPr/>
        </p:nvSpPr>
        <p:spPr>
          <a:xfrm>
            <a:off x="6210300" y="1307591"/>
            <a:ext cx="2595372" cy="256032"/>
          </a:xfrm>
          <a:prstGeom prst="rect">
            <a:avLst/>
          </a:prstGeom>
          <a:blipFill>
            <a:blip r:embed="rId8" cstate="print"/>
            <a:stretch>
              <a:fillRect/>
            </a:stretch>
          </a:blipFill>
        </p:spPr>
        <p:txBody>
          <a:bodyPr wrap="square" lIns="0" tIns="0" rIns="0" bIns="0" rtlCol="0"/>
          <a:lstStyle/>
          <a:p/>
        </p:txBody>
      </p:sp>
      <p:sp>
        <p:nvSpPr>
          <p:cNvPr id="17" name="object 17"/>
          <p:cNvSpPr txBox="1"/>
          <p:nvPr/>
        </p:nvSpPr>
        <p:spPr>
          <a:xfrm>
            <a:off x="412191" y="644169"/>
            <a:ext cx="8397875" cy="897890"/>
          </a:xfrm>
          <a:prstGeom prst="rect">
            <a:avLst/>
          </a:prstGeom>
        </p:spPr>
        <p:txBody>
          <a:bodyPr vert="horz" wrap="square" lIns="0" tIns="12700" rIns="0" bIns="0" rtlCol="0">
            <a:spAutoFit/>
          </a:bodyPr>
          <a:lstStyle/>
          <a:p>
            <a:pPr marL="12700" marR="5080">
              <a:lnSpc>
                <a:spcPct val="150000"/>
              </a:lnSpc>
              <a:spcBef>
                <a:spcPts val="100"/>
              </a:spcBef>
            </a:pPr>
            <a:r>
              <a:rPr sz="1000" b="1" i="1" spc="-5" dirty="0">
                <a:solidFill>
                  <a:srgbClr val="EC7C30"/>
                </a:solidFill>
                <a:latin typeface="微软雅黑"/>
                <a:cs typeface="微软雅黑"/>
              </a:rPr>
              <a:t>阿里巴巴跨境供应链集结国内专业</a:t>
            </a:r>
            <a:r>
              <a:rPr sz="1000" b="1" i="1" spc="5" dirty="0">
                <a:solidFill>
                  <a:srgbClr val="EC7C30"/>
                </a:solidFill>
                <a:latin typeface="微软雅黑"/>
                <a:cs typeface="微软雅黑"/>
              </a:rPr>
              <a:t>能</a:t>
            </a:r>
            <a:r>
              <a:rPr sz="1000" b="1" i="1" spc="-5" dirty="0">
                <a:solidFill>
                  <a:srgbClr val="EC7C30"/>
                </a:solidFill>
                <a:latin typeface="微软雅黑"/>
                <a:cs typeface="微软雅黑"/>
              </a:rPr>
              <a:t>力强</a:t>
            </a:r>
            <a:r>
              <a:rPr sz="1000" b="1" i="1" spc="5" dirty="0">
                <a:solidFill>
                  <a:srgbClr val="EC7C30"/>
                </a:solidFill>
                <a:latin typeface="微软雅黑"/>
                <a:cs typeface="微软雅黑"/>
              </a:rPr>
              <a:t>、</a:t>
            </a:r>
            <a:r>
              <a:rPr sz="1000" b="1" i="1" spc="-5" dirty="0">
                <a:solidFill>
                  <a:srgbClr val="EC7C30"/>
                </a:solidFill>
                <a:latin typeface="微软雅黑"/>
                <a:cs typeface="微软雅黑"/>
              </a:rPr>
              <a:t>服务</a:t>
            </a:r>
            <a:r>
              <a:rPr sz="1000" b="1" i="1" spc="5" dirty="0">
                <a:solidFill>
                  <a:srgbClr val="EC7C30"/>
                </a:solidFill>
                <a:latin typeface="微软雅黑"/>
                <a:cs typeface="微软雅黑"/>
              </a:rPr>
              <a:t>满</a:t>
            </a:r>
            <a:r>
              <a:rPr sz="1000" b="1" i="1" spc="-5" dirty="0">
                <a:solidFill>
                  <a:srgbClr val="EC7C30"/>
                </a:solidFill>
                <a:latin typeface="微软雅黑"/>
                <a:cs typeface="微软雅黑"/>
              </a:rPr>
              <a:t>意度</a:t>
            </a:r>
            <a:r>
              <a:rPr sz="1000" b="1" i="1" spc="5" dirty="0">
                <a:solidFill>
                  <a:srgbClr val="EC7C30"/>
                </a:solidFill>
                <a:latin typeface="微软雅黑"/>
                <a:cs typeface="微软雅黑"/>
              </a:rPr>
              <a:t>高</a:t>
            </a:r>
            <a:r>
              <a:rPr sz="1000" b="1" i="1" spc="-5" dirty="0">
                <a:solidFill>
                  <a:srgbClr val="EC7C30"/>
                </a:solidFill>
                <a:latin typeface="微软雅黑"/>
                <a:cs typeface="微软雅黑"/>
              </a:rPr>
              <a:t>的会</a:t>
            </a:r>
            <a:r>
              <a:rPr sz="1000" b="1" i="1" spc="5" dirty="0">
                <a:solidFill>
                  <a:srgbClr val="EC7C30"/>
                </a:solidFill>
                <a:latin typeface="微软雅黑"/>
                <a:cs typeface="微软雅黑"/>
              </a:rPr>
              <a:t>计</a:t>
            </a:r>
            <a:r>
              <a:rPr sz="1000" b="1" i="1" spc="-5" dirty="0">
                <a:solidFill>
                  <a:srgbClr val="EC7C30"/>
                </a:solidFill>
                <a:latin typeface="微软雅黑"/>
                <a:cs typeface="微软雅黑"/>
              </a:rPr>
              <a:t>师事</a:t>
            </a:r>
            <a:r>
              <a:rPr sz="1000" b="1" i="1" spc="5" dirty="0">
                <a:solidFill>
                  <a:srgbClr val="EC7C30"/>
                </a:solidFill>
                <a:latin typeface="微软雅黑"/>
                <a:cs typeface="微软雅黑"/>
              </a:rPr>
              <a:t>务</a:t>
            </a:r>
            <a:r>
              <a:rPr sz="1000" b="1" i="1" spc="-5" dirty="0">
                <a:solidFill>
                  <a:srgbClr val="EC7C30"/>
                </a:solidFill>
                <a:latin typeface="微软雅黑"/>
                <a:cs typeface="微软雅黑"/>
              </a:rPr>
              <a:t>所、</a:t>
            </a:r>
            <a:r>
              <a:rPr sz="1000" b="1" i="1" spc="5" dirty="0">
                <a:solidFill>
                  <a:srgbClr val="EC7C30"/>
                </a:solidFill>
                <a:latin typeface="微软雅黑"/>
                <a:cs typeface="微软雅黑"/>
              </a:rPr>
              <a:t>税</a:t>
            </a:r>
            <a:r>
              <a:rPr sz="1000" b="1" i="1" spc="-5" dirty="0">
                <a:solidFill>
                  <a:srgbClr val="EC7C30"/>
                </a:solidFill>
                <a:latin typeface="微软雅黑"/>
                <a:cs typeface="微软雅黑"/>
              </a:rPr>
              <a:t>务师</a:t>
            </a:r>
            <a:r>
              <a:rPr sz="1000" b="1" i="1" spc="5" dirty="0">
                <a:solidFill>
                  <a:srgbClr val="EC7C30"/>
                </a:solidFill>
                <a:latin typeface="微软雅黑"/>
                <a:cs typeface="微软雅黑"/>
              </a:rPr>
              <a:t>事</a:t>
            </a:r>
            <a:r>
              <a:rPr sz="1000" b="1" i="1" spc="-5" dirty="0">
                <a:solidFill>
                  <a:srgbClr val="EC7C30"/>
                </a:solidFill>
                <a:latin typeface="微软雅黑"/>
                <a:cs typeface="微软雅黑"/>
              </a:rPr>
              <a:t>务所</a:t>
            </a:r>
            <a:r>
              <a:rPr sz="1000" b="1" i="1" spc="5" dirty="0">
                <a:solidFill>
                  <a:srgbClr val="EC7C30"/>
                </a:solidFill>
                <a:latin typeface="微软雅黑"/>
                <a:cs typeface="微软雅黑"/>
              </a:rPr>
              <a:t>及</a:t>
            </a:r>
            <a:r>
              <a:rPr sz="1000" b="1" i="1" spc="-5" dirty="0">
                <a:solidFill>
                  <a:srgbClr val="EC7C30"/>
                </a:solidFill>
                <a:latin typeface="微软雅黑"/>
                <a:cs typeface="微软雅黑"/>
              </a:rPr>
              <a:t>代理</a:t>
            </a:r>
            <a:r>
              <a:rPr sz="1000" b="1" i="1" spc="5" dirty="0">
                <a:solidFill>
                  <a:srgbClr val="EC7C30"/>
                </a:solidFill>
                <a:latin typeface="微软雅黑"/>
                <a:cs typeface="微软雅黑"/>
              </a:rPr>
              <a:t>记</a:t>
            </a:r>
            <a:r>
              <a:rPr sz="1000" b="1" i="1" spc="-5" dirty="0">
                <a:solidFill>
                  <a:srgbClr val="EC7C30"/>
                </a:solidFill>
                <a:latin typeface="微软雅黑"/>
                <a:cs typeface="微软雅黑"/>
              </a:rPr>
              <a:t>账公</a:t>
            </a:r>
            <a:r>
              <a:rPr sz="1000" b="1" i="1" spc="5" dirty="0">
                <a:solidFill>
                  <a:srgbClr val="EC7C30"/>
                </a:solidFill>
                <a:latin typeface="微软雅黑"/>
                <a:cs typeface="微软雅黑"/>
              </a:rPr>
              <a:t>司</a:t>
            </a:r>
            <a:r>
              <a:rPr sz="1000" b="1" i="1" spc="-5" dirty="0">
                <a:solidFill>
                  <a:srgbClr val="EC7C30"/>
                </a:solidFill>
                <a:latin typeface="微软雅黑"/>
                <a:cs typeface="微软雅黑"/>
              </a:rPr>
              <a:t>，搭</a:t>
            </a:r>
            <a:r>
              <a:rPr sz="1000" b="1" i="1" spc="5" dirty="0">
                <a:solidFill>
                  <a:srgbClr val="EC7C30"/>
                </a:solidFill>
                <a:latin typeface="微软雅黑"/>
                <a:cs typeface="微软雅黑"/>
              </a:rPr>
              <a:t>建</a:t>
            </a:r>
            <a:r>
              <a:rPr sz="1000" b="1" i="1" spc="-5" dirty="0">
                <a:solidFill>
                  <a:srgbClr val="EC7C30"/>
                </a:solidFill>
                <a:latin typeface="微软雅黑"/>
                <a:cs typeface="微软雅黑"/>
              </a:rPr>
              <a:t>覆盖</a:t>
            </a:r>
            <a:r>
              <a:rPr sz="1000" b="1" i="1" spc="5" dirty="0">
                <a:solidFill>
                  <a:srgbClr val="EC7C30"/>
                </a:solidFill>
                <a:latin typeface="微软雅黑"/>
                <a:cs typeface="微软雅黑"/>
              </a:rPr>
              <a:t>全</a:t>
            </a:r>
            <a:r>
              <a:rPr sz="1000" b="1" i="1" spc="-5" dirty="0">
                <a:solidFill>
                  <a:srgbClr val="EC7C30"/>
                </a:solidFill>
                <a:latin typeface="微软雅黑"/>
                <a:cs typeface="微软雅黑"/>
              </a:rPr>
              <a:t>国的</a:t>
            </a:r>
            <a:r>
              <a:rPr sz="1000" b="1" i="1" spc="5" dirty="0">
                <a:solidFill>
                  <a:srgbClr val="EC7C30"/>
                </a:solidFill>
                <a:latin typeface="微软雅黑"/>
                <a:cs typeface="微软雅黑"/>
              </a:rPr>
              <a:t>网</a:t>
            </a:r>
            <a:r>
              <a:rPr sz="1000" b="1" i="1" spc="-5" dirty="0">
                <a:solidFill>
                  <a:srgbClr val="EC7C30"/>
                </a:solidFill>
                <a:latin typeface="微软雅黑"/>
                <a:cs typeface="微软雅黑"/>
              </a:rPr>
              <a:t>络化</a:t>
            </a:r>
            <a:r>
              <a:rPr sz="1000" b="1" i="1" spc="5" dirty="0">
                <a:solidFill>
                  <a:srgbClr val="EC7C30"/>
                </a:solidFill>
                <a:latin typeface="微软雅黑"/>
                <a:cs typeface="微软雅黑"/>
              </a:rPr>
              <a:t>财</a:t>
            </a:r>
            <a:r>
              <a:rPr sz="1000" b="1" i="1" spc="-5" dirty="0">
                <a:solidFill>
                  <a:srgbClr val="EC7C30"/>
                </a:solidFill>
                <a:latin typeface="微软雅黑"/>
                <a:cs typeface="微软雅黑"/>
              </a:rPr>
              <a:t>税服</a:t>
            </a:r>
            <a:r>
              <a:rPr sz="1000" b="1" i="1" spc="5" dirty="0">
                <a:solidFill>
                  <a:srgbClr val="EC7C30"/>
                </a:solidFill>
                <a:latin typeface="微软雅黑"/>
                <a:cs typeface="微软雅黑"/>
              </a:rPr>
              <a:t>务</a:t>
            </a:r>
            <a:r>
              <a:rPr sz="1000" b="1" i="1" spc="-5" dirty="0">
                <a:solidFill>
                  <a:srgbClr val="EC7C30"/>
                </a:solidFill>
                <a:latin typeface="微软雅黑"/>
                <a:cs typeface="微软雅黑"/>
              </a:rPr>
              <a:t>生态</a:t>
            </a:r>
            <a:r>
              <a:rPr sz="1000" b="1" i="1" spc="5" dirty="0">
                <a:solidFill>
                  <a:srgbClr val="EC7C30"/>
                </a:solidFill>
                <a:latin typeface="微软雅黑"/>
                <a:cs typeface="微软雅黑"/>
              </a:rPr>
              <a:t>体</a:t>
            </a:r>
            <a:r>
              <a:rPr sz="1000" b="1" i="1" spc="-5" dirty="0">
                <a:solidFill>
                  <a:srgbClr val="EC7C30"/>
                </a:solidFill>
                <a:latin typeface="微软雅黑"/>
                <a:cs typeface="微软雅黑"/>
              </a:rPr>
              <a:t>系， 即阿里巴巴跨境供应链财税服务；</a:t>
            </a:r>
            <a:r>
              <a:rPr sz="1000" b="1" i="1" spc="5" dirty="0">
                <a:solidFill>
                  <a:srgbClr val="EC7C30"/>
                </a:solidFill>
                <a:latin typeface="微软雅黑"/>
                <a:cs typeface="微软雅黑"/>
              </a:rPr>
              <a:t>同</a:t>
            </a:r>
            <a:r>
              <a:rPr sz="1000" b="1" i="1" spc="-5" dirty="0">
                <a:solidFill>
                  <a:srgbClr val="EC7C30"/>
                </a:solidFill>
                <a:latin typeface="微软雅黑"/>
                <a:cs typeface="微软雅黑"/>
              </a:rPr>
              <a:t>时辅</a:t>
            </a:r>
            <a:r>
              <a:rPr sz="1000" b="1" i="1" spc="5" dirty="0">
                <a:solidFill>
                  <a:srgbClr val="EC7C30"/>
                </a:solidFill>
                <a:latin typeface="微软雅黑"/>
                <a:cs typeface="微软雅黑"/>
              </a:rPr>
              <a:t>之</a:t>
            </a:r>
            <a:r>
              <a:rPr sz="1000" b="1" i="1" spc="-5" dirty="0">
                <a:solidFill>
                  <a:srgbClr val="EC7C30"/>
                </a:solidFill>
                <a:latin typeface="微软雅黑"/>
                <a:cs typeface="微软雅黑"/>
              </a:rPr>
              <a:t>以数</a:t>
            </a:r>
            <a:r>
              <a:rPr sz="1000" b="1" i="1" spc="5" dirty="0">
                <a:solidFill>
                  <a:srgbClr val="EC7C30"/>
                </a:solidFill>
                <a:latin typeface="微软雅黑"/>
                <a:cs typeface="微软雅黑"/>
              </a:rPr>
              <a:t>智</a:t>
            </a:r>
            <a:r>
              <a:rPr sz="1000" b="1" i="1" spc="-5" dirty="0">
                <a:solidFill>
                  <a:srgbClr val="EC7C30"/>
                </a:solidFill>
                <a:latin typeface="微软雅黑"/>
                <a:cs typeface="微软雅黑"/>
              </a:rPr>
              <a:t>化的</a:t>
            </a:r>
            <a:r>
              <a:rPr sz="1000" b="1" i="1" spc="5" dirty="0">
                <a:solidFill>
                  <a:srgbClr val="EC7C30"/>
                </a:solidFill>
                <a:latin typeface="微软雅黑"/>
                <a:cs typeface="微软雅黑"/>
              </a:rPr>
              <a:t>财</a:t>
            </a:r>
            <a:r>
              <a:rPr sz="1000" b="1" i="1" spc="-5" dirty="0">
                <a:solidFill>
                  <a:srgbClr val="EC7C30"/>
                </a:solidFill>
                <a:latin typeface="微软雅黑"/>
                <a:cs typeface="微软雅黑"/>
              </a:rPr>
              <a:t>税服</a:t>
            </a:r>
            <a:r>
              <a:rPr sz="1000" b="1" i="1" spc="5" dirty="0">
                <a:solidFill>
                  <a:srgbClr val="EC7C30"/>
                </a:solidFill>
                <a:latin typeface="微软雅黑"/>
                <a:cs typeface="微软雅黑"/>
              </a:rPr>
              <a:t>务</a:t>
            </a:r>
            <a:r>
              <a:rPr sz="1000" b="1" i="1" spc="-5" dirty="0">
                <a:solidFill>
                  <a:srgbClr val="EC7C30"/>
                </a:solidFill>
                <a:latin typeface="微软雅黑"/>
                <a:cs typeface="微软雅黑"/>
              </a:rPr>
              <a:t>协同</a:t>
            </a:r>
            <a:r>
              <a:rPr sz="1000" b="1" i="1" spc="5" dirty="0">
                <a:solidFill>
                  <a:srgbClr val="EC7C30"/>
                </a:solidFill>
                <a:latin typeface="微软雅黑"/>
                <a:cs typeface="微软雅黑"/>
              </a:rPr>
              <a:t>平</a:t>
            </a:r>
            <a:r>
              <a:rPr sz="1000" b="1" i="1" spc="-5" dirty="0">
                <a:solidFill>
                  <a:srgbClr val="EC7C30"/>
                </a:solidFill>
                <a:latin typeface="微软雅黑"/>
                <a:cs typeface="微软雅黑"/>
              </a:rPr>
              <a:t>台，</a:t>
            </a:r>
            <a:r>
              <a:rPr sz="1000" b="1" i="1" spc="5" dirty="0">
                <a:solidFill>
                  <a:srgbClr val="EC7C30"/>
                </a:solidFill>
                <a:latin typeface="微软雅黑"/>
                <a:cs typeface="微软雅黑"/>
              </a:rPr>
              <a:t>为</a:t>
            </a:r>
            <a:r>
              <a:rPr sz="1000" b="1" i="1" spc="-5" dirty="0">
                <a:solidFill>
                  <a:srgbClr val="EC7C30"/>
                </a:solidFill>
                <a:latin typeface="微软雅黑"/>
                <a:cs typeface="微软雅黑"/>
              </a:rPr>
              <a:t>企业</a:t>
            </a:r>
            <a:r>
              <a:rPr sz="1000" b="1" i="1" spc="5" dirty="0">
                <a:solidFill>
                  <a:srgbClr val="EC7C30"/>
                </a:solidFill>
                <a:latin typeface="微软雅黑"/>
                <a:cs typeface="微软雅黑"/>
              </a:rPr>
              <a:t>提</a:t>
            </a:r>
            <a:r>
              <a:rPr sz="1000" b="1" i="1" spc="-5" dirty="0">
                <a:solidFill>
                  <a:srgbClr val="EC7C30"/>
                </a:solidFill>
                <a:latin typeface="微软雅黑"/>
                <a:cs typeface="微软雅黑"/>
              </a:rPr>
              <a:t>供高</a:t>
            </a:r>
            <a:r>
              <a:rPr sz="1000" b="1" i="1" spc="5" dirty="0">
                <a:solidFill>
                  <a:srgbClr val="EC7C30"/>
                </a:solidFill>
                <a:latin typeface="微软雅黑"/>
                <a:cs typeface="微软雅黑"/>
              </a:rPr>
              <a:t>效</a:t>
            </a:r>
            <a:r>
              <a:rPr sz="1000" b="1" i="1" spc="-5" dirty="0">
                <a:solidFill>
                  <a:srgbClr val="EC7C30"/>
                </a:solidFill>
                <a:latin typeface="微软雅黑"/>
                <a:cs typeface="微软雅黑"/>
              </a:rPr>
              <a:t>、专</a:t>
            </a:r>
            <a:r>
              <a:rPr sz="1000" b="1" i="1" spc="5" dirty="0">
                <a:solidFill>
                  <a:srgbClr val="EC7C30"/>
                </a:solidFill>
                <a:latin typeface="微软雅黑"/>
                <a:cs typeface="微软雅黑"/>
              </a:rPr>
              <a:t>业</a:t>
            </a:r>
            <a:r>
              <a:rPr sz="1000" b="1" i="1" spc="-5" dirty="0">
                <a:solidFill>
                  <a:srgbClr val="EC7C30"/>
                </a:solidFill>
                <a:latin typeface="微软雅黑"/>
                <a:cs typeface="微软雅黑"/>
              </a:rPr>
              <a:t>、省</a:t>
            </a:r>
            <a:r>
              <a:rPr sz="1000" b="1" i="1" spc="5" dirty="0">
                <a:solidFill>
                  <a:srgbClr val="EC7C30"/>
                </a:solidFill>
                <a:latin typeface="微软雅黑"/>
                <a:cs typeface="微软雅黑"/>
              </a:rPr>
              <a:t>心</a:t>
            </a:r>
            <a:r>
              <a:rPr sz="1000" b="1" i="1" spc="-5" dirty="0">
                <a:solidFill>
                  <a:srgbClr val="EC7C30"/>
                </a:solidFill>
                <a:latin typeface="微软雅黑"/>
                <a:cs typeface="微软雅黑"/>
              </a:rPr>
              <a:t>、合</a:t>
            </a:r>
            <a:r>
              <a:rPr sz="1000" b="1" i="1" spc="5" dirty="0">
                <a:solidFill>
                  <a:srgbClr val="EC7C30"/>
                </a:solidFill>
                <a:latin typeface="微软雅黑"/>
                <a:cs typeface="微软雅黑"/>
              </a:rPr>
              <a:t>规</a:t>
            </a:r>
            <a:r>
              <a:rPr sz="1000" b="1" i="1" spc="-5" dirty="0">
                <a:solidFill>
                  <a:srgbClr val="EC7C30"/>
                </a:solidFill>
                <a:latin typeface="微软雅黑"/>
                <a:cs typeface="微软雅黑"/>
              </a:rPr>
              <a:t>的一</a:t>
            </a:r>
            <a:r>
              <a:rPr sz="1000" b="1" i="1" spc="5" dirty="0">
                <a:solidFill>
                  <a:srgbClr val="EC7C30"/>
                </a:solidFill>
                <a:latin typeface="微软雅黑"/>
                <a:cs typeface="微软雅黑"/>
              </a:rPr>
              <a:t>站</a:t>
            </a:r>
            <a:r>
              <a:rPr sz="1000" b="1" i="1" spc="-5" dirty="0">
                <a:solidFill>
                  <a:srgbClr val="EC7C30"/>
                </a:solidFill>
                <a:latin typeface="微软雅黑"/>
                <a:cs typeface="微软雅黑"/>
              </a:rPr>
              <a:t>式代</a:t>
            </a:r>
            <a:r>
              <a:rPr sz="1000" b="1" i="1" spc="5" dirty="0">
                <a:solidFill>
                  <a:srgbClr val="EC7C30"/>
                </a:solidFill>
                <a:latin typeface="微软雅黑"/>
                <a:cs typeface="微软雅黑"/>
              </a:rPr>
              <a:t>理</a:t>
            </a:r>
            <a:r>
              <a:rPr sz="1000" b="1" i="1" spc="-5" dirty="0">
                <a:solidFill>
                  <a:srgbClr val="EC7C30"/>
                </a:solidFill>
                <a:latin typeface="微软雅黑"/>
                <a:cs typeface="微软雅黑"/>
              </a:rPr>
              <a:t>记账</a:t>
            </a:r>
            <a:r>
              <a:rPr sz="1000" b="1" i="1" spc="5" dirty="0">
                <a:solidFill>
                  <a:srgbClr val="EC7C30"/>
                </a:solidFill>
                <a:latin typeface="微软雅黑"/>
                <a:cs typeface="微软雅黑"/>
              </a:rPr>
              <a:t>和</a:t>
            </a:r>
            <a:r>
              <a:rPr sz="1000" b="1" i="1" spc="-5" dirty="0">
                <a:solidFill>
                  <a:srgbClr val="EC7C30"/>
                </a:solidFill>
                <a:latin typeface="微软雅黑"/>
                <a:cs typeface="微软雅黑"/>
              </a:rPr>
              <a:t>代理</a:t>
            </a:r>
            <a:r>
              <a:rPr sz="1000" b="1" i="1" spc="5" dirty="0">
                <a:solidFill>
                  <a:srgbClr val="EC7C30"/>
                </a:solidFill>
                <a:latin typeface="微软雅黑"/>
                <a:cs typeface="微软雅黑"/>
              </a:rPr>
              <a:t>退</a:t>
            </a:r>
            <a:r>
              <a:rPr sz="1000" b="1" i="1" spc="-5" dirty="0">
                <a:solidFill>
                  <a:srgbClr val="EC7C30"/>
                </a:solidFill>
                <a:latin typeface="微软雅黑"/>
                <a:cs typeface="微软雅黑"/>
              </a:rPr>
              <a:t>税服</a:t>
            </a:r>
            <a:r>
              <a:rPr sz="1000" b="1" i="1" spc="5" dirty="0">
                <a:solidFill>
                  <a:srgbClr val="EC7C30"/>
                </a:solidFill>
                <a:latin typeface="微软雅黑"/>
                <a:cs typeface="微软雅黑"/>
              </a:rPr>
              <a:t>务</a:t>
            </a:r>
            <a:r>
              <a:rPr sz="1000" b="1" i="1" spc="-5" dirty="0">
                <a:solidFill>
                  <a:srgbClr val="EC7C30"/>
                </a:solidFill>
                <a:latin typeface="微软雅黑"/>
                <a:cs typeface="微软雅黑"/>
              </a:rPr>
              <a:t>。</a:t>
            </a:r>
            <a:endParaRPr sz="1000">
              <a:latin typeface="微软雅黑"/>
              <a:cs typeface="微软雅黑"/>
            </a:endParaRPr>
          </a:p>
          <a:p>
            <a:pPr>
              <a:lnSpc>
                <a:spcPct val="100000"/>
              </a:lnSpc>
              <a:spcBef>
                <a:spcPts val="45"/>
              </a:spcBef>
            </a:pPr>
            <a:endParaRPr sz="1650">
              <a:latin typeface="Times New Roman" panose="02020503050405090304"/>
              <a:cs typeface="Times New Roman" panose="02020503050405090304"/>
            </a:endParaRPr>
          </a:p>
          <a:p>
            <a:pPr marL="1202690">
              <a:lnSpc>
                <a:spcPct val="100000"/>
              </a:lnSpc>
              <a:tabLst>
                <a:tab pos="4013200" algn="l"/>
                <a:tab pos="6534150" algn="l"/>
              </a:tabLst>
            </a:pPr>
            <a:r>
              <a:rPr sz="1100" dirty="0">
                <a:solidFill>
                  <a:srgbClr val="F8F8F8"/>
                </a:solidFill>
                <a:latin typeface="微软雅黑"/>
                <a:cs typeface="微软雅黑"/>
              </a:rPr>
              <a:t>专业领域财税服务	平台数智服务	一对一管家式服务</a:t>
            </a:r>
            <a:endParaRPr sz="1100">
              <a:latin typeface="微软雅黑"/>
              <a:cs typeface="微软雅黑"/>
            </a:endParaRPr>
          </a:p>
        </p:txBody>
      </p:sp>
      <p:sp>
        <p:nvSpPr>
          <p:cNvPr id="18" name="object 18"/>
          <p:cNvSpPr/>
          <p:nvPr/>
        </p:nvSpPr>
        <p:spPr>
          <a:xfrm>
            <a:off x="923544" y="1600200"/>
            <a:ext cx="7889875" cy="1361440"/>
          </a:xfrm>
          <a:custGeom>
            <a:avLst/>
            <a:gdLst/>
            <a:ahLst/>
            <a:cxnLst/>
            <a:rect l="l" t="t" r="r" b="b"/>
            <a:pathLst>
              <a:path w="7889875" h="1361439">
                <a:moveTo>
                  <a:pt x="0" y="1360932"/>
                </a:moveTo>
                <a:lnTo>
                  <a:pt x="7889748" y="1360932"/>
                </a:lnTo>
                <a:lnTo>
                  <a:pt x="7889748" y="0"/>
                </a:lnTo>
                <a:lnTo>
                  <a:pt x="0" y="0"/>
                </a:lnTo>
                <a:lnTo>
                  <a:pt x="0" y="1360932"/>
                </a:lnTo>
                <a:close/>
              </a:path>
            </a:pathLst>
          </a:custGeom>
          <a:solidFill>
            <a:srgbClr val="4471C4">
              <a:alpha val="10195"/>
            </a:srgbClr>
          </a:solidFill>
        </p:spPr>
        <p:txBody>
          <a:bodyPr wrap="square" lIns="0" tIns="0" rIns="0" bIns="0" rtlCol="0"/>
          <a:lstStyle/>
          <a:p/>
        </p:txBody>
      </p:sp>
      <p:sp>
        <p:nvSpPr>
          <p:cNvPr id="19" name="object 19"/>
          <p:cNvSpPr txBox="1"/>
          <p:nvPr/>
        </p:nvSpPr>
        <p:spPr>
          <a:xfrm>
            <a:off x="6269863" y="1657985"/>
            <a:ext cx="2369820" cy="1260475"/>
          </a:xfrm>
          <a:prstGeom prst="rect">
            <a:avLst/>
          </a:prstGeom>
        </p:spPr>
        <p:txBody>
          <a:bodyPr vert="horz" wrap="square" lIns="0" tIns="12700" rIns="0" bIns="0" rtlCol="0">
            <a:spAutoFit/>
          </a:bodyPr>
          <a:lstStyle/>
          <a:p>
            <a:pPr marL="184785" marR="119380" indent="-172720">
              <a:lnSpc>
                <a:spcPct val="150000"/>
              </a:lnSpc>
              <a:spcBef>
                <a:spcPts val="100"/>
              </a:spcBef>
              <a:buFont typeface="Wingdings" panose="05000000000000000000"/>
              <a:buChar char="⚫"/>
              <a:tabLst>
                <a:tab pos="185420" algn="l"/>
              </a:tabLst>
            </a:pPr>
            <a:r>
              <a:rPr sz="900" b="1" i="1" dirty="0">
                <a:solidFill>
                  <a:srgbClr val="EC7C30"/>
                </a:solidFill>
                <a:latin typeface="微软雅黑"/>
                <a:cs typeface="微软雅黑"/>
              </a:rPr>
              <a:t>一对一服务</a:t>
            </a:r>
            <a:r>
              <a:rPr sz="900" dirty="0">
                <a:latin typeface="微软雅黑"/>
                <a:cs typeface="微软雅黑"/>
              </a:rPr>
              <a:t>：专属一对一客户服务通道</a:t>
            </a:r>
            <a:r>
              <a:rPr sz="900" spc="-705" dirty="0">
                <a:latin typeface="微软雅黑"/>
                <a:cs typeface="微软雅黑"/>
              </a:rPr>
              <a:t>， </a:t>
            </a:r>
            <a:r>
              <a:rPr sz="900" spc="-260" dirty="0">
                <a:latin typeface="微软雅黑"/>
                <a:cs typeface="微软雅黑"/>
              </a:rPr>
              <a:t> </a:t>
            </a:r>
            <a:r>
              <a:rPr sz="900" dirty="0">
                <a:latin typeface="微软雅黑"/>
                <a:cs typeface="微软雅黑"/>
              </a:rPr>
              <a:t>咨询、下单、售后全流程为您保驾护航</a:t>
            </a:r>
            <a:endParaRPr sz="900">
              <a:latin typeface="微软雅黑"/>
              <a:cs typeface="微软雅黑"/>
            </a:endParaRPr>
          </a:p>
          <a:p>
            <a:pPr marL="184785" marR="5080" indent="-172720">
              <a:lnSpc>
                <a:spcPct val="150000"/>
              </a:lnSpc>
              <a:buFont typeface="Wingdings" panose="05000000000000000000"/>
              <a:buChar char="⚫"/>
              <a:tabLst>
                <a:tab pos="185420" algn="l"/>
              </a:tabLst>
            </a:pPr>
            <a:r>
              <a:rPr sz="900" b="1" i="1" dirty="0">
                <a:solidFill>
                  <a:srgbClr val="EC7C30"/>
                </a:solidFill>
                <a:latin typeface="微软雅黑"/>
                <a:cs typeface="微软雅黑"/>
              </a:rPr>
              <a:t>线上咨询通道</a:t>
            </a:r>
            <a:r>
              <a:rPr sz="900" dirty="0">
                <a:latin typeface="微软雅黑"/>
                <a:cs typeface="微软雅黑"/>
              </a:rPr>
              <a:t>：在线咨询通道直达专家团</a:t>
            </a:r>
            <a:r>
              <a:rPr sz="900" spc="-705" dirty="0">
                <a:latin typeface="微软雅黑"/>
                <a:cs typeface="微软雅黑"/>
              </a:rPr>
              <a:t>， </a:t>
            </a:r>
            <a:r>
              <a:rPr sz="900" spc="-260" dirty="0">
                <a:latin typeface="微软雅黑"/>
                <a:cs typeface="微软雅黑"/>
              </a:rPr>
              <a:t> </a:t>
            </a:r>
            <a:r>
              <a:rPr sz="900" dirty="0">
                <a:latin typeface="微软雅黑"/>
                <a:cs typeface="微软雅黑"/>
              </a:rPr>
              <a:t>财税专家当天为您答疑解惑</a:t>
            </a:r>
            <a:endParaRPr sz="900">
              <a:latin typeface="微软雅黑"/>
              <a:cs typeface="微软雅黑"/>
            </a:endParaRPr>
          </a:p>
          <a:p>
            <a:pPr marL="184785" marR="52070" indent="-172720">
              <a:lnSpc>
                <a:spcPct val="150000"/>
              </a:lnSpc>
              <a:buFont typeface="Wingdings" panose="05000000000000000000"/>
              <a:buChar char="⚫"/>
              <a:tabLst>
                <a:tab pos="185420" algn="l"/>
              </a:tabLst>
            </a:pPr>
            <a:r>
              <a:rPr sz="900" b="1" i="1" dirty="0">
                <a:solidFill>
                  <a:srgbClr val="EC7C30"/>
                </a:solidFill>
                <a:latin typeface="微软雅黑"/>
                <a:cs typeface="微软雅黑"/>
              </a:rPr>
              <a:t>退税增值服务</a:t>
            </a:r>
            <a:r>
              <a:rPr sz="900" dirty="0">
                <a:latin typeface="微软雅黑"/>
                <a:cs typeface="微软雅黑"/>
              </a:rPr>
              <a:t>：3分钟线上申请，即有机</a:t>
            </a:r>
            <a:r>
              <a:rPr sz="900" spc="-705" dirty="0">
                <a:latin typeface="微软雅黑"/>
                <a:cs typeface="微软雅黑"/>
              </a:rPr>
              <a:t>会 </a:t>
            </a:r>
            <a:r>
              <a:rPr sz="900" dirty="0">
                <a:latin typeface="微软雅黑"/>
                <a:cs typeface="微软雅黑"/>
              </a:rPr>
              <a:t>获取30万</a:t>
            </a:r>
            <a:r>
              <a:rPr sz="900" spc="-5" dirty="0">
                <a:latin typeface="微软雅黑"/>
                <a:cs typeface="微软雅黑"/>
              </a:rPr>
              <a:t>-200</a:t>
            </a:r>
            <a:r>
              <a:rPr sz="900" dirty="0">
                <a:latin typeface="微软雅黑"/>
                <a:cs typeface="微软雅黑"/>
              </a:rPr>
              <a:t>万元人民币融资额度</a:t>
            </a:r>
            <a:endParaRPr sz="900">
              <a:latin typeface="微软雅黑"/>
              <a:cs typeface="微软雅黑"/>
            </a:endParaRPr>
          </a:p>
        </p:txBody>
      </p:sp>
      <p:sp>
        <p:nvSpPr>
          <p:cNvPr id="20" name="object 20"/>
          <p:cNvSpPr txBox="1"/>
          <p:nvPr/>
        </p:nvSpPr>
        <p:spPr>
          <a:xfrm>
            <a:off x="1072083" y="1653620"/>
            <a:ext cx="1971675" cy="1233805"/>
          </a:xfrm>
          <a:prstGeom prst="rect">
            <a:avLst/>
          </a:prstGeom>
        </p:spPr>
        <p:txBody>
          <a:bodyPr vert="horz" wrap="square" lIns="0" tIns="81915" rIns="0" bIns="0" rtlCol="0">
            <a:spAutoFit/>
          </a:bodyPr>
          <a:lstStyle/>
          <a:p>
            <a:pPr marL="218440" indent="-173355">
              <a:lnSpc>
                <a:spcPct val="100000"/>
              </a:lnSpc>
              <a:spcBef>
                <a:spcPts val="645"/>
              </a:spcBef>
              <a:buFont typeface="Wingdings" panose="05000000000000000000"/>
              <a:buChar char="⚫"/>
              <a:tabLst>
                <a:tab pos="219075" algn="l"/>
              </a:tabLst>
            </a:pPr>
            <a:r>
              <a:rPr sz="900" b="1" i="1" spc="-5" dirty="0">
                <a:solidFill>
                  <a:srgbClr val="EC7C30"/>
                </a:solidFill>
                <a:latin typeface="微软雅黑"/>
                <a:cs typeface="微软雅黑"/>
              </a:rPr>
              <a:t>近</a:t>
            </a:r>
            <a:r>
              <a:rPr sz="900" b="1" spc="-5" dirty="0">
                <a:solidFill>
                  <a:srgbClr val="EC7C30"/>
                </a:solidFill>
                <a:latin typeface="微软雅黑"/>
                <a:cs typeface="微软雅黑"/>
              </a:rPr>
              <a:t>20</a:t>
            </a:r>
            <a:r>
              <a:rPr sz="900" b="1" i="1" spc="-5" dirty="0">
                <a:solidFill>
                  <a:srgbClr val="EC7C30"/>
                </a:solidFill>
                <a:latin typeface="微软雅黑"/>
                <a:cs typeface="微软雅黑"/>
              </a:rPr>
              <a:t>年经验沉淀</a:t>
            </a:r>
            <a:r>
              <a:rPr sz="900" spc="-5" dirty="0">
                <a:latin typeface="微软雅黑"/>
                <a:cs typeface="微软雅黑"/>
              </a:rPr>
              <a:t>：懂外贸财税，</a:t>
            </a:r>
            <a:r>
              <a:rPr sz="900" spc="-585" dirty="0">
                <a:latin typeface="微软雅黑"/>
                <a:cs typeface="微软雅黑"/>
              </a:rPr>
              <a:t>更</a:t>
            </a:r>
            <a:endParaRPr sz="900">
              <a:latin typeface="微软雅黑"/>
              <a:cs typeface="微软雅黑"/>
            </a:endParaRPr>
          </a:p>
          <a:p>
            <a:pPr marL="218440">
              <a:lnSpc>
                <a:spcPct val="100000"/>
              </a:lnSpc>
              <a:spcBef>
                <a:spcPts val="540"/>
              </a:spcBef>
            </a:pPr>
            <a:r>
              <a:rPr sz="900" dirty="0">
                <a:latin typeface="微软雅黑"/>
                <a:cs typeface="微软雅黑"/>
              </a:rPr>
              <a:t>懂国际站和跨境供应链</a:t>
            </a:r>
            <a:endParaRPr sz="900">
              <a:latin typeface="微软雅黑"/>
              <a:cs typeface="微软雅黑"/>
            </a:endParaRPr>
          </a:p>
          <a:p>
            <a:pPr marL="218440" marR="30480" indent="-172720">
              <a:lnSpc>
                <a:spcPct val="150000"/>
              </a:lnSpc>
              <a:buFont typeface="Wingdings" panose="05000000000000000000"/>
              <a:buChar char="⚫"/>
              <a:tabLst>
                <a:tab pos="219075" algn="l"/>
              </a:tabLst>
            </a:pPr>
            <a:r>
              <a:rPr sz="900" b="1" i="1" dirty="0">
                <a:solidFill>
                  <a:srgbClr val="EC7C30"/>
                </a:solidFill>
                <a:latin typeface="微软雅黑"/>
                <a:cs typeface="微软雅黑"/>
              </a:rPr>
              <a:t>退税易</a:t>
            </a:r>
            <a:r>
              <a:rPr sz="900" dirty="0">
                <a:solidFill>
                  <a:srgbClr val="FF6A00"/>
                </a:solidFill>
                <a:latin typeface="微软雅黑"/>
                <a:cs typeface="微软雅黑"/>
              </a:rPr>
              <a:t>：</a:t>
            </a:r>
            <a:r>
              <a:rPr sz="900" dirty="0">
                <a:latin typeface="微软雅黑"/>
                <a:cs typeface="微软雅黑"/>
              </a:rPr>
              <a:t>专人对接税局退税，退</a:t>
            </a:r>
            <a:r>
              <a:rPr sz="900" spc="-700" dirty="0">
                <a:latin typeface="微软雅黑"/>
                <a:cs typeface="微软雅黑"/>
              </a:rPr>
              <a:t>税 </a:t>
            </a:r>
            <a:r>
              <a:rPr sz="900" dirty="0">
                <a:latin typeface="微软雅黑"/>
                <a:cs typeface="微软雅黑"/>
              </a:rPr>
              <a:t>款直接对公到账；</a:t>
            </a:r>
            <a:endParaRPr sz="900">
              <a:latin typeface="微软雅黑"/>
              <a:cs typeface="微软雅黑"/>
            </a:endParaRPr>
          </a:p>
          <a:p>
            <a:pPr marL="184785" indent="-172720">
              <a:lnSpc>
                <a:spcPct val="100000"/>
              </a:lnSpc>
              <a:spcBef>
                <a:spcPts val="325"/>
              </a:spcBef>
              <a:buFont typeface="Wingdings" panose="05000000000000000000"/>
              <a:buChar char="⚫"/>
              <a:tabLst>
                <a:tab pos="185420" algn="l"/>
              </a:tabLst>
            </a:pPr>
            <a:r>
              <a:rPr sz="900" b="1" i="1" dirty="0">
                <a:solidFill>
                  <a:srgbClr val="EC7C30"/>
                </a:solidFill>
                <a:latin typeface="微软雅黑"/>
                <a:cs typeface="微软雅黑"/>
              </a:rPr>
              <a:t>专业性</a:t>
            </a:r>
            <a:r>
              <a:rPr sz="900" b="1" i="1" dirty="0">
                <a:solidFill>
                  <a:srgbClr val="FF6A00"/>
                </a:solidFill>
                <a:latin typeface="微软雅黑"/>
                <a:cs typeface="微软雅黑"/>
              </a:rPr>
              <a:t>：</a:t>
            </a:r>
            <a:r>
              <a:rPr sz="900" dirty="0">
                <a:latin typeface="微软雅黑"/>
                <a:cs typeface="微软雅黑"/>
              </a:rPr>
              <a:t>涉税风险、经营诊断、</a:t>
            </a:r>
            <a:r>
              <a:rPr sz="900" spc="-150" dirty="0">
                <a:latin typeface="微软雅黑"/>
                <a:cs typeface="微软雅黑"/>
              </a:rPr>
              <a:t>商</a:t>
            </a:r>
            <a:endParaRPr sz="900">
              <a:latin typeface="微软雅黑"/>
              <a:cs typeface="微软雅黑"/>
            </a:endParaRPr>
          </a:p>
          <a:p>
            <a:pPr marL="184785">
              <a:lnSpc>
                <a:spcPct val="100000"/>
              </a:lnSpc>
              <a:spcBef>
                <a:spcPts val="540"/>
              </a:spcBef>
            </a:pPr>
            <a:r>
              <a:rPr sz="900" spc="-5" dirty="0">
                <a:latin typeface="微软雅黑"/>
                <a:cs typeface="微软雅黑"/>
              </a:rPr>
              <a:t>机分析定期推送</a:t>
            </a:r>
            <a:endParaRPr sz="900">
              <a:latin typeface="微软雅黑"/>
              <a:cs typeface="微软雅黑"/>
            </a:endParaRPr>
          </a:p>
        </p:txBody>
      </p:sp>
      <p:sp>
        <p:nvSpPr>
          <p:cNvPr id="21" name="object 21"/>
          <p:cNvSpPr txBox="1"/>
          <p:nvPr/>
        </p:nvSpPr>
        <p:spPr>
          <a:xfrm>
            <a:off x="3586988" y="1657349"/>
            <a:ext cx="2369820" cy="1260475"/>
          </a:xfrm>
          <a:prstGeom prst="rect">
            <a:avLst/>
          </a:prstGeom>
        </p:spPr>
        <p:txBody>
          <a:bodyPr vert="horz" wrap="square" lIns="0" tIns="12700" rIns="0" bIns="0" rtlCol="0">
            <a:spAutoFit/>
          </a:bodyPr>
          <a:lstStyle/>
          <a:p>
            <a:pPr marL="184785" marR="5080" indent="-172720">
              <a:lnSpc>
                <a:spcPct val="150000"/>
              </a:lnSpc>
              <a:spcBef>
                <a:spcPts val="100"/>
              </a:spcBef>
              <a:buFont typeface="Wingdings" panose="05000000000000000000"/>
              <a:buChar char="⚫"/>
              <a:tabLst>
                <a:tab pos="185420" algn="l"/>
              </a:tabLst>
            </a:pPr>
            <a:r>
              <a:rPr sz="900" b="1" i="1" dirty="0">
                <a:solidFill>
                  <a:srgbClr val="EC7C30"/>
                </a:solidFill>
                <a:latin typeface="微软雅黑"/>
                <a:cs typeface="微软雅黑"/>
              </a:rPr>
              <a:t>数智化</a:t>
            </a:r>
            <a:r>
              <a:rPr sz="900" dirty="0">
                <a:latin typeface="微软雅黑"/>
                <a:cs typeface="微软雅黑"/>
              </a:rPr>
              <a:t>：下单、签约、服务全链路线上化</a:t>
            </a:r>
            <a:r>
              <a:rPr sz="900" spc="-705" dirty="0">
                <a:latin typeface="微软雅黑"/>
                <a:cs typeface="微软雅黑"/>
              </a:rPr>
              <a:t>操 </a:t>
            </a:r>
            <a:r>
              <a:rPr sz="900" dirty="0">
                <a:latin typeface="微软雅黑"/>
                <a:cs typeface="微软雅黑"/>
              </a:rPr>
              <a:t>作，智能化服务让您省心又省力</a:t>
            </a:r>
            <a:endParaRPr sz="900">
              <a:latin typeface="微软雅黑"/>
              <a:cs typeface="微软雅黑"/>
            </a:endParaRPr>
          </a:p>
          <a:p>
            <a:pPr marL="184785" marR="5080" indent="-172720">
              <a:lnSpc>
                <a:spcPct val="150000"/>
              </a:lnSpc>
              <a:buFont typeface="Wingdings" panose="05000000000000000000"/>
              <a:buChar char="⚫"/>
              <a:tabLst>
                <a:tab pos="185420" algn="l"/>
              </a:tabLst>
            </a:pPr>
            <a:r>
              <a:rPr sz="900" b="1" i="1" dirty="0">
                <a:solidFill>
                  <a:srgbClr val="EC7C30"/>
                </a:solidFill>
                <a:latin typeface="微软雅黑"/>
                <a:cs typeface="微软雅黑"/>
              </a:rPr>
              <a:t>可视化</a:t>
            </a:r>
            <a:r>
              <a:rPr sz="900" dirty="0">
                <a:latin typeface="微软雅黑"/>
                <a:cs typeface="微软雅黑"/>
              </a:rPr>
              <a:t>：记账、报税、扣缴、退税全流程</a:t>
            </a:r>
            <a:r>
              <a:rPr sz="900" spc="-705" dirty="0">
                <a:latin typeface="微软雅黑"/>
                <a:cs typeface="微软雅黑"/>
              </a:rPr>
              <a:t>在 </a:t>
            </a:r>
            <a:r>
              <a:rPr sz="900" dirty="0">
                <a:latin typeface="微软雅黑"/>
                <a:cs typeface="微软雅黑"/>
              </a:rPr>
              <a:t>线可视，分分钟了解服务核心节点</a:t>
            </a:r>
            <a:endParaRPr sz="900">
              <a:latin typeface="微软雅黑"/>
              <a:cs typeface="微软雅黑"/>
            </a:endParaRPr>
          </a:p>
          <a:p>
            <a:pPr marL="184785" indent="-172720">
              <a:lnSpc>
                <a:spcPct val="100000"/>
              </a:lnSpc>
              <a:spcBef>
                <a:spcPts val="540"/>
              </a:spcBef>
              <a:buFont typeface="Wingdings" panose="05000000000000000000"/>
              <a:buChar char="⚫"/>
              <a:tabLst>
                <a:tab pos="185420" algn="l"/>
              </a:tabLst>
            </a:pPr>
            <a:r>
              <a:rPr sz="900" b="1" i="1" spc="-5" dirty="0">
                <a:solidFill>
                  <a:srgbClr val="EC7C30"/>
                </a:solidFill>
                <a:latin typeface="微软雅黑"/>
                <a:cs typeface="微软雅黑"/>
              </a:rPr>
              <a:t>安全性</a:t>
            </a:r>
            <a:r>
              <a:rPr sz="900" spc="-5" dirty="0">
                <a:latin typeface="微软雅黑"/>
                <a:cs typeface="微软雅黑"/>
              </a:rPr>
              <a:t>：服务商过错导致损失，平台优先</a:t>
            </a:r>
            <a:r>
              <a:rPr sz="900" spc="-580" dirty="0">
                <a:latin typeface="微软雅黑"/>
                <a:cs typeface="微软雅黑"/>
              </a:rPr>
              <a:t>垫</a:t>
            </a:r>
            <a:endParaRPr sz="900">
              <a:latin typeface="微软雅黑"/>
              <a:cs typeface="微软雅黑"/>
            </a:endParaRPr>
          </a:p>
          <a:p>
            <a:pPr marL="184785">
              <a:lnSpc>
                <a:spcPct val="100000"/>
              </a:lnSpc>
              <a:spcBef>
                <a:spcPts val="540"/>
              </a:spcBef>
            </a:pPr>
            <a:r>
              <a:rPr sz="900" dirty="0">
                <a:latin typeface="微软雅黑"/>
                <a:cs typeface="微软雅黑"/>
              </a:rPr>
              <a:t>付处理</a:t>
            </a:r>
            <a:endParaRPr sz="900">
              <a:latin typeface="微软雅黑"/>
              <a:cs typeface="微软雅黑"/>
            </a:endParaRPr>
          </a:p>
        </p:txBody>
      </p:sp>
      <p:sp>
        <p:nvSpPr>
          <p:cNvPr id="22" name="object 22"/>
          <p:cNvSpPr/>
          <p:nvPr/>
        </p:nvSpPr>
        <p:spPr>
          <a:xfrm>
            <a:off x="131063" y="3322307"/>
            <a:ext cx="950112" cy="756577"/>
          </a:xfrm>
          <a:prstGeom prst="rect">
            <a:avLst/>
          </a:prstGeom>
          <a:blipFill>
            <a:blip r:embed="rId10" cstate="print"/>
            <a:stretch>
              <a:fillRect/>
            </a:stretch>
          </a:blipFill>
        </p:spPr>
        <p:txBody>
          <a:bodyPr wrap="square" lIns="0" tIns="0" rIns="0" bIns="0" rtlCol="0"/>
          <a:lstStyle/>
          <a:p/>
        </p:txBody>
      </p:sp>
      <p:sp>
        <p:nvSpPr>
          <p:cNvPr id="23" name="object 23"/>
          <p:cNvSpPr/>
          <p:nvPr/>
        </p:nvSpPr>
        <p:spPr>
          <a:xfrm>
            <a:off x="155447" y="3354323"/>
            <a:ext cx="901623" cy="762533"/>
          </a:xfrm>
          <a:prstGeom prst="rect">
            <a:avLst/>
          </a:prstGeom>
          <a:blipFill>
            <a:blip r:embed="rId11" cstate="print"/>
            <a:stretch>
              <a:fillRect/>
            </a:stretch>
          </a:blipFill>
        </p:spPr>
        <p:txBody>
          <a:bodyPr wrap="square" lIns="0" tIns="0" rIns="0" bIns="0" rtlCol="0"/>
          <a:lstStyle/>
          <a:p/>
        </p:txBody>
      </p:sp>
      <p:sp>
        <p:nvSpPr>
          <p:cNvPr id="24" name="object 24"/>
          <p:cNvSpPr/>
          <p:nvPr/>
        </p:nvSpPr>
        <p:spPr>
          <a:xfrm>
            <a:off x="342900" y="3534155"/>
            <a:ext cx="454152" cy="260603"/>
          </a:xfrm>
          <a:prstGeom prst="rect">
            <a:avLst/>
          </a:prstGeom>
          <a:blipFill>
            <a:blip r:embed="rId12" cstate="print"/>
            <a:stretch>
              <a:fillRect/>
            </a:stretch>
          </a:blipFill>
        </p:spPr>
        <p:txBody>
          <a:bodyPr wrap="square" lIns="0" tIns="0" rIns="0" bIns="0" rtlCol="0"/>
          <a:lstStyle/>
          <a:p/>
        </p:txBody>
      </p:sp>
      <p:sp>
        <p:nvSpPr>
          <p:cNvPr id="25" name="object 25"/>
          <p:cNvSpPr txBox="1"/>
          <p:nvPr/>
        </p:nvSpPr>
        <p:spPr>
          <a:xfrm>
            <a:off x="342900" y="3586733"/>
            <a:ext cx="454659" cy="177800"/>
          </a:xfrm>
          <a:prstGeom prst="rect">
            <a:avLst/>
          </a:prstGeom>
        </p:spPr>
        <p:txBody>
          <a:bodyPr vert="horz" wrap="square" lIns="0" tIns="12065" rIns="0" bIns="0" rtlCol="0">
            <a:spAutoFit/>
          </a:bodyPr>
          <a:lstStyle/>
          <a:p>
            <a:pPr marL="99695">
              <a:lnSpc>
                <a:spcPct val="100000"/>
              </a:lnSpc>
              <a:spcBef>
                <a:spcPts val="95"/>
              </a:spcBef>
            </a:pPr>
            <a:r>
              <a:rPr sz="1000" spc="-5" dirty="0">
                <a:solidFill>
                  <a:srgbClr val="F8F8F8"/>
                </a:solidFill>
                <a:latin typeface="微软雅黑"/>
                <a:cs typeface="微软雅黑"/>
              </a:rPr>
              <a:t>对象</a:t>
            </a:r>
            <a:endParaRPr sz="1000">
              <a:latin typeface="微软雅黑"/>
              <a:cs typeface="微软雅黑"/>
            </a:endParaRPr>
          </a:p>
        </p:txBody>
      </p:sp>
      <p:sp>
        <p:nvSpPr>
          <p:cNvPr id="26" name="object 26"/>
          <p:cNvSpPr/>
          <p:nvPr/>
        </p:nvSpPr>
        <p:spPr>
          <a:xfrm>
            <a:off x="131063" y="3611933"/>
            <a:ext cx="950112" cy="1531565"/>
          </a:xfrm>
          <a:prstGeom prst="rect">
            <a:avLst/>
          </a:prstGeom>
          <a:blipFill>
            <a:blip r:embed="rId13" cstate="print"/>
            <a:stretch>
              <a:fillRect/>
            </a:stretch>
          </a:blipFill>
        </p:spPr>
        <p:txBody>
          <a:bodyPr wrap="square" lIns="0" tIns="0" rIns="0" bIns="0" rtlCol="0"/>
          <a:lstStyle/>
          <a:p/>
        </p:txBody>
      </p:sp>
      <p:sp>
        <p:nvSpPr>
          <p:cNvPr id="27" name="object 27"/>
          <p:cNvSpPr/>
          <p:nvPr/>
        </p:nvSpPr>
        <p:spPr>
          <a:xfrm>
            <a:off x="143255" y="3980688"/>
            <a:ext cx="925588" cy="986612"/>
          </a:xfrm>
          <a:prstGeom prst="rect">
            <a:avLst/>
          </a:prstGeom>
          <a:blipFill>
            <a:blip r:embed="rId14" cstate="print"/>
            <a:stretch>
              <a:fillRect/>
            </a:stretch>
          </a:blipFill>
        </p:spPr>
        <p:txBody>
          <a:bodyPr wrap="square" lIns="0" tIns="0" rIns="0" bIns="0" rtlCol="0"/>
          <a:lstStyle/>
          <a:p/>
        </p:txBody>
      </p:sp>
      <p:sp>
        <p:nvSpPr>
          <p:cNvPr id="28" name="object 28"/>
          <p:cNvSpPr/>
          <p:nvPr/>
        </p:nvSpPr>
        <p:spPr>
          <a:xfrm>
            <a:off x="342900" y="3823715"/>
            <a:ext cx="454152" cy="1159764"/>
          </a:xfrm>
          <a:prstGeom prst="rect">
            <a:avLst/>
          </a:prstGeom>
          <a:blipFill>
            <a:blip r:embed="rId15" cstate="print"/>
            <a:stretch>
              <a:fillRect/>
            </a:stretch>
          </a:blipFill>
        </p:spPr>
        <p:txBody>
          <a:bodyPr wrap="square" lIns="0" tIns="0" rIns="0" bIns="0" rtlCol="0"/>
          <a:lstStyle/>
          <a:p/>
        </p:txBody>
      </p:sp>
      <p:sp>
        <p:nvSpPr>
          <p:cNvPr id="29" name="object 29"/>
          <p:cNvSpPr txBox="1"/>
          <p:nvPr/>
        </p:nvSpPr>
        <p:spPr>
          <a:xfrm>
            <a:off x="342900" y="4167936"/>
            <a:ext cx="454659" cy="443230"/>
          </a:xfrm>
          <a:prstGeom prst="rect">
            <a:avLst/>
          </a:prstGeom>
        </p:spPr>
        <p:txBody>
          <a:bodyPr vert="horz" wrap="square" lIns="0" tIns="12065" rIns="0" bIns="0" rtlCol="0">
            <a:spAutoFit/>
          </a:bodyPr>
          <a:lstStyle/>
          <a:p>
            <a:pPr marL="92075" marR="85090">
              <a:lnSpc>
                <a:spcPct val="131000"/>
              </a:lnSpc>
              <a:spcBef>
                <a:spcPts val="95"/>
              </a:spcBef>
            </a:pPr>
            <a:r>
              <a:rPr sz="1050" spc="5" dirty="0">
                <a:solidFill>
                  <a:srgbClr val="F8F8F8"/>
                </a:solidFill>
                <a:latin typeface="微软雅黑"/>
                <a:cs typeface="微软雅黑"/>
              </a:rPr>
              <a:t>优惠 细则</a:t>
            </a:r>
            <a:endParaRPr sz="1050">
              <a:latin typeface="微软雅黑"/>
              <a:cs typeface="微软雅黑"/>
            </a:endParaRPr>
          </a:p>
        </p:txBody>
      </p:sp>
      <p:sp>
        <p:nvSpPr>
          <p:cNvPr id="30" name="object 30"/>
          <p:cNvSpPr/>
          <p:nvPr/>
        </p:nvSpPr>
        <p:spPr>
          <a:xfrm>
            <a:off x="665987" y="2857512"/>
            <a:ext cx="8445246" cy="961123"/>
          </a:xfrm>
          <a:prstGeom prst="rect">
            <a:avLst/>
          </a:prstGeom>
          <a:blipFill>
            <a:blip r:embed="rId16" cstate="print"/>
            <a:stretch>
              <a:fillRect/>
            </a:stretch>
          </a:blipFill>
        </p:spPr>
        <p:txBody>
          <a:bodyPr wrap="square" lIns="0" tIns="0" rIns="0" bIns="0" rtlCol="0"/>
          <a:lstStyle/>
          <a:p/>
        </p:txBody>
      </p:sp>
      <p:sp>
        <p:nvSpPr>
          <p:cNvPr id="31" name="object 31"/>
          <p:cNvSpPr/>
          <p:nvPr/>
        </p:nvSpPr>
        <p:spPr>
          <a:xfrm>
            <a:off x="3689603" y="2970276"/>
            <a:ext cx="2399411" cy="816102"/>
          </a:xfrm>
          <a:prstGeom prst="rect">
            <a:avLst/>
          </a:prstGeom>
          <a:blipFill>
            <a:blip r:embed="rId17" cstate="print"/>
            <a:stretch>
              <a:fillRect/>
            </a:stretch>
          </a:blipFill>
        </p:spPr>
        <p:txBody>
          <a:bodyPr wrap="square" lIns="0" tIns="0" rIns="0" bIns="0" rtlCol="0"/>
          <a:lstStyle/>
          <a:p/>
        </p:txBody>
      </p:sp>
      <p:sp>
        <p:nvSpPr>
          <p:cNvPr id="32" name="object 32"/>
          <p:cNvSpPr/>
          <p:nvPr/>
        </p:nvSpPr>
        <p:spPr>
          <a:xfrm>
            <a:off x="877824" y="3069335"/>
            <a:ext cx="7949183" cy="464819"/>
          </a:xfrm>
          <a:prstGeom prst="rect">
            <a:avLst/>
          </a:prstGeom>
          <a:blipFill>
            <a:blip r:embed="rId18" cstate="print"/>
            <a:stretch>
              <a:fillRect/>
            </a:stretch>
          </a:blipFill>
        </p:spPr>
        <p:txBody>
          <a:bodyPr wrap="square" lIns="0" tIns="0" rIns="0" bIns="0" rtlCol="0"/>
          <a:lstStyle/>
          <a:p/>
        </p:txBody>
      </p:sp>
      <p:sp>
        <p:nvSpPr>
          <p:cNvPr id="33" name="object 33"/>
          <p:cNvSpPr txBox="1"/>
          <p:nvPr/>
        </p:nvSpPr>
        <p:spPr>
          <a:xfrm>
            <a:off x="902208" y="3208782"/>
            <a:ext cx="7924800" cy="208279"/>
          </a:xfrm>
          <a:prstGeom prst="rect">
            <a:avLst/>
          </a:prstGeom>
        </p:spPr>
        <p:txBody>
          <a:bodyPr vert="horz" wrap="square" lIns="0" tIns="12700" rIns="0" bIns="0" rtlCol="0">
            <a:spAutoFit/>
          </a:bodyPr>
          <a:lstStyle/>
          <a:p>
            <a:pPr marR="15875" algn="ctr">
              <a:lnSpc>
                <a:spcPct val="100000"/>
              </a:lnSpc>
              <a:spcBef>
                <a:spcPts val="100"/>
              </a:spcBef>
            </a:pPr>
            <a:r>
              <a:rPr sz="1200" b="1" i="1" dirty="0">
                <a:solidFill>
                  <a:srgbClr val="FFFFFF"/>
                </a:solidFill>
                <a:latin typeface="微软雅黑"/>
                <a:cs typeface="微软雅黑"/>
              </a:rPr>
              <a:t>老客引荐新客</a:t>
            </a:r>
            <a:r>
              <a:rPr sz="1200" b="1" spc="5" dirty="0">
                <a:solidFill>
                  <a:srgbClr val="FFFFFF"/>
                </a:solidFill>
                <a:latin typeface="微软雅黑"/>
                <a:cs typeface="微软雅黑"/>
              </a:rPr>
              <a:t>,</a:t>
            </a:r>
            <a:r>
              <a:rPr sz="1200" b="1" i="1" dirty="0">
                <a:solidFill>
                  <a:srgbClr val="FFFFFF"/>
                </a:solidFill>
                <a:latin typeface="微软雅黑"/>
                <a:cs typeface="微软雅黑"/>
              </a:rPr>
              <a:t>各享奖励金</a:t>
            </a:r>
            <a:endParaRPr sz="1200">
              <a:latin typeface="微软雅黑"/>
              <a:cs typeface="微软雅黑"/>
            </a:endParaRPr>
          </a:p>
        </p:txBody>
      </p:sp>
      <p:sp>
        <p:nvSpPr>
          <p:cNvPr id="34" name="object 34"/>
          <p:cNvSpPr/>
          <p:nvPr/>
        </p:nvSpPr>
        <p:spPr>
          <a:xfrm>
            <a:off x="902208" y="3557015"/>
            <a:ext cx="7900670" cy="281940"/>
          </a:xfrm>
          <a:custGeom>
            <a:avLst/>
            <a:gdLst/>
            <a:ahLst/>
            <a:cxnLst/>
            <a:rect l="l" t="t" r="r" b="b"/>
            <a:pathLst>
              <a:path w="7900670" h="281939">
                <a:moveTo>
                  <a:pt x="0" y="281940"/>
                </a:moveTo>
                <a:lnTo>
                  <a:pt x="7900416" y="281940"/>
                </a:lnTo>
                <a:lnTo>
                  <a:pt x="7900416" y="0"/>
                </a:lnTo>
                <a:lnTo>
                  <a:pt x="0" y="0"/>
                </a:lnTo>
                <a:lnTo>
                  <a:pt x="0" y="281940"/>
                </a:lnTo>
                <a:close/>
              </a:path>
            </a:pathLst>
          </a:custGeom>
          <a:solidFill>
            <a:srgbClr val="E2E8EF"/>
          </a:solidFill>
        </p:spPr>
        <p:txBody>
          <a:bodyPr wrap="square" lIns="0" tIns="0" rIns="0" bIns="0" rtlCol="0"/>
          <a:lstStyle/>
          <a:p/>
        </p:txBody>
      </p:sp>
      <p:sp>
        <p:nvSpPr>
          <p:cNvPr id="35" name="object 35"/>
          <p:cNvSpPr/>
          <p:nvPr/>
        </p:nvSpPr>
        <p:spPr>
          <a:xfrm>
            <a:off x="902208" y="3910584"/>
            <a:ext cx="7924800" cy="1073150"/>
          </a:xfrm>
          <a:custGeom>
            <a:avLst/>
            <a:gdLst/>
            <a:ahLst/>
            <a:cxnLst/>
            <a:rect l="l" t="t" r="r" b="b"/>
            <a:pathLst>
              <a:path w="7924800" h="1073150">
                <a:moveTo>
                  <a:pt x="0" y="1072895"/>
                </a:moveTo>
                <a:lnTo>
                  <a:pt x="7924800" y="1072895"/>
                </a:lnTo>
                <a:lnTo>
                  <a:pt x="7924800" y="0"/>
                </a:lnTo>
                <a:lnTo>
                  <a:pt x="0" y="0"/>
                </a:lnTo>
                <a:lnTo>
                  <a:pt x="0" y="1072895"/>
                </a:lnTo>
                <a:close/>
              </a:path>
            </a:pathLst>
          </a:custGeom>
          <a:solidFill>
            <a:srgbClr val="E2E8EF"/>
          </a:solidFill>
        </p:spPr>
        <p:txBody>
          <a:bodyPr wrap="square" lIns="0" tIns="0" rIns="0" bIns="0" rtlCol="0"/>
          <a:lstStyle/>
          <a:p/>
        </p:txBody>
      </p:sp>
      <p:sp>
        <p:nvSpPr>
          <p:cNvPr id="36" name="object 36"/>
          <p:cNvSpPr txBox="1"/>
          <p:nvPr/>
        </p:nvSpPr>
        <p:spPr>
          <a:xfrm>
            <a:off x="902208" y="3603447"/>
            <a:ext cx="7924800" cy="163195"/>
          </a:xfrm>
          <a:prstGeom prst="rect">
            <a:avLst/>
          </a:prstGeom>
        </p:spPr>
        <p:txBody>
          <a:bodyPr vert="horz" wrap="square" lIns="0" tIns="12700" rIns="0" bIns="0" rtlCol="0">
            <a:spAutoFit/>
          </a:bodyPr>
          <a:lstStyle/>
          <a:p>
            <a:pPr marL="182245">
              <a:lnSpc>
                <a:spcPct val="100000"/>
              </a:lnSpc>
              <a:spcBef>
                <a:spcPts val="100"/>
              </a:spcBef>
            </a:pPr>
            <a:r>
              <a:rPr sz="900" spc="-5" dirty="0">
                <a:solidFill>
                  <a:srgbClr val="585858"/>
                </a:solidFill>
                <a:latin typeface="微软雅黑"/>
                <a:cs typeface="微软雅黑"/>
              </a:rPr>
              <a:t>已签约财税服务的客户推荐未签约财税服务</a:t>
            </a:r>
            <a:r>
              <a:rPr sz="900" dirty="0">
                <a:solidFill>
                  <a:srgbClr val="585858"/>
                </a:solidFill>
                <a:latin typeface="微软雅黑"/>
                <a:cs typeface="微软雅黑"/>
              </a:rPr>
              <a:t>的</a:t>
            </a:r>
            <a:r>
              <a:rPr sz="900" spc="-5" dirty="0">
                <a:solidFill>
                  <a:srgbClr val="585858"/>
                </a:solidFill>
                <a:latin typeface="微软雅黑"/>
                <a:cs typeface="微软雅黑"/>
              </a:rPr>
              <a:t>CGS客户</a:t>
            </a:r>
            <a:endParaRPr sz="900">
              <a:latin typeface="微软雅黑"/>
              <a:cs typeface="微软雅黑"/>
            </a:endParaRPr>
          </a:p>
        </p:txBody>
      </p:sp>
      <p:sp>
        <p:nvSpPr>
          <p:cNvPr id="37" name="object 37"/>
          <p:cNvSpPr txBox="1"/>
          <p:nvPr/>
        </p:nvSpPr>
        <p:spPr>
          <a:xfrm>
            <a:off x="902208" y="3995724"/>
            <a:ext cx="7924800" cy="642620"/>
          </a:xfrm>
          <a:prstGeom prst="rect">
            <a:avLst/>
          </a:prstGeom>
        </p:spPr>
        <p:txBody>
          <a:bodyPr vert="horz" wrap="square" lIns="0" tIns="81280" rIns="0" bIns="0" rtlCol="0">
            <a:spAutoFit/>
          </a:bodyPr>
          <a:lstStyle/>
          <a:p>
            <a:pPr marL="113665">
              <a:lnSpc>
                <a:spcPct val="100000"/>
              </a:lnSpc>
              <a:spcBef>
                <a:spcPts val="640"/>
              </a:spcBef>
            </a:pPr>
            <a:r>
              <a:rPr sz="900" b="1" i="1" dirty="0">
                <a:latin typeface="微软雅黑"/>
                <a:cs typeface="微软雅黑"/>
              </a:rPr>
              <a:t>【优惠细</a:t>
            </a:r>
            <a:r>
              <a:rPr sz="900" b="1" i="1" spc="-5" dirty="0">
                <a:latin typeface="微软雅黑"/>
                <a:cs typeface="微软雅黑"/>
              </a:rPr>
              <a:t>则</a:t>
            </a:r>
            <a:r>
              <a:rPr sz="900" b="1" i="1" dirty="0">
                <a:latin typeface="微软雅黑"/>
                <a:cs typeface="微软雅黑"/>
              </a:rPr>
              <a:t>】</a:t>
            </a:r>
            <a:r>
              <a:rPr sz="900" dirty="0">
                <a:latin typeface="微软雅黑"/>
                <a:cs typeface="微软雅黑"/>
              </a:rPr>
              <a:t>老客推荐新客，新客首付享有10%奖励金，首单付款完毕老客享有5%奖励金，新客续费享有5%奖励金。</a:t>
            </a:r>
            <a:endParaRPr sz="900">
              <a:latin typeface="微软雅黑"/>
              <a:cs typeface="微软雅黑"/>
            </a:endParaRPr>
          </a:p>
          <a:p>
            <a:pPr marL="113665">
              <a:lnSpc>
                <a:spcPct val="100000"/>
              </a:lnSpc>
              <a:spcBef>
                <a:spcPts val="540"/>
              </a:spcBef>
            </a:pPr>
            <a:r>
              <a:rPr sz="900" b="1" i="1" dirty="0">
                <a:latin typeface="微软雅黑"/>
                <a:cs typeface="微软雅黑"/>
              </a:rPr>
              <a:t>【活动时</a:t>
            </a:r>
            <a:r>
              <a:rPr sz="900" b="1" i="1" spc="-5" dirty="0">
                <a:latin typeface="微软雅黑"/>
                <a:cs typeface="微软雅黑"/>
              </a:rPr>
              <a:t>间</a:t>
            </a:r>
            <a:r>
              <a:rPr sz="900" b="1" i="1" dirty="0">
                <a:latin typeface="微软雅黑"/>
                <a:cs typeface="微软雅黑"/>
              </a:rPr>
              <a:t>】</a:t>
            </a:r>
            <a:r>
              <a:rPr sz="900" dirty="0">
                <a:latin typeface="微软雅黑"/>
                <a:cs typeface="微软雅黑"/>
              </a:rPr>
              <a:t>2020年5月6日（预计上线时间</a:t>
            </a:r>
            <a:r>
              <a:rPr sz="900" spc="-5" dirty="0">
                <a:latin typeface="微软雅黑"/>
                <a:cs typeface="微软雅黑"/>
              </a:rPr>
              <a:t>）-2020</a:t>
            </a:r>
            <a:r>
              <a:rPr sz="900" dirty="0">
                <a:latin typeface="微软雅黑"/>
                <a:cs typeface="微软雅黑"/>
              </a:rPr>
              <a:t>年9月30日</a:t>
            </a:r>
            <a:endParaRPr sz="900">
              <a:latin typeface="微软雅黑"/>
              <a:cs typeface="微软雅黑"/>
            </a:endParaRPr>
          </a:p>
          <a:p>
            <a:pPr marL="113665">
              <a:lnSpc>
                <a:spcPct val="100000"/>
              </a:lnSpc>
              <a:spcBef>
                <a:spcPts val="540"/>
              </a:spcBef>
            </a:pPr>
            <a:r>
              <a:rPr sz="900" b="1" i="1" dirty="0">
                <a:latin typeface="微软雅黑"/>
                <a:cs typeface="微软雅黑"/>
              </a:rPr>
              <a:t>【奖励金规</a:t>
            </a:r>
            <a:r>
              <a:rPr sz="900" b="1" i="1" spc="-5" dirty="0">
                <a:latin typeface="微软雅黑"/>
                <a:cs typeface="微软雅黑"/>
              </a:rPr>
              <a:t>则</a:t>
            </a:r>
            <a:r>
              <a:rPr sz="900" b="1" i="1" dirty="0">
                <a:latin typeface="微软雅黑"/>
                <a:cs typeface="微软雅黑"/>
              </a:rPr>
              <a:t>】</a:t>
            </a:r>
            <a:r>
              <a:rPr sz="900" dirty="0">
                <a:latin typeface="微软雅黑"/>
                <a:cs typeface="微软雅黑"/>
              </a:rPr>
              <a:t>客户在续费时可使用奖励金兑换优惠券抵用支付金额。</a:t>
            </a:r>
            <a:endParaRPr sz="900">
              <a:latin typeface="微软雅黑"/>
              <a:cs typeface="微软雅黑"/>
            </a:endParaRPr>
          </a:p>
        </p:txBody>
      </p:sp>
      <p:sp>
        <p:nvSpPr>
          <p:cNvPr id="38" name="object 38"/>
          <p:cNvSpPr txBox="1"/>
          <p:nvPr/>
        </p:nvSpPr>
        <p:spPr>
          <a:xfrm>
            <a:off x="7928229" y="4951577"/>
            <a:ext cx="1148715"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微软雅黑"/>
                <a:cs typeface="微软雅黑"/>
              </a:rPr>
              <a:t>活动细则以官方发布为准</a:t>
            </a:r>
            <a:endParaRPr sz="800">
              <a:latin typeface="微软雅黑"/>
              <a:cs typeface="微软雅黑"/>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5724" y="87884"/>
            <a:ext cx="2336165" cy="278130"/>
          </a:xfrm>
          <a:prstGeom prst="rect">
            <a:avLst/>
          </a:prstGeom>
        </p:spPr>
        <p:txBody>
          <a:bodyPr vert="horz" wrap="square" lIns="0" tIns="13335" rIns="0" bIns="0" rtlCol="0">
            <a:spAutoFit/>
          </a:bodyPr>
          <a:lstStyle/>
          <a:p>
            <a:pPr marL="12700">
              <a:lnSpc>
                <a:spcPct val="100000"/>
              </a:lnSpc>
              <a:spcBef>
                <a:spcPts val="105"/>
              </a:spcBef>
            </a:pPr>
            <a:r>
              <a:rPr sz="1650" spc="5" dirty="0"/>
              <a:t>数字化金融服</a:t>
            </a:r>
            <a:r>
              <a:rPr sz="1650" spc="-10" dirty="0"/>
              <a:t>务</a:t>
            </a:r>
            <a:r>
              <a:rPr sz="1650" spc="5" dirty="0"/>
              <a:t>客户</a:t>
            </a:r>
            <a:r>
              <a:rPr sz="1650" spc="-10" dirty="0"/>
              <a:t>优</a:t>
            </a:r>
            <a:r>
              <a:rPr sz="1650" spc="5" dirty="0"/>
              <a:t>享</a:t>
            </a:r>
            <a:endParaRPr sz="1650"/>
          </a:p>
        </p:txBody>
      </p:sp>
      <p:sp>
        <p:nvSpPr>
          <p:cNvPr id="3" name="object 3"/>
          <p:cNvSpPr/>
          <p:nvPr/>
        </p:nvSpPr>
        <p:spPr>
          <a:xfrm>
            <a:off x="0" y="3461042"/>
            <a:ext cx="954785" cy="1682456"/>
          </a:xfrm>
          <a:prstGeom prst="rect">
            <a:avLst/>
          </a:prstGeom>
          <a:blipFill>
            <a:blip r:embed="rId1" cstate="print"/>
            <a:stretch>
              <a:fillRect/>
            </a:stretch>
          </a:blipFill>
        </p:spPr>
        <p:txBody>
          <a:bodyPr wrap="square" lIns="0" tIns="0" rIns="0" bIns="0" rtlCol="0"/>
          <a:lstStyle/>
          <a:p/>
        </p:txBody>
      </p:sp>
      <p:sp>
        <p:nvSpPr>
          <p:cNvPr id="4" name="object 4"/>
          <p:cNvSpPr/>
          <p:nvPr/>
        </p:nvSpPr>
        <p:spPr>
          <a:xfrm>
            <a:off x="3047" y="3942575"/>
            <a:ext cx="925588" cy="988123"/>
          </a:xfrm>
          <a:prstGeom prst="rect">
            <a:avLst/>
          </a:prstGeom>
          <a:blipFill>
            <a:blip r:embed="rId2" cstate="print"/>
            <a:stretch>
              <a:fillRect/>
            </a:stretch>
          </a:blipFill>
        </p:spPr>
        <p:txBody>
          <a:bodyPr wrap="square" lIns="0" tIns="0" rIns="0" bIns="0" rtlCol="0"/>
          <a:lstStyle/>
          <a:p/>
        </p:txBody>
      </p:sp>
      <p:sp>
        <p:nvSpPr>
          <p:cNvPr id="5" name="object 5"/>
          <p:cNvSpPr/>
          <p:nvPr/>
        </p:nvSpPr>
        <p:spPr>
          <a:xfrm>
            <a:off x="190500" y="3672840"/>
            <a:ext cx="480059" cy="1386840"/>
          </a:xfrm>
          <a:prstGeom prst="rect">
            <a:avLst/>
          </a:prstGeom>
          <a:blipFill>
            <a:blip r:embed="rId3" cstate="print"/>
            <a:stretch>
              <a:fillRect/>
            </a:stretch>
          </a:blipFill>
        </p:spPr>
        <p:txBody>
          <a:bodyPr wrap="square" lIns="0" tIns="0" rIns="0" bIns="0" rtlCol="0"/>
          <a:lstStyle/>
          <a:p/>
        </p:txBody>
      </p:sp>
      <p:sp>
        <p:nvSpPr>
          <p:cNvPr id="6" name="object 6"/>
          <p:cNvSpPr txBox="1"/>
          <p:nvPr/>
        </p:nvSpPr>
        <p:spPr>
          <a:xfrm>
            <a:off x="190500" y="4130446"/>
            <a:ext cx="480059" cy="443230"/>
          </a:xfrm>
          <a:prstGeom prst="rect">
            <a:avLst/>
          </a:prstGeom>
        </p:spPr>
        <p:txBody>
          <a:bodyPr vert="horz" wrap="square" lIns="0" tIns="12065" rIns="0" bIns="0" rtlCol="0">
            <a:spAutoFit/>
          </a:bodyPr>
          <a:lstStyle/>
          <a:p>
            <a:pPr marL="104775" marR="99695">
              <a:lnSpc>
                <a:spcPct val="131000"/>
              </a:lnSpc>
              <a:spcBef>
                <a:spcPts val="95"/>
              </a:spcBef>
            </a:pPr>
            <a:r>
              <a:rPr sz="1050" spc="5" dirty="0">
                <a:solidFill>
                  <a:srgbClr val="F8F8F8"/>
                </a:solidFill>
                <a:latin typeface="微软雅黑"/>
                <a:cs typeface="微软雅黑"/>
              </a:rPr>
              <a:t>优惠 细则</a:t>
            </a:r>
            <a:endParaRPr sz="1050">
              <a:latin typeface="微软雅黑"/>
              <a:cs typeface="微软雅黑"/>
            </a:endParaRPr>
          </a:p>
        </p:txBody>
      </p:sp>
      <p:sp>
        <p:nvSpPr>
          <p:cNvPr id="7" name="object 7"/>
          <p:cNvSpPr/>
          <p:nvPr/>
        </p:nvSpPr>
        <p:spPr>
          <a:xfrm>
            <a:off x="0" y="3177539"/>
            <a:ext cx="954785" cy="750595"/>
          </a:xfrm>
          <a:prstGeom prst="rect">
            <a:avLst/>
          </a:prstGeom>
          <a:blipFill>
            <a:blip r:embed="rId4" cstate="print"/>
            <a:stretch>
              <a:fillRect/>
            </a:stretch>
          </a:blipFill>
        </p:spPr>
        <p:txBody>
          <a:bodyPr wrap="square" lIns="0" tIns="0" rIns="0" bIns="0" rtlCol="0"/>
          <a:lstStyle/>
          <a:p/>
        </p:txBody>
      </p:sp>
      <p:sp>
        <p:nvSpPr>
          <p:cNvPr id="8" name="object 8"/>
          <p:cNvSpPr/>
          <p:nvPr/>
        </p:nvSpPr>
        <p:spPr>
          <a:xfrm>
            <a:off x="15240" y="3206495"/>
            <a:ext cx="901623" cy="762533"/>
          </a:xfrm>
          <a:prstGeom prst="rect">
            <a:avLst/>
          </a:prstGeom>
          <a:blipFill>
            <a:blip r:embed="rId5" cstate="print"/>
            <a:stretch>
              <a:fillRect/>
            </a:stretch>
          </a:blipFill>
        </p:spPr>
        <p:txBody>
          <a:bodyPr wrap="square" lIns="0" tIns="0" rIns="0" bIns="0" rtlCol="0"/>
          <a:lstStyle/>
          <a:p/>
        </p:txBody>
      </p:sp>
      <p:sp>
        <p:nvSpPr>
          <p:cNvPr id="9" name="object 9"/>
          <p:cNvSpPr/>
          <p:nvPr/>
        </p:nvSpPr>
        <p:spPr>
          <a:xfrm>
            <a:off x="190500" y="3389376"/>
            <a:ext cx="480059" cy="254508"/>
          </a:xfrm>
          <a:prstGeom prst="rect">
            <a:avLst/>
          </a:prstGeom>
          <a:blipFill>
            <a:blip r:embed="rId6" cstate="print"/>
            <a:stretch>
              <a:fillRect/>
            </a:stretch>
          </a:blipFill>
        </p:spPr>
        <p:txBody>
          <a:bodyPr wrap="square" lIns="0" tIns="0" rIns="0" bIns="0" rtlCol="0"/>
          <a:lstStyle/>
          <a:p/>
        </p:txBody>
      </p:sp>
      <p:sp>
        <p:nvSpPr>
          <p:cNvPr id="10" name="object 10"/>
          <p:cNvSpPr txBox="1"/>
          <p:nvPr/>
        </p:nvSpPr>
        <p:spPr>
          <a:xfrm>
            <a:off x="190500" y="3438905"/>
            <a:ext cx="480059" cy="177800"/>
          </a:xfrm>
          <a:prstGeom prst="rect">
            <a:avLst/>
          </a:prstGeom>
        </p:spPr>
        <p:txBody>
          <a:bodyPr vert="horz" wrap="square" lIns="0" tIns="12065" rIns="0" bIns="0" rtlCol="0">
            <a:spAutoFit/>
          </a:bodyPr>
          <a:lstStyle/>
          <a:p>
            <a:pPr marL="112395">
              <a:lnSpc>
                <a:spcPct val="100000"/>
              </a:lnSpc>
              <a:spcBef>
                <a:spcPts val="95"/>
              </a:spcBef>
            </a:pPr>
            <a:r>
              <a:rPr sz="1000" spc="-5" dirty="0">
                <a:solidFill>
                  <a:srgbClr val="F8F8F8"/>
                </a:solidFill>
                <a:latin typeface="微软雅黑"/>
                <a:cs typeface="微软雅黑"/>
              </a:rPr>
              <a:t>对象</a:t>
            </a:r>
            <a:endParaRPr sz="1000">
              <a:latin typeface="微软雅黑"/>
              <a:cs typeface="微软雅黑"/>
            </a:endParaRPr>
          </a:p>
        </p:txBody>
      </p:sp>
      <p:sp>
        <p:nvSpPr>
          <p:cNvPr id="11" name="object 11"/>
          <p:cNvSpPr/>
          <p:nvPr/>
        </p:nvSpPr>
        <p:spPr>
          <a:xfrm>
            <a:off x="742187" y="2910878"/>
            <a:ext cx="5039106" cy="759548"/>
          </a:xfrm>
          <a:prstGeom prst="rect">
            <a:avLst/>
          </a:prstGeom>
          <a:blipFill>
            <a:blip r:embed="rId7" cstate="print"/>
            <a:stretch>
              <a:fillRect/>
            </a:stretch>
          </a:blipFill>
        </p:spPr>
        <p:txBody>
          <a:bodyPr wrap="square" lIns="0" tIns="0" rIns="0" bIns="0" rtlCol="0"/>
          <a:lstStyle/>
          <a:p/>
        </p:txBody>
      </p:sp>
      <p:sp>
        <p:nvSpPr>
          <p:cNvPr id="12" name="object 12"/>
          <p:cNvSpPr/>
          <p:nvPr/>
        </p:nvSpPr>
        <p:spPr>
          <a:xfrm>
            <a:off x="2616707" y="2906267"/>
            <a:ext cx="1288669" cy="816102"/>
          </a:xfrm>
          <a:prstGeom prst="rect">
            <a:avLst/>
          </a:prstGeom>
          <a:blipFill>
            <a:blip r:embed="rId8" cstate="print"/>
            <a:stretch>
              <a:fillRect/>
            </a:stretch>
          </a:blipFill>
        </p:spPr>
        <p:txBody>
          <a:bodyPr wrap="square" lIns="0" tIns="0" rIns="0" bIns="0" rtlCol="0"/>
          <a:lstStyle/>
          <a:p/>
        </p:txBody>
      </p:sp>
      <p:sp>
        <p:nvSpPr>
          <p:cNvPr id="13" name="object 13"/>
          <p:cNvSpPr/>
          <p:nvPr/>
        </p:nvSpPr>
        <p:spPr>
          <a:xfrm>
            <a:off x="954024" y="3122676"/>
            <a:ext cx="4543044" cy="263651"/>
          </a:xfrm>
          <a:prstGeom prst="rect">
            <a:avLst/>
          </a:prstGeom>
          <a:blipFill>
            <a:blip r:embed="rId9" cstate="print"/>
            <a:stretch>
              <a:fillRect/>
            </a:stretch>
          </a:blipFill>
        </p:spPr>
        <p:txBody>
          <a:bodyPr wrap="square" lIns="0" tIns="0" rIns="0" bIns="0" rtlCol="0"/>
          <a:lstStyle/>
          <a:p/>
        </p:txBody>
      </p:sp>
      <p:sp>
        <p:nvSpPr>
          <p:cNvPr id="14" name="object 14"/>
          <p:cNvSpPr txBox="1"/>
          <p:nvPr/>
        </p:nvSpPr>
        <p:spPr>
          <a:xfrm>
            <a:off x="938783" y="3145282"/>
            <a:ext cx="4544695" cy="208279"/>
          </a:xfrm>
          <a:prstGeom prst="rect">
            <a:avLst/>
          </a:prstGeom>
        </p:spPr>
        <p:txBody>
          <a:bodyPr vert="horz" wrap="square" lIns="0" tIns="12700" rIns="0" bIns="0" rtlCol="0">
            <a:spAutoFit/>
          </a:bodyPr>
          <a:lstStyle/>
          <a:p>
            <a:pPr marL="27305" algn="ctr">
              <a:lnSpc>
                <a:spcPct val="100000"/>
              </a:lnSpc>
              <a:spcBef>
                <a:spcPts val="100"/>
              </a:spcBef>
            </a:pPr>
            <a:r>
              <a:rPr sz="1200" b="1" i="1" dirty="0">
                <a:solidFill>
                  <a:srgbClr val="F8F8F8"/>
                </a:solidFill>
                <a:latin typeface="微软雅黑"/>
                <a:cs typeface="微软雅黑"/>
              </a:rPr>
              <a:t>新客优享</a:t>
            </a:r>
            <a:endParaRPr sz="1200">
              <a:latin typeface="微软雅黑"/>
              <a:cs typeface="微软雅黑"/>
            </a:endParaRPr>
          </a:p>
        </p:txBody>
      </p:sp>
      <p:sp>
        <p:nvSpPr>
          <p:cNvPr id="15" name="object 15"/>
          <p:cNvSpPr/>
          <p:nvPr/>
        </p:nvSpPr>
        <p:spPr>
          <a:xfrm>
            <a:off x="5394959" y="2910878"/>
            <a:ext cx="3733038" cy="741641"/>
          </a:xfrm>
          <a:prstGeom prst="rect">
            <a:avLst/>
          </a:prstGeom>
          <a:blipFill>
            <a:blip r:embed="rId10" cstate="print"/>
            <a:stretch>
              <a:fillRect/>
            </a:stretch>
          </a:blipFill>
        </p:spPr>
        <p:txBody>
          <a:bodyPr wrap="square" lIns="0" tIns="0" rIns="0" bIns="0" rtlCol="0"/>
          <a:lstStyle/>
          <a:p/>
        </p:txBody>
      </p:sp>
      <p:sp>
        <p:nvSpPr>
          <p:cNvPr id="16" name="object 16"/>
          <p:cNvSpPr/>
          <p:nvPr/>
        </p:nvSpPr>
        <p:spPr>
          <a:xfrm>
            <a:off x="6617207" y="2912364"/>
            <a:ext cx="1288669" cy="816102"/>
          </a:xfrm>
          <a:prstGeom prst="rect">
            <a:avLst/>
          </a:prstGeom>
          <a:blipFill>
            <a:blip r:embed="rId11" cstate="print"/>
            <a:stretch>
              <a:fillRect/>
            </a:stretch>
          </a:blipFill>
        </p:spPr>
        <p:txBody>
          <a:bodyPr wrap="square" lIns="0" tIns="0" rIns="0" bIns="0" rtlCol="0"/>
          <a:lstStyle/>
          <a:p/>
        </p:txBody>
      </p:sp>
      <p:sp>
        <p:nvSpPr>
          <p:cNvPr id="17" name="object 17"/>
          <p:cNvSpPr/>
          <p:nvPr/>
        </p:nvSpPr>
        <p:spPr>
          <a:xfrm>
            <a:off x="5606796" y="3122676"/>
            <a:ext cx="3236976" cy="245363"/>
          </a:xfrm>
          <a:prstGeom prst="rect">
            <a:avLst/>
          </a:prstGeom>
          <a:blipFill>
            <a:blip r:embed="rId12" cstate="print"/>
            <a:stretch>
              <a:fillRect/>
            </a:stretch>
          </a:blipFill>
        </p:spPr>
        <p:txBody>
          <a:bodyPr wrap="square" lIns="0" tIns="0" rIns="0" bIns="0" rtlCol="0"/>
          <a:lstStyle/>
          <a:p/>
        </p:txBody>
      </p:sp>
      <p:sp>
        <p:nvSpPr>
          <p:cNvPr id="18" name="object 18"/>
          <p:cNvSpPr txBox="1"/>
          <p:nvPr/>
        </p:nvSpPr>
        <p:spPr>
          <a:xfrm>
            <a:off x="5606796" y="3152013"/>
            <a:ext cx="3234055" cy="208279"/>
          </a:xfrm>
          <a:prstGeom prst="rect">
            <a:avLst/>
          </a:prstGeom>
        </p:spPr>
        <p:txBody>
          <a:bodyPr vert="horz" wrap="square" lIns="0" tIns="12700" rIns="0" bIns="0" rtlCol="0">
            <a:spAutoFit/>
          </a:bodyPr>
          <a:lstStyle/>
          <a:p>
            <a:pPr marL="3175" algn="ctr">
              <a:lnSpc>
                <a:spcPct val="100000"/>
              </a:lnSpc>
              <a:spcBef>
                <a:spcPts val="100"/>
              </a:spcBef>
            </a:pPr>
            <a:r>
              <a:rPr sz="1200" b="1" i="1" dirty="0">
                <a:solidFill>
                  <a:srgbClr val="F8F8F8"/>
                </a:solidFill>
                <a:latin typeface="微软雅黑"/>
                <a:cs typeface="微软雅黑"/>
              </a:rPr>
              <a:t>增值权益</a:t>
            </a:r>
            <a:endParaRPr sz="1200">
              <a:latin typeface="微软雅黑"/>
              <a:cs typeface="微软雅黑"/>
            </a:endParaRPr>
          </a:p>
        </p:txBody>
      </p:sp>
      <p:sp>
        <p:nvSpPr>
          <p:cNvPr id="19" name="object 19"/>
          <p:cNvSpPr/>
          <p:nvPr/>
        </p:nvSpPr>
        <p:spPr>
          <a:xfrm>
            <a:off x="958596" y="3418332"/>
            <a:ext cx="4525010" cy="226060"/>
          </a:xfrm>
          <a:custGeom>
            <a:avLst/>
            <a:gdLst/>
            <a:ahLst/>
            <a:cxnLst/>
            <a:rect l="l" t="t" r="r" b="b"/>
            <a:pathLst>
              <a:path w="4525010" h="226060">
                <a:moveTo>
                  <a:pt x="0" y="225552"/>
                </a:moveTo>
                <a:lnTo>
                  <a:pt x="4524756" y="225552"/>
                </a:lnTo>
                <a:lnTo>
                  <a:pt x="4524756" y="0"/>
                </a:lnTo>
                <a:lnTo>
                  <a:pt x="0" y="0"/>
                </a:lnTo>
                <a:lnTo>
                  <a:pt x="0" y="225552"/>
                </a:lnTo>
                <a:close/>
              </a:path>
            </a:pathLst>
          </a:custGeom>
          <a:solidFill>
            <a:srgbClr val="4471C4">
              <a:alpha val="10195"/>
            </a:srgbClr>
          </a:solidFill>
        </p:spPr>
        <p:txBody>
          <a:bodyPr wrap="square" lIns="0" tIns="0" rIns="0" bIns="0" rtlCol="0"/>
          <a:lstStyle/>
          <a:p/>
        </p:txBody>
      </p:sp>
      <p:sp>
        <p:nvSpPr>
          <p:cNvPr id="20" name="object 20"/>
          <p:cNvSpPr txBox="1"/>
          <p:nvPr/>
        </p:nvSpPr>
        <p:spPr>
          <a:xfrm>
            <a:off x="938783" y="3458971"/>
            <a:ext cx="4544695" cy="162560"/>
          </a:xfrm>
          <a:prstGeom prst="rect">
            <a:avLst/>
          </a:prstGeom>
        </p:spPr>
        <p:txBody>
          <a:bodyPr vert="horz" wrap="square" lIns="0" tIns="12700" rIns="0" bIns="0" rtlCol="0">
            <a:spAutoFit/>
          </a:bodyPr>
          <a:lstStyle/>
          <a:p>
            <a:pPr marL="17780" algn="ctr">
              <a:lnSpc>
                <a:spcPct val="100000"/>
              </a:lnSpc>
              <a:spcBef>
                <a:spcPts val="100"/>
              </a:spcBef>
            </a:pPr>
            <a:r>
              <a:rPr sz="900" dirty="0">
                <a:solidFill>
                  <a:srgbClr val="585858"/>
                </a:solidFill>
                <a:latin typeface="微软雅黑"/>
                <a:cs typeface="微软雅黑"/>
              </a:rPr>
              <a:t>首次使用金融服务的客户</a:t>
            </a:r>
            <a:endParaRPr sz="900">
              <a:latin typeface="微软雅黑"/>
              <a:cs typeface="微软雅黑"/>
            </a:endParaRPr>
          </a:p>
        </p:txBody>
      </p:sp>
      <p:sp>
        <p:nvSpPr>
          <p:cNvPr id="21" name="object 21"/>
          <p:cNvSpPr/>
          <p:nvPr/>
        </p:nvSpPr>
        <p:spPr>
          <a:xfrm>
            <a:off x="7531607" y="3418332"/>
            <a:ext cx="1309370" cy="254635"/>
          </a:xfrm>
          <a:custGeom>
            <a:avLst/>
            <a:gdLst/>
            <a:ahLst/>
            <a:cxnLst/>
            <a:rect l="l" t="t" r="r" b="b"/>
            <a:pathLst>
              <a:path w="1309370" h="254635">
                <a:moveTo>
                  <a:pt x="0" y="254508"/>
                </a:moveTo>
                <a:lnTo>
                  <a:pt x="1309116" y="254508"/>
                </a:lnTo>
                <a:lnTo>
                  <a:pt x="1309116" y="0"/>
                </a:lnTo>
                <a:lnTo>
                  <a:pt x="0" y="0"/>
                </a:lnTo>
                <a:lnTo>
                  <a:pt x="0" y="254508"/>
                </a:lnTo>
                <a:close/>
              </a:path>
            </a:pathLst>
          </a:custGeom>
          <a:solidFill>
            <a:srgbClr val="4471C4">
              <a:alpha val="10195"/>
            </a:srgbClr>
          </a:solidFill>
        </p:spPr>
        <p:txBody>
          <a:bodyPr wrap="square" lIns="0" tIns="0" rIns="0" bIns="0" rtlCol="0"/>
          <a:lstStyle/>
          <a:p/>
        </p:txBody>
      </p:sp>
      <p:sp>
        <p:nvSpPr>
          <p:cNvPr id="22" name="object 22"/>
          <p:cNvSpPr txBox="1"/>
          <p:nvPr/>
        </p:nvSpPr>
        <p:spPr>
          <a:xfrm>
            <a:off x="7531607" y="3472941"/>
            <a:ext cx="1309370" cy="162560"/>
          </a:xfrm>
          <a:prstGeom prst="rect">
            <a:avLst/>
          </a:prstGeom>
        </p:spPr>
        <p:txBody>
          <a:bodyPr vert="horz" wrap="square" lIns="0" tIns="12700" rIns="0" bIns="0" rtlCol="0">
            <a:spAutoFit/>
          </a:bodyPr>
          <a:lstStyle/>
          <a:p>
            <a:pPr marL="140335">
              <a:lnSpc>
                <a:spcPct val="100000"/>
              </a:lnSpc>
              <a:spcBef>
                <a:spcPts val="100"/>
              </a:spcBef>
            </a:pPr>
            <a:r>
              <a:rPr sz="900" dirty="0">
                <a:solidFill>
                  <a:srgbClr val="585858"/>
                </a:solidFill>
                <a:latin typeface="微软雅黑"/>
                <a:cs typeface="微软雅黑"/>
              </a:rPr>
              <a:t>无忧赊服务活跃卖家</a:t>
            </a:r>
            <a:endParaRPr sz="900">
              <a:latin typeface="微软雅黑"/>
              <a:cs typeface="微软雅黑"/>
            </a:endParaRPr>
          </a:p>
        </p:txBody>
      </p:sp>
      <p:sp>
        <p:nvSpPr>
          <p:cNvPr id="23" name="object 23"/>
          <p:cNvSpPr/>
          <p:nvPr/>
        </p:nvSpPr>
        <p:spPr>
          <a:xfrm>
            <a:off x="938783" y="3691128"/>
            <a:ext cx="4525010" cy="1411605"/>
          </a:xfrm>
          <a:custGeom>
            <a:avLst/>
            <a:gdLst/>
            <a:ahLst/>
            <a:cxnLst/>
            <a:rect l="l" t="t" r="r" b="b"/>
            <a:pathLst>
              <a:path w="4525010" h="1411604">
                <a:moveTo>
                  <a:pt x="0" y="1411224"/>
                </a:moveTo>
                <a:lnTo>
                  <a:pt x="4524756" y="1411224"/>
                </a:lnTo>
                <a:lnTo>
                  <a:pt x="4524756" y="0"/>
                </a:lnTo>
                <a:lnTo>
                  <a:pt x="0" y="0"/>
                </a:lnTo>
                <a:lnTo>
                  <a:pt x="0" y="1411224"/>
                </a:lnTo>
                <a:close/>
              </a:path>
            </a:pathLst>
          </a:custGeom>
          <a:solidFill>
            <a:srgbClr val="4471C4">
              <a:alpha val="10195"/>
            </a:srgbClr>
          </a:solidFill>
        </p:spPr>
        <p:txBody>
          <a:bodyPr wrap="square" lIns="0" tIns="0" rIns="0" bIns="0" rtlCol="0"/>
          <a:lstStyle/>
          <a:p/>
        </p:txBody>
      </p:sp>
      <p:sp>
        <p:nvSpPr>
          <p:cNvPr id="24" name="object 24"/>
          <p:cNvSpPr/>
          <p:nvPr/>
        </p:nvSpPr>
        <p:spPr>
          <a:xfrm>
            <a:off x="5628132" y="3761232"/>
            <a:ext cx="3237230" cy="1325880"/>
          </a:xfrm>
          <a:custGeom>
            <a:avLst/>
            <a:gdLst/>
            <a:ahLst/>
            <a:cxnLst/>
            <a:rect l="l" t="t" r="r" b="b"/>
            <a:pathLst>
              <a:path w="3237229" h="1325879">
                <a:moveTo>
                  <a:pt x="0" y="1325880"/>
                </a:moveTo>
                <a:lnTo>
                  <a:pt x="3236975" y="1325880"/>
                </a:lnTo>
                <a:lnTo>
                  <a:pt x="3236975" y="0"/>
                </a:lnTo>
                <a:lnTo>
                  <a:pt x="0" y="0"/>
                </a:lnTo>
                <a:lnTo>
                  <a:pt x="0" y="1325880"/>
                </a:lnTo>
                <a:close/>
              </a:path>
            </a:pathLst>
          </a:custGeom>
          <a:solidFill>
            <a:srgbClr val="4471C4">
              <a:alpha val="10195"/>
            </a:srgbClr>
          </a:solidFill>
        </p:spPr>
        <p:txBody>
          <a:bodyPr wrap="square" lIns="0" tIns="0" rIns="0" bIns="0" rtlCol="0"/>
          <a:lstStyle/>
          <a:p/>
        </p:txBody>
      </p:sp>
      <p:sp>
        <p:nvSpPr>
          <p:cNvPr id="25" name="object 25"/>
          <p:cNvSpPr/>
          <p:nvPr/>
        </p:nvSpPr>
        <p:spPr>
          <a:xfrm>
            <a:off x="1168908" y="4593335"/>
            <a:ext cx="4239895" cy="474345"/>
          </a:xfrm>
          <a:custGeom>
            <a:avLst/>
            <a:gdLst/>
            <a:ahLst/>
            <a:cxnLst/>
            <a:rect l="l" t="t" r="r" b="b"/>
            <a:pathLst>
              <a:path w="4239895" h="474345">
                <a:moveTo>
                  <a:pt x="0" y="473963"/>
                </a:moveTo>
                <a:lnTo>
                  <a:pt x="4239768" y="473963"/>
                </a:lnTo>
                <a:lnTo>
                  <a:pt x="4239768" y="0"/>
                </a:lnTo>
                <a:lnTo>
                  <a:pt x="0" y="0"/>
                </a:lnTo>
                <a:lnTo>
                  <a:pt x="0" y="473963"/>
                </a:lnTo>
                <a:close/>
              </a:path>
            </a:pathLst>
          </a:custGeom>
          <a:solidFill>
            <a:srgbClr val="FFFFFF"/>
          </a:solidFill>
        </p:spPr>
        <p:txBody>
          <a:bodyPr wrap="square" lIns="0" tIns="0" rIns="0" bIns="0" rtlCol="0"/>
          <a:lstStyle/>
          <a:p/>
        </p:txBody>
      </p:sp>
      <p:sp>
        <p:nvSpPr>
          <p:cNvPr id="26" name="object 26"/>
          <p:cNvSpPr txBox="1"/>
          <p:nvPr/>
        </p:nvSpPr>
        <p:spPr>
          <a:xfrm>
            <a:off x="1168908" y="4621784"/>
            <a:ext cx="4239895" cy="469265"/>
          </a:xfrm>
          <a:prstGeom prst="rect">
            <a:avLst/>
          </a:prstGeom>
        </p:spPr>
        <p:txBody>
          <a:bodyPr vert="horz" wrap="square" lIns="0" tIns="12700" rIns="0" bIns="0" rtlCol="0">
            <a:spAutoFit/>
          </a:bodyPr>
          <a:lstStyle/>
          <a:p>
            <a:pPr algn="ctr">
              <a:lnSpc>
                <a:spcPct val="100000"/>
              </a:lnSpc>
              <a:spcBef>
                <a:spcPts val="100"/>
              </a:spcBef>
            </a:pPr>
            <a:r>
              <a:rPr sz="1100" b="1" i="1" dirty="0">
                <a:latin typeface="微软雅黑"/>
                <a:cs typeface="微软雅黑"/>
              </a:rPr>
              <a:t>无忧赊</a:t>
            </a:r>
            <a:endParaRPr sz="1100">
              <a:latin typeface="微软雅黑"/>
              <a:cs typeface="微软雅黑"/>
            </a:endParaRPr>
          </a:p>
          <a:p>
            <a:pPr marL="91440">
              <a:lnSpc>
                <a:spcPct val="100000"/>
              </a:lnSpc>
              <a:spcBef>
                <a:spcPts val="10"/>
              </a:spcBef>
            </a:pPr>
            <a:r>
              <a:rPr sz="900" b="1" i="1" spc="-5" dirty="0">
                <a:latin typeface="微软雅黑"/>
                <a:cs typeface="微软雅黑"/>
              </a:rPr>
              <a:t>【活动时间</a:t>
            </a:r>
            <a:r>
              <a:rPr sz="900" b="1" i="1" dirty="0">
                <a:latin typeface="微软雅黑"/>
                <a:cs typeface="微软雅黑"/>
              </a:rPr>
              <a:t>】</a:t>
            </a:r>
            <a:r>
              <a:rPr sz="900" b="1" i="1" spc="-15" dirty="0">
                <a:latin typeface="微软雅黑"/>
                <a:cs typeface="微软雅黑"/>
              </a:rPr>
              <a:t> </a:t>
            </a:r>
            <a:r>
              <a:rPr sz="900" spc="-5" dirty="0">
                <a:latin typeface="微软雅黑"/>
                <a:cs typeface="微软雅黑"/>
              </a:rPr>
              <a:t>2020年</a:t>
            </a:r>
            <a:r>
              <a:rPr sz="900" spc="-10" dirty="0">
                <a:latin typeface="微软雅黑"/>
                <a:cs typeface="微软雅黑"/>
              </a:rPr>
              <a:t>5-7</a:t>
            </a:r>
            <a:r>
              <a:rPr sz="900" dirty="0">
                <a:latin typeface="微软雅黑"/>
                <a:cs typeface="微软雅黑"/>
              </a:rPr>
              <a:t>月</a:t>
            </a:r>
            <a:endParaRPr sz="900">
              <a:latin typeface="微软雅黑"/>
              <a:cs typeface="微软雅黑"/>
            </a:endParaRPr>
          </a:p>
          <a:p>
            <a:pPr marL="91440">
              <a:lnSpc>
                <a:spcPct val="100000"/>
              </a:lnSpc>
              <a:spcBef>
                <a:spcPts val="5"/>
              </a:spcBef>
            </a:pPr>
            <a:r>
              <a:rPr sz="900" b="1" i="1" dirty="0">
                <a:latin typeface="微软雅黑"/>
                <a:cs typeface="微软雅黑"/>
              </a:rPr>
              <a:t>【优惠细则】</a:t>
            </a:r>
            <a:r>
              <a:rPr sz="900" dirty="0">
                <a:latin typeface="微软雅黑"/>
                <a:cs typeface="微软雅黑"/>
              </a:rPr>
              <a:t>卖家无忧赊服务费减免</a:t>
            </a:r>
            <a:r>
              <a:rPr sz="900" spc="-5" dirty="0">
                <a:latin typeface="微软雅黑"/>
                <a:cs typeface="微软雅黑"/>
              </a:rPr>
              <a:t>（$300</a:t>
            </a:r>
            <a:r>
              <a:rPr sz="900" dirty="0">
                <a:latin typeface="微软雅黑"/>
                <a:cs typeface="微软雅黑"/>
              </a:rPr>
              <a:t>封顶</a:t>
            </a:r>
            <a:r>
              <a:rPr sz="900" spc="-5" dirty="0">
                <a:latin typeface="微软雅黑"/>
                <a:cs typeface="微软雅黑"/>
              </a:rPr>
              <a:t>)，</a:t>
            </a:r>
            <a:r>
              <a:rPr sz="900" spc="-20" dirty="0">
                <a:latin typeface="微软雅黑"/>
                <a:cs typeface="微软雅黑"/>
              </a:rPr>
              <a:t> </a:t>
            </a:r>
            <a:r>
              <a:rPr sz="900" dirty="0">
                <a:latin typeface="微软雅黑"/>
                <a:cs typeface="微软雅黑"/>
              </a:rPr>
              <a:t>200单名额。</a:t>
            </a:r>
            <a:endParaRPr sz="900">
              <a:latin typeface="微软雅黑"/>
              <a:cs typeface="微软雅黑"/>
            </a:endParaRPr>
          </a:p>
        </p:txBody>
      </p:sp>
      <p:sp>
        <p:nvSpPr>
          <p:cNvPr id="27" name="object 27"/>
          <p:cNvSpPr txBox="1"/>
          <p:nvPr/>
        </p:nvSpPr>
        <p:spPr>
          <a:xfrm>
            <a:off x="3313176" y="3750564"/>
            <a:ext cx="2108200" cy="782320"/>
          </a:xfrm>
          <a:prstGeom prst="rect">
            <a:avLst/>
          </a:prstGeom>
          <a:solidFill>
            <a:srgbClr val="FFFFFF"/>
          </a:solidFill>
        </p:spPr>
        <p:txBody>
          <a:bodyPr vert="horz" wrap="square" lIns="0" tIns="40640" rIns="0" bIns="0" rtlCol="0">
            <a:spAutoFit/>
          </a:bodyPr>
          <a:lstStyle/>
          <a:p>
            <a:pPr marL="513080" marR="3175">
              <a:lnSpc>
                <a:spcPct val="100000"/>
              </a:lnSpc>
              <a:spcBef>
                <a:spcPts val="320"/>
              </a:spcBef>
            </a:pPr>
            <a:r>
              <a:rPr sz="1100" b="1" dirty="0">
                <a:latin typeface="微软雅黑"/>
                <a:cs typeface="微软雅黑"/>
              </a:rPr>
              <a:t>TALC</a:t>
            </a:r>
            <a:r>
              <a:rPr sz="1100" b="1" i="1" dirty="0">
                <a:latin typeface="微软雅黑"/>
                <a:cs typeface="微软雅黑"/>
              </a:rPr>
              <a:t>交单后融资</a:t>
            </a:r>
            <a:endParaRPr sz="1100">
              <a:latin typeface="微软雅黑"/>
              <a:cs typeface="微软雅黑"/>
            </a:endParaRPr>
          </a:p>
          <a:p>
            <a:pPr marL="90805" marR="3175">
              <a:lnSpc>
                <a:spcPct val="100000"/>
              </a:lnSpc>
              <a:spcBef>
                <a:spcPts val="5"/>
              </a:spcBef>
            </a:pPr>
            <a:r>
              <a:rPr sz="900" b="1" i="1" dirty="0">
                <a:latin typeface="微软雅黑"/>
                <a:cs typeface="微软雅黑"/>
              </a:rPr>
              <a:t>【活动时间】</a:t>
            </a:r>
            <a:r>
              <a:rPr sz="900" b="1" i="1" spc="-15" dirty="0">
                <a:latin typeface="微软雅黑"/>
                <a:cs typeface="微软雅黑"/>
              </a:rPr>
              <a:t> </a:t>
            </a:r>
            <a:r>
              <a:rPr sz="900" spc="-5" dirty="0">
                <a:latin typeface="微软雅黑"/>
                <a:cs typeface="微软雅黑"/>
              </a:rPr>
              <a:t>2020</a:t>
            </a:r>
            <a:r>
              <a:rPr sz="900" dirty="0">
                <a:latin typeface="微软雅黑"/>
                <a:cs typeface="微软雅黑"/>
              </a:rPr>
              <a:t>年7月</a:t>
            </a:r>
            <a:r>
              <a:rPr sz="900" spc="-5" dirty="0">
                <a:latin typeface="微软雅黑"/>
                <a:cs typeface="微软雅黑"/>
              </a:rPr>
              <a:t>-9</a:t>
            </a:r>
            <a:r>
              <a:rPr sz="900" dirty="0">
                <a:latin typeface="微软雅黑"/>
                <a:cs typeface="微软雅黑"/>
              </a:rPr>
              <a:t>月</a:t>
            </a:r>
            <a:endParaRPr sz="900">
              <a:latin typeface="微软雅黑"/>
              <a:cs typeface="微软雅黑"/>
            </a:endParaRPr>
          </a:p>
          <a:p>
            <a:pPr marL="90805" marR="3175">
              <a:lnSpc>
                <a:spcPct val="100000"/>
              </a:lnSpc>
            </a:pPr>
            <a:r>
              <a:rPr sz="900" b="1" i="1" dirty="0">
                <a:latin typeface="微软雅黑"/>
                <a:cs typeface="微软雅黑"/>
              </a:rPr>
              <a:t>【优惠细则】</a:t>
            </a:r>
            <a:r>
              <a:rPr sz="900" b="1" i="1" spc="-25" dirty="0">
                <a:latin typeface="微软雅黑"/>
                <a:cs typeface="微软雅黑"/>
              </a:rPr>
              <a:t> </a:t>
            </a:r>
            <a:r>
              <a:rPr sz="900" dirty="0">
                <a:latin typeface="微软雅黑"/>
                <a:cs typeface="微软雅黑"/>
              </a:rPr>
              <a:t>7~9月份，新客享受最</a:t>
            </a:r>
            <a:endParaRPr sz="900">
              <a:latin typeface="微软雅黑"/>
              <a:cs typeface="微软雅黑"/>
            </a:endParaRPr>
          </a:p>
          <a:p>
            <a:pPr marL="90805">
              <a:lnSpc>
                <a:spcPct val="100000"/>
              </a:lnSpc>
            </a:pPr>
            <a:r>
              <a:rPr sz="900" dirty="0">
                <a:latin typeface="微软雅黑"/>
                <a:cs typeface="微软雅黑"/>
              </a:rPr>
              <a:t>多前三单的融资利率优惠（最高8折）。</a:t>
            </a:r>
            <a:endParaRPr sz="900">
              <a:latin typeface="微软雅黑"/>
              <a:cs typeface="微软雅黑"/>
            </a:endParaRPr>
          </a:p>
        </p:txBody>
      </p:sp>
      <p:sp>
        <p:nvSpPr>
          <p:cNvPr id="28" name="object 28"/>
          <p:cNvSpPr txBox="1"/>
          <p:nvPr/>
        </p:nvSpPr>
        <p:spPr>
          <a:xfrm>
            <a:off x="1168908" y="3750564"/>
            <a:ext cx="2086610" cy="782320"/>
          </a:xfrm>
          <a:prstGeom prst="rect">
            <a:avLst/>
          </a:prstGeom>
          <a:solidFill>
            <a:srgbClr val="FFFFFF"/>
          </a:solidFill>
        </p:spPr>
        <p:txBody>
          <a:bodyPr vert="horz" wrap="square" lIns="0" tIns="41910" rIns="0" bIns="0" rtlCol="0">
            <a:spAutoFit/>
          </a:bodyPr>
          <a:lstStyle/>
          <a:p>
            <a:pPr marL="635" algn="ctr">
              <a:lnSpc>
                <a:spcPct val="100000"/>
              </a:lnSpc>
              <a:spcBef>
                <a:spcPts val="330"/>
              </a:spcBef>
            </a:pPr>
            <a:r>
              <a:rPr sz="1100" b="1" i="1" dirty="0">
                <a:latin typeface="微软雅黑"/>
                <a:cs typeface="微软雅黑"/>
              </a:rPr>
              <a:t>极速额度</a:t>
            </a:r>
            <a:endParaRPr sz="1100">
              <a:latin typeface="微软雅黑"/>
              <a:cs typeface="微软雅黑"/>
            </a:endParaRPr>
          </a:p>
          <a:p>
            <a:pPr marL="91440">
              <a:lnSpc>
                <a:spcPct val="100000"/>
              </a:lnSpc>
              <a:spcBef>
                <a:spcPts val="5"/>
              </a:spcBef>
            </a:pPr>
            <a:r>
              <a:rPr sz="900" b="1" i="1" dirty="0">
                <a:latin typeface="微软雅黑"/>
                <a:cs typeface="微软雅黑"/>
              </a:rPr>
              <a:t>【活动时间】</a:t>
            </a:r>
            <a:r>
              <a:rPr sz="900" b="1" i="1" spc="-10" dirty="0">
                <a:latin typeface="微软雅黑"/>
                <a:cs typeface="微软雅黑"/>
              </a:rPr>
              <a:t> </a:t>
            </a:r>
            <a:r>
              <a:rPr sz="900" spc="-5" dirty="0">
                <a:latin typeface="微软雅黑"/>
                <a:cs typeface="微软雅黑"/>
              </a:rPr>
              <a:t>2020</a:t>
            </a:r>
            <a:r>
              <a:rPr sz="900" dirty="0">
                <a:latin typeface="微软雅黑"/>
                <a:cs typeface="微软雅黑"/>
              </a:rPr>
              <a:t>年</a:t>
            </a:r>
            <a:r>
              <a:rPr sz="900" spc="-5" dirty="0">
                <a:latin typeface="微软雅黑"/>
                <a:cs typeface="微软雅黑"/>
              </a:rPr>
              <a:t>8-9</a:t>
            </a:r>
            <a:r>
              <a:rPr sz="900" dirty="0">
                <a:latin typeface="微软雅黑"/>
                <a:cs typeface="微软雅黑"/>
              </a:rPr>
              <a:t>月</a:t>
            </a:r>
            <a:endParaRPr sz="900">
              <a:latin typeface="微软雅黑"/>
              <a:cs typeface="微软雅黑"/>
            </a:endParaRPr>
          </a:p>
          <a:p>
            <a:pPr marL="91440" marR="154305">
              <a:lnSpc>
                <a:spcPct val="100000"/>
              </a:lnSpc>
            </a:pPr>
            <a:r>
              <a:rPr sz="900" b="1" i="1" dirty="0">
                <a:latin typeface="微软雅黑"/>
                <a:cs typeface="微软雅黑"/>
              </a:rPr>
              <a:t>【优惠细则】</a:t>
            </a:r>
            <a:r>
              <a:rPr sz="900" dirty="0">
                <a:latin typeface="微软雅黑"/>
                <a:cs typeface="微软雅黑"/>
              </a:rPr>
              <a:t>活动期间，新客购买极 速额度包，服务费5折费率优惠。</a:t>
            </a:r>
            <a:endParaRPr sz="900">
              <a:latin typeface="微软雅黑"/>
              <a:cs typeface="微软雅黑"/>
            </a:endParaRPr>
          </a:p>
        </p:txBody>
      </p:sp>
      <p:sp>
        <p:nvSpPr>
          <p:cNvPr id="29" name="object 29"/>
          <p:cNvSpPr/>
          <p:nvPr/>
        </p:nvSpPr>
        <p:spPr>
          <a:xfrm>
            <a:off x="7479792" y="3912108"/>
            <a:ext cx="1347470" cy="1035050"/>
          </a:xfrm>
          <a:custGeom>
            <a:avLst/>
            <a:gdLst/>
            <a:ahLst/>
            <a:cxnLst/>
            <a:rect l="l" t="t" r="r" b="b"/>
            <a:pathLst>
              <a:path w="1347470" h="1035050">
                <a:moveTo>
                  <a:pt x="0" y="1034796"/>
                </a:moveTo>
                <a:lnTo>
                  <a:pt x="1347216" y="1034796"/>
                </a:lnTo>
                <a:lnTo>
                  <a:pt x="1347216" y="0"/>
                </a:lnTo>
                <a:lnTo>
                  <a:pt x="0" y="0"/>
                </a:lnTo>
                <a:lnTo>
                  <a:pt x="0" y="1034796"/>
                </a:lnTo>
                <a:close/>
              </a:path>
            </a:pathLst>
          </a:custGeom>
          <a:solidFill>
            <a:srgbClr val="FFFFFF"/>
          </a:solidFill>
        </p:spPr>
        <p:txBody>
          <a:bodyPr wrap="square" lIns="0" tIns="0" rIns="0" bIns="0" rtlCol="0"/>
          <a:lstStyle/>
          <a:p/>
        </p:txBody>
      </p:sp>
      <p:sp>
        <p:nvSpPr>
          <p:cNvPr id="30" name="object 30"/>
          <p:cNvSpPr txBox="1"/>
          <p:nvPr/>
        </p:nvSpPr>
        <p:spPr>
          <a:xfrm>
            <a:off x="7560309" y="3939946"/>
            <a:ext cx="1169670" cy="880744"/>
          </a:xfrm>
          <a:prstGeom prst="rect">
            <a:avLst/>
          </a:prstGeom>
        </p:spPr>
        <p:txBody>
          <a:bodyPr vert="horz" wrap="square" lIns="0" tIns="12700" rIns="0" bIns="0" rtlCol="0">
            <a:spAutoFit/>
          </a:bodyPr>
          <a:lstStyle/>
          <a:p>
            <a:pPr marL="382905">
              <a:lnSpc>
                <a:spcPct val="100000"/>
              </a:lnSpc>
              <a:spcBef>
                <a:spcPts val="100"/>
              </a:spcBef>
            </a:pPr>
            <a:r>
              <a:rPr sz="1100" b="1" i="1" dirty="0">
                <a:latin typeface="微软雅黑"/>
                <a:cs typeface="微软雅黑"/>
              </a:rPr>
              <a:t>无忧赊</a:t>
            </a:r>
            <a:endParaRPr sz="1100">
              <a:latin typeface="微软雅黑"/>
              <a:cs typeface="微软雅黑"/>
            </a:endParaRPr>
          </a:p>
          <a:p>
            <a:pPr marL="12700">
              <a:lnSpc>
                <a:spcPct val="100000"/>
              </a:lnSpc>
              <a:spcBef>
                <a:spcPts val="10"/>
              </a:spcBef>
            </a:pPr>
            <a:r>
              <a:rPr sz="900" b="1" i="1" dirty="0">
                <a:latin typeface="微软雅黑"/>
                <a:cs typeface="微软雅黑"/>
              </a:rPr>
              <a:t>【活动时间】</a:t>
            </a:r>
            <a:r>
              <a:rPr sz="900" b="1" i="1" spc="-105" dirty="0">
                <a:latin typeface="微软雅黑"/>
                <a:cs typeface="微软雅黑"/>
              </a:rPr>
              <a:t> </a:t>
            </a:r>
            <a:r>
              <a:rPr sz="900" dirty="0">
                <a:latin typeface="微软雅黑"/>
                <a:cs typeface="微软雅黑"/>
              </a:rPr>
              <a:t>8月</a:t>
            </a:r>
            <a:r>
              <a:rPr sz="900" spc="-5" dirty="0">
                <a:latin typeface="微软雅黑"/>
                <a:cs typeface="微软雅黑"/>
              </a:rPr>
              <a:t>-9</a:t>
            </a:r>
            <a:r>
              <a:rPr sz="900" dirty="0">
                <a:latin typeface="微软雅黑"/>
                <a:cs typeface="微软雅黑"/>
              </a:rPr>
              <a:t>月</a:t>
            </a:r>
            <a:endParaRPr sz="900">
              <a:latin typeface="微软雅黑"/>
              <a:cs typeface="微软雅黑"/>
            </a:endParaRPr>
          </a:p>
          <a:p>
            <a:pPr marL="12700" marR="5080">
              <a:lnSpc>
                <a:spcPct val="100000"/>
              </a:lnSpc>
            </a:pPr>
            <a:r>
              <a:rPr sz="900" b="1" i="1" dirty="0">
                <a:latin typeface="微软雅黑"/>
                <a:cs typeface="微软雅黑"/>
              </a:rPr>
              <a:t>【优惠细则】</a:t>
            </a:r>
            <a:r>
              <a:rPr sz="900" dirty="0">
                <a:latin typeface="微软雅黑"/>
                <a:cs typeface="微软雅黑"/>
              </a:rPr>
              <a:t>符合活动 </a:t>
            </a:r>
            <a:r>
              <a:rPr sz="900" spc="-5" dirty="0">
                <a:latin typeface="微软雅黑"/>
                <a:cs typeface="微软雅黑"/>
              </a:rPr>
              <a:t>条件即可享受无忧赊服 </a:t>
            </a:r>
            <a:r>
              <a:rPr sz="900" dirty="0">
                <a:latin typeface="微软雅黑"/>
                <a:cs typeface="微软雅黑"/>
              </a:rPr>
              <a:t>务费减免1单，300美 金封顶，400单名额。</a:t>
            </a:r>
            <a:endParaRPr sz="900">
              <a:latin typeface="微软雅黑"/>
              <a:cs typeface="微软雅黑"/>
            </a:endParaRPr>
          </a:p>
        </p:txBody>
      </p:sp>
      <p:sp>
        <p:nvSpPr>
          <p:cNvPr id="31" name="object 31"/>
          <p:cNvSpPr/>
          <p:nvPr/>
        </p:nvSpPr>
        <p:spPr>
          <a:xfrm>
            <a:off x="146304" y="576072"/>
            <a:ext cx="8818245" cy="346075"/>
          </a:xfrm>
          <a:custGeom>
            <a:avLst/>
            <a:gdLst/>
            <a:ahLst/>
            <a:cxnLst/>
            <a:rect l="l" t="t" r="r" b="b"/>
            <a:pathLst>
              <a:path w="8818245" h="346075">
                <a:moveTo>
                  <a:pt x="0" y="345948"/>
                </a:moveTo>
                <a:lnTo>
                  <a:pt x="8817864" y="345948"/>
                </a:lnTo>
                <a:lnTo>
                  <a:pt x="8817864" y="0"/>
                </a:lnTo>
                <a:lnTo>
                  <a:pt x="0" y="0"/>
                </a:lnTo>
                <a:lnTo>
                  <a:pt x="0" y="345948"/>
                </a:lnTo>
                <a:close/>
              </a:path>
            </a:pathLst>
          </a:custGeom>
          <a:solidFill>
            <a:srgbClr val="4471C4">
              <a:alpha val="10195"/>
            </a:srgbClr>
          </a:solidFill>
        </p:spPr>
        <p:txBody>
          <a:bodyPr wrap="square" lIns="0" tIns="0" rIns="0" bIns="0" rtlCol="0"/>
          <a:lstStyle/>
          <a:p/>
        </p:txBody>
      </p:sp>
      <p:sp>
        <p:nvSpPr>
          <p:cNvPr id="32" name="object 32"/>
          <p:cNvSpPr/>
          <p:nvPr/>
        </p:nvSpPr>
        <p:spPr>
          <a:xfrm>
            <a:off x="0" y="757427"/>
            <a:ext cx="893572" cy="2562733"/>
          </a:xfrm>
          <a:prstGeom prst="rect">
            <a:avLst/>
          </a:prstGeom>
          <a:blipFill>
            <a:blip r:embed="rId13" cstate="print"/>
            <a:stretch>
              <a:fillRect/>
            </a:stretch>
          </a:blipFill>
        </p:spPr>
        <p:txBody>
          <a:bodyPr wrap="square" lIns="0" tIns="0" rIns="0" bIns="0" rtlCol="0"/>
          <a:lstStyle/>
          <a:p/>
        </p:txBody>
      </p:sp>
      <p:sp>
        <p:nvSpPr>
          <p:cNvPr id="33" name="object 33"/>
          <p:cNvSpPr/>
          <p:nvPr/>
        </p:nvSpPr>
        <p:spPr>
          <a:xfrm>
            <a:off x="0" y="1578914"/>
            <a:ext cx="875296" cy="986612"/>
          </a:xfrm>
          <a:prstGeom prst="rect">
            <a:avLst/>
          </a:prstGeom>
          <a:blipFill>
            <a:blip r:embed="rId14" cstate="print"/>
            <a:stretch>
              <a:fillRect/>
            </a:stretch>
          </a:blipFill>
        </p:spPr>
        <p:txBody>
          <a:bodyPr wrap="square" lIns="0" tIns="0" rIns="0" bIns="0" rtlCol="0"/>
          <a:lstStyle/>
          <a:p/>
        </p:txBody>
      </p:sp>
      <p:sp>
        <p:nvSpPr>
          <p:cNvPr id="34" name="object 34"/>
          <p:cNvSpPr/>
          <p:nvPr/>
        </p:nvSpPr>
        <p:spPr>
          <a:xfrm>
            <a:off x="146304" y="969263"/>
            <a:ext cx="463296" cy="2066544"/>
          </a:xfrm>
          <a:prstGeom prst="rect">
            <a:avLst/>
          </a:prstGeom>
          <a:blipFill>
            <a:blip r:embed="rId15" cstate="print"/>
            <a:stretch>
              <a:fillRect/>
            </a:stretch>
          </a:blipFill>
        </p:spPr>
        <p:txBody>
          <a:bodyPr wrap="square" lIns="0" tIns="0" rIns="0" bIns="0" rtlCol="0"/>
          <a:lstStyle/>
          <a:p/>
        </p:txBody>
      </p:sp>
      <p:sp>
        <p:nvSpPr>
          <p:cNvPr id="35" name="object 35"/>
          <p:cNvSpPr txBox="1"/>
          <p:nvPr/>
        </p:nvSpPr>
        <p:spPr>
          <a:xfrm>
            <a:off x="229615" y="1765833"/>
            <a:ext cx="294005" cy="443230"/>
          </a:xfrm>
          <a:prstGeom prst="rect">
            <a:avLst/>
          </a:prstGeom>
        </p:spPr>
        <p:txBody>
          <a:bodyPr vert="horz" wrap="square" lIns="0" tIns="12065" rIns="0" bIns="0" rtlCol="0">
            <a:spAutoFit/>
          </a:bodyPr>
          <a:lstStyle/>
          <a:p>
            <a:pPr marL="12700" marR="5080">
              <a:lnSpc>
                <a:spcPct val="131000"/>
              </a:lnSpc>
              <a:spcBef>
                <a:spcPts val="95"/>
              </a:spcBef>
            </a:pPr>
            <a:r>
              <a:rPr sz="1050" spc="5" dirty="0">
                <a:solidFill>
                  <a:srgbClr val="F8F8F8"/>
                </a:solidFill>
                <a:latin typeface="微软雅黑"/>
                <a:cs typeface="微软雅黑"/>
              </a:rPr>
              <a:t>服务 价值</a:t>
            </a:r>
            <a:endParaRPr sz="1050">
              <a:latin typeface="微软雅黑"/>
              <a:cs typeface="微软雅黑"/>
            </a:endParaRPr>
          </a:p>
        </p:txBody>
      </p:sp>
      <p:sp>
        <p:nvSpPr>
          <p:cNvPr id="36" name="object 36"/>
          <p:cNvSpPr/>
          <p:nvPr/>
        </p:nvSpPr>
        <p:spPr>
          <a:xfrm>
            <a:off x="530351" y="757427"/>
            <a:ext cx="2375154" cy="752094"/>
          </a:xfrm>
          <a:prstGeom prst="rect">
            <a:avLst/>
          </a:prstGeom>
          <a:blipFill>
            <a:blip r:embed="rId16" cstate="print"/>
            <a:stretch>
              <a:fillRect/>
            </a:stretch>
          </a:blipFill>
        </p:spPr>
        <p:txBody>
          <a:bodyPr wrap="square" lIns="0" tIns="0" rIns="0" bIns="0" rtlCol="0"/>
          <a:lstStyle/>
          <a:p/>
        </p:txBody>
      </p:sp>
      <p:sp>
        <p:nvSpPr>
          <p:cNvPr id="37" name="object 37"/>
          <p:cNvSpPr/>
          <p:nvPr/>
        </p:nvSpPr>
        <p:spPr>
          <a:xfrm>
            <a:off x="1036319" y="774191"/>
            <a:ext cx="1364742" cy="790066"/>
          </a:xfrm>
          <a:prstGeom prst="rect">
            <a:avLst/>
          </a:prstGeom>
          <a:blipFill>
            <a:blip r:embed="rId17" cstate="print"/>
            <a:stretch>
              <a:fillRect/>
            </a:stretch>
          </a:blipFill>
        </p:spPr>
        <p:txBody>
          <a:bodyPr wrap="square" lIns="0" tIns="0" rIns="0" bIns="0" rtlCol="0"/>
          <a:lstStyle/>
          <a:p/>
        </p:txBody>
      </p:sp>
      <p:sp>
        <p:nvSpPr>
          <p:cNvPr id="38" name="object 38"/>
          <p:cNvSpPr/>
          <p:nvPr/>
        </p:nvSpPr>
        <p:spPr>
          <a:xfrm>
            <a:off x="742187" y="969263"/>
            <a:ext cx="1879092" cy="256032"/>
          </a:xfrm>
          <a:prstGeom prst="rect">
            <a:avLst/>
          </a:prstGeom>
          <a:blipFill>
            <a:blip r:embed="rId18" cstate="print"/>
            <a:stretch>
              <a:fillRect/>
            </a:stretch>
          </a:blipFill>
        </p:spPr>
        <p:txBody>
          <a:bodyPr wrap="square" lIns="0" tIns="0" rIns="0" bIns="0" rtlCol="0"/>
          <a:lstStyle/>
          <a:p/>
        </p:txBody>
      </p:sp>
      <p:sp>
        <p:nvSpPr>
          <p:cNvPr id="39" name="object 39"/>
          <p:cNvSpPr/>
          <p:nvPr/>
        </p:nvSpPr>
        <p:spPr>
          <a:xfrm>
            <a:off x="2566416" y="758951"/>
            <a:ext cx="2474213" cy="752094"/>
          </a:xfrm>
          <a:prstGeom prst="rect">
            <a:avLst/>
          </a:prstGeom>
          <a:blipFill>
            <a:blip r:embed="rId19" cstate="print"/>
            <a:stretch>
              <a:fillRect/>
            </a:stretch>
          </a:blipFill>
        </p:spPr>
        <p:txBody>
          <a:bodyPr wrap="square" lIns="0" tIns="0" rIns="0" bIns="0" rtlCol="0"/>
          <a:lstStyle/>
          <a:p/>
        </p:txBody>
      </p:sp>
      <p:sp>
        <p:nvSpPr>
          <p:cNvPr id="40" name="object 40"/>
          <p:cNvSpPr/>
          <p:nvPr/>
        </p:nvSpPr>
        <p:spPr>
          <a:xfrm>
            <a:off x="3191255" y="775716"/>
            <a:ext cx="1224635" cy="790066"/>
          </a:xfrm>
          <a:prstGeom prst="rect">
            <a:avLst/>
          </a:prstGeom>
          <a:blipFill>
            <a:blip r:embed="rId20" cstate="print"/>
            <a:stretch>
              <a:fillRect/>
            </a:stretch>
          </a:blipFill>
        </p:spPr>
        <p:txBody>
          <a:bodyPr wrap="square" lIns="0" tIns="0" rIns="0" bIns="0" rtlCol="0"/>
          <a:lstStyle/>
          <a:p/>
        </p:txBody>
      </p:sp>
      <p:sp>
        <p:nvSpPr>
          <p:cNvPr id="41" name="object 41"/>
          <p:cNvSpPr/>
          <p:nvPr/>
        </p:nvSpPr>
        <p:spPr>
          <a:xfrm>
            <a:off x="2778251" y="970788"/>
            <a:ext cx="1978152" cy="256032"/>
          </a:xfrm>
          <a:prstGeom prst="rect">
            <a:avLst/>
          </a:prstGeom>
          <a:blipFill>
            <a:blip r:embed="rId21" cstate="print"/>
            <a:stretch>
              <a:fillRect/>
            </a:stretch>
          </a:blipFill>
        </p:spPr>
        <p:txBody>
          <a:bodyPr wrap="square" lIns="0" tIns="0" rIns="0" bIns="0" rtlCol="0"/>
          <a:lstStyle/>
          <a:p/>
        </p:txBody>
      </p:sp>
      <p:sp>
        <p:nvSpPr>
          <p:cNvPr id="42" name="object 42"/>
          <p:cNvSpPr/>
          <p:nvPr/>
        </p:nvSpPr>
        <p:spPr>
          <a:xfrm>
            <a:off x="4785359" y="757427"/>
            <a:ext cx="2330831" cy="752094"/>
          </a:xfrm>
          <a:prstGeom prst="rect">
            <a:avLst/>
          </a:prstGeom>
          <a:blipFill>
            <a:blip r:embed="rId22" cstate="print"/>
            <a:stretch>
              <a:fillRect/>
            </a:stretch>
          </a:blipFill>
        </p:spPr>
        <p:txBody>
          <a:bodyPr wrap="square" lIns="0" tIns="0" rIns="0" bIns="0" rtlCol="0"/>
          <a:lstStyle/>
          <a:p/>
        </p:txBody>
      </p:sp>
      <p:sp>
        <p:nvSpPr>
          <p:cNvPr id="43" name="object 43"/>
          <p:cNvSpPr/>
          <p:nvPr/>
        </p:nvSpPr>
        <p:spPr>
          <a:xfrm>
            <a:off x="5408676" y="774191"/>
            <a:ext cx="1084148" cy="790066"/>
          </a:xfrm>
          <a:prstGeom prst="rect">
            <a:avLst/>
          </a:prstGeom>
          <a:blipFill>
            <a:blip r:embed="rId23" cstate="print"/>
            <a:stretch>
              <a:fillRect/>
            </a:stretch>
          </a:blipFill>
        </p:spPr>
        <p:txBody>
          <a:bodyPr wrap="square" lIns="0" tIns="0" rIns="0" bIns="0" rtlCol="0"/>
          <a:lstStyle/>
          <a:p/>
        </p:txBody>
      </p:sp>
      <p:sp>
        <p:nvSpPr>
          <p:cNvPr id="44" name="object 44"/>
          <p:cNvSpPr/>
          <p:nvPr/>
        </p:nvSpPr>
        <p:spPr>
          <a:xfrm>
            <a:off x="4997196" y="969263"/>
            <a:ext cx="1834896" cy="256032"/>
          </a:xfrm>
          <a:prstGeom prst="rect">
            <a:avLst/>
          </a:prstGeom>
          <a:blipFill>
            <a:blip r:embed="rId24" cstate="print"/>
            <a:stretch>
              <a:fillRect/>
            </a:stretch>
          </a:blipFill>
        </p:spPr>
        <p:txBody>
          <a:bodyPr wrap="square" lIns="0" tIns="0" rIns="0" bIns="0" rtlCol="0"/>
          <a:lstStyle/>
          <a:p/>
        </p:txBody>
      </p:sp>
      <p:sp>
        <p:nvSpPr>
          <p:cNvPr id="45" name="object 45"/>
          <p:cNvSpPr txBox="1"/>
          <p:nvPr/>
        </p:nvSpPr>
        <p:spPr>
          <a:xfrm>
            <a:off x="820420" y="637540"/>
            <a:ext cx="7301865" cy="567690"/>
          </a:xfrm>
          <a:prstGeom prst="rect">
            <a:avLst/>
          </a:prstGeom>
        </p:spPr>
        <p:txBody>
          <a:bodyPr vert="horz" wrap="square" lIns="0" tIns="12700" rIns="0" bIns="0" rtlCol="0">
            <a:spAutoFit/>
          </a:bodyPr>
          <a:lstStyle/>
          <a:p>
            <a:pPr marL="12700">
              <a:lnSpc>
                <a:spcPct val="100000"/>
              </a:lnSpc>
              <a:spcBef>
                <a:spcPts val="100"/>
              </a:spcBef>
            </a:pPr>
            <a:r>
              <a:rPr sz="1200" b="1" i="1" dirty="0">
                <a:solidFill>
                  <a:srgbClr val="EC7C30"/>
                </a:solidFill>
                <a:latin typeface="微软雅黑"/>
                <a:cs typeface="微软雅黑"/>
              </a:rPr>
              <a:t>赋能国际站交易链路，解决买卖家资金需求，助力交易畅通，赋能卖家接单能力，助力拓展海外业务</a:t>
            </a:r>
            <a:endParaRPr sz="1200">
              <a:latin typeface="微软雅黑"/>
              <a:cs typeface="微软雅黑"/>
            </a:endParaRPr>
          </a:p>
          <a:p>
            <a:pPr>
              <a:lnSpc>
                <a:spcPct val="100000"/>
              </a:lnSpc>
              <a:spcBef>
                <a:spcPts val="5"/>
              </a:spcBef>
            </a:pPr>
            <a:endParaRPr sz="1300">
              <a:latin typeface="Times New Roman" panose="02020503050405090304"/>
              <a:cs typeface="Times New Roman" panose="02020503050405090304"/>
            </a:endParaRPr>
          </a:p>
          <a:p>
            <a:pPr marL="510540">
              <a:lnSpc>
                <a:spcPct val="100000"/>
              </a:lnSpc>
              <a:spcBef>
                <a:spcPts val="5"/>
              </a:spcBef>
              <a:tabLst>
                <a:tab pos="2665095" algn="l"/>
                <a:tab pos="4883150" algn="l"/>
              </a:tabLst>
            </a:pPr>
            <a:r>
              <a:rPr sz="1100" dirty="0">
                <a:solidFill>
                  <a:srgbClr val="F8F8F8"/>
                </a:solidFill>
                <a:latin typeface="微软雅黑"/>
                <a:cs typeface="微软雅黑"/>
              </a:rPr>
              <a:t>超级信用证	极速额度	无忧赊</a:t>
            </a:r>
            <a:endParaRPr sz="1100">
              <a:latin typeface="微软雅黑"/>
              <a:cs typeface="微软雅黑"/>
            </a:endParaRPr>
          </a:p>
        </p:txBody>
      </p:sp>
      <p:sp>
        <p:nvSpPr>
          <p:cNvPr id="46" name="object 46"/>
          <p:cNvSpPr txBox="1"/>
          <p:nvPr/>
        </p:nvSpPr>
        <p:spPr>
          <a:xfrm>
            <a:off x="737108" y="1278762"/>
            <a:ext cx="1912620" cy="1466215"/>
          </a:xfrm>
          <a:prstGeom prst="rect">
            <a:avLst/>
          </a:prstGeom>
        </p:spPr>
        <p:txBody>
          <a:bodyPr vert="horz" wrap="square" lIns="0" tIns="12700" rIns="0" bIns="0" rtlCol="0">
            <a:spAutoFit/>
          </a:bodyPr>
          <a:lstStyle/>
          <a:p>
            <a:pPr marL="184785" marR="5080" indent="-172720">
              <a:lnSpc>
                <a:spcPct val="150000"/>
              </a:lnSpc>
              <a:spcBef>
                <a:spcPts val="100"/>
              </a:spcBef>
            </a:pPr>
            <a:r>
              <a:rPr sz="900" spc="440" dirty="0">
                <a:solidFill>
                  <a:srgbClr val="EC7C30"/>
                </a:solidFill>
                <a:latin typeface="Wingdings" panose="05000000000000000000"/>
                <a:cs typeface="Wingdings" panose="05000000000000000000"/>
              </a:rPr>
              <a:t>⚫</a:t>
            </a:r>
            <a:r>
              <a:rPr sz="900" spc="380" dirty="0">
                <a:solidFill>
                  <a:srgbClr val="EC7C30"/>
                </a:solidFill>
                <a:latin typeface="Times New Roman" panose="02020503050405090304"/>
                <a:cs typeface="Times New Roman" panose="02020503050405090304"/>
              </a:rPr>
              <a:t> </a:t>
            </a:r>
            <a:r>
              <a:rPr sz="900" b="1" i="1" dirty="0">
                <a:solidFill>
                  <a:srgbClr val="EC7C30"/>
                </a:solidFill>
                <a:latin typeface="微软雅黑"/>
                <a:cs typeface="微软雅黑"/>
              </a:rPr>
              <a:t>信用证操作无忧</a:t>
            </a:r>
            <a:r>
              <a:rPr sz="900" dirty="0">
                <a:latin typeface="微软雅黑"/>
                <a:cs typeface="微软雅黑"/>
              </a:rPr>
              <a:t>：专家审证、制 单、交单、收汇一条龙服务，拓展 </a:t>
            </a:r>
            <a:r>
              <a:rPr sz="900" spc="-5" dirty="0">
                <a:latin typeface="微软雅黑"/>
                <a:cs typeface="微软雅黑"/>
              </a:rPr>
              <a:t>优质</a:t>
            </a:r>
            <a:r>
              <a:rPr sz="900" spc="-10" dirty="0">
                <a:latin typeface="微软雅黑"/>
                <a:cs typeface="微软雅黑"/>
              </a:rPr>
              <a:t>L/C</a:t>
            </a:r>
            <a:r>
              <a:rPr sz="900" spc="-5" dirty="0">
                <a:latin typeface="微软雅黑"/>
                <a:cs typeface="微软雅黑"/>
              </a:rPr>
              <a:t>市场</a:t>
            </a:r>
            <a:endParaRPr sz="900">
              <a:latin typeface="微软雅黑"/>
              <a:cs typeface="微软雅黑"/>
            </a:endParaRPr>
          </a:p>
          <a:p>
            <a:pPr marL="184785" marR="5080" indent="-172720">
              <a:lnSpc>
                <a:spcPct val="150000"/>
              </a:lnSpc>
              <a:buFont typeface="Wingdings" panose="05000000000000000000"/>
              <a:buChar char="⚫"/>
              <a:tabLst>
                <a:tab pos="185420" algn="l"/>
              </a:tabLst>
            </a:pPr>
            <a:r>
              <a:rPr sz="900" b="1" i="1" dirty="0">
                <a:solidFill>
                  <a:srgbClr val="EC7C30"/>
                </a:solidFill>
                <a:latin typeface="微软雅黑"/>
                <a:cs typeface="微软雅黑"/>
              </a:rPr>
              <a:t>发货交单后提前收款</a:t>
            </a:r>
            <a:r>
              <a:rPr sz="900" dirty="0">
                <a:latin typeface="微软雅黑"/>
                <a:cs typeface="微软雅黑"/>
              </a:rPr>
              <a:t>：交单后融资 ，提前收汇，提升资金周转效率</a:t>
            </a:r>
            <a:endParaRPr sz="900">
              <a:latin typeface="微软雅黑"/>
              <a:cs typeface="微软雅黑"/>
            </a:endParaRPr>
          </a:p>
          <a:p>
            <a:pPr marL="184785" marR="5080" indent="-172720">
              <a:lnSpc>
                <a:spcPct val="150000"/>
              </a:lnSpc>
              <a:buFont typeface="Wingdings" panose="05000000000000000000"/>
              <a:buChar char="⚫"/>
              <a:tabLst>
                <a:tab pos="185420" algn="l"/>
              </a:tabLst>
            </a:pPr>
            <a:r>
              <a:rPr sz="900" b="1" i="1" dirty="0">
                <a:solidFill>
                  <a:srgbClr val="EC7C30"/>
                </a:solidFill>
                <a:latin typeface="微软雅黑"/>
                <a:cs typeface="微软雅黑"/>
              </a:rPr>
              <a:t>数据累积更快速</a:t>
            </a:r>
            <a:r>
              <a:rPr sz="900" dirty="0">
                <a:latin typeface="微软雅黑"/>
                <a:cs typeface="微软雅黑"/>
              </a:rPr>
              <a:t>：不占信用保障</a:t>
            </a:r>
            <a:r>
              <a:rPr sz="900" spc="-705" dirty="0">
                <a:latin typeface="微软雅黑"/>
                <a:cs typeface="微软雅黑"/>
              </a:rPr>
              <a:t>额 </a:t>
            </a:r>
            <a:r>
              <a:rPr sz="900" dirty="0">
                <a:latin typeface="微软雅黑"/>
                <a:cs typeface="微软雅黑"/>
              </a:rPr>
              <a:t>度，快速累积数据提升星级</a:t>
            </a:r>
            <a:endParaRPr sz="900">
              <a:latin typeface="微软雅黑"/>
              <a:cs typeface="微软雅黑"/>
            </a:endParaRPr>
          </a:p>
        </p:txBody>
      </p:sp>
      <p:sp>
        <p:nvSpPr>
          <p:cNvPr id="47" name="object 47"/>
          <p:cNvSpPr txBox="1"/>
          <p:nvPr/>
        </p:nvSpPr>
        <p:spPr>
          <a:xfrm>
            <a:off x="2748533" y="1278762"/>
            <a:ext cx="2030095" cy="1466215"/>
          </a:xfrm>
          <a:prstGeom prst="rect">
            <a:avLst/>
          </a:prstGeom>
        </p:spPr>
        <p:txBody>
          <a:bodyPr vert="horz" wrap="square" lIns="0" tIns="12700" rIns="0" bIns="0" rtlCol="0">
            <a:spAutoFit/>
          </a:bodyPr>
          <a:lstStyle/>
          <a:p>
            <a:pPr marL="184785" marR="5080" indent="-172720" algn="just">
              <a:lnSpc>
                <a:spcPct val="150000"/>
              </a:lnSpc>
              <a:spcBef>
                <a:spcPts val="100"/>
              </a:spcBef>
            </a:pPr>
            <a:r>
              <a:rPr sz="900" spc="440" dirty="0">
                <a:solidFill>
                  <a:srgbClr val="EC7C30"/>
                </a:solidFill>
                <a:latin typeface="Wingdings" panose="05000000000000000000"/>
                <a:cs typeface="Wingdings" panose="05000000000000000000"/>
              </a:rPr>
              <a:t>⚫</a:t>
            </a:r>
            <a:r>
              <a:rPr sz="900" spc="365" dirty="0">
                <a:solidFill>
                  <a:srgbClr val="EC7C30"/>
                </a:solidFill>
                <a:latin typeface="Times New Roman" panose="02020503050405090304"/>
                <a:cs typeface="Times New Roman" panose="02020503050405090304"/>
              </a:rPr>
              <a:t> </a:t>
            </a:r>
            <a:r>
              <a:rPr sz="900" b="1" i="1" dirty="0">
                <a:solidFill>
                  <a:srgbClr val="EC7C30"/>
                </a:solidFill>
                <a:latin typeface="微软雅黑"/>
                <a:cs typeface="微软雅黑"/>
              </a:rPr>
              <a:t>操作便捷</a:t>
            </a:r>
            <a:r>
              <a:rPr sz="900" dirty="0">
                <a:solidFill>
                  <a:srgbClr val="EC7C30"/>
                </a:solidFill>
                <a:latin typeface="微软雅黑"/>
                <a:cs typeface="微软雅黑"/>
              </a:rPr>
              <a:t>：</a:t>
            </a:r>
            <a:r>
              <a:rPr sz="900" dirty="0">
                <a:latin typeface="微软雅黑"/>
                <a:cs typeface="微软雅黑"/>
              </a:rPr>
              <a:t>在线签约，一键开通，</a:t>
            </a:r>
            <a:r>
              <a:rPr sz="900" spc="-680" dirty="0">
                <a:latin typeface="微软雅黑"/>
                <a:cs typeface="微软雅黑"/>
              </a:rPr>
              <a:t>支 </a:t>
            </a:r>
            <a:r>
              <a:rPr sz="900" dirty="0">
                <a:latin typeface="微软雅黑"/>
                <a:cs typeface="微软雅黑"/>
              </a:rPr>
              <a:t>持卖家按需灵活选购额度包，自动释 </a:t>
            </a:r>
            <a:r>
              <a:rPr sz="900" spc="-5" dirty="0">
                <a:latin typeface="微软雅黑"/>
                <a:cs typeface="微软雅黑"/>
              </a:rPr>
              <a:t>放冻结资金</a:t>
            </a:r>
            <a:endParaRPr sz="900">
              <a:latin typeface="微软雅黑"/>
              <a:cs typeface="微软雅黑"/>
            </a:endParaRPr>
          </a:p>
          <a:p>
            <a:pPr marL="184785" marR="8255" indent="-172720" algn="just">
              <a:lnSpc>
                <a:spcPct val="150000"/>
              </a:lnSpc>
              <a:buFont typeface="Wingdings" panose="05000000000000000000"/>
              <a:buChar char="⚫"/>
              <a:tabLst>
                <a:tab pos="185420" algn="l"/>
              </a:tabLst>
            </a:pPr>
            <a:r>
              <a:rPr sz="900" b="1" i="1" dirty="0">
                <a:solidFill>
                  <a:srgbClr val="EC7C30"/>
                </a:solidFill>
                <a:latin typeface="微软雅黑"/>
                <a:cs typeface="微软雅黑"/>
              </a:rPr>
              <a:t>额度高</a:t>
            </a:r>
            <a:r>
              <a:rPr sz="900" dirty="0">
                <a:latin typeface="微软雅黑"/>
                <a:cs typeface="微软雅黑"/>
              </a:rPr>
              <a:t>：最高可提升原有信用保障</a:t>
            </a:r>
            <a:r>
              <a:rPr sz="900" spc="-705" dirty="0">
                <a:latin typeface="微软雅黑"/>
                <a:cs typeface="微软雅黑"/>
              </a:rPr>
              <a:t>基 </a:t>
            </a:r>
            <a:r>
              <a:rPr sz="900" dirty="0">
                <a:latin typeface="微软雅黑"/>
                <a:cs typeface="微软雅黑"/>
              </a:rPr>
              <a:t>础额度的4倍</a:t>
            </a:r>
            <a:r>
              <a:rPr sz="900" spc="-15" dirty="0">
                <a:latin typeface="微软雅黑"/>
                <a:cs typeface="微软雅黑"/>
              </a:rPr>
              <a:t> </a:t>
            </a:r>
            <a:r>
              <a:rPr sz="900" spc="-5" dirty="0">
                <a:latin typeface="微软雅黑"/>
                <a:cs typeface="微软雅黑"/>
              </a:rPr>
              <a:t>(</a:t>
            </a:r>
            <a:r>
              <a:rPr sz="900" dirty="0">
                <a:latin typeface="微软雅黑"/>
                <a:cs typeface="微软雅黑"/>
              </a:rPr>
              <a:t>最高100万美金</a:t>
            </a:r>
            <a:endParaRPr sz="900">
              <a:latin typeface="微软雅黑"/>
              <a:cs typeface="微软雅黑"/>
            </a:endParaRPr>
          </a:p>
          <a:p>
            <a:pPr marL="184785" marR="7620" indent="-172720" algn="just">
              <a:lnSpc>
                <a:spcPct val="150000"/>
              </a:lnSpc>
              <a:buFont typeface="Wingdings" panose="05000000000000000000"/>
              <a:buChar char="⚫"/>
              <a:tabLst>
                <a:tab pos="185420" algn="l"/>
              </a:tabLst>
            </a:pPr>
            <a:r>
              <a:rPr sz="900" b="1" i="1" dirty="0">
                <a:solidFill>
                  <a:srgbClr val="EC7C30"/>
                </a:solidFill>
                <a:latin typeface="微软雅黑"/>
                <a:cs typeface="微软雅黑"/>
              </a:rPr>
              <a:t>优质卖家专属权益</a:t>
            </a:r>
            <a:r>
              <a:rPr sz="900" dirty="0">
                <a:latin typeface="微软雅黑"/>
                <a:cs typeface="微软雅黑"/>
              </a:rPr>
              <a:t>：平台履约表现</a:t>
            </a:r>
            <a:r>
              <a:rPr sz="900" spc="-700" dirty="0">
                <a:latin typeface="微软雅黑"/>
                <a:cs typeface="微软雅黑"/>
              </a:rPr>
              <a:t>良 </a:t>
            </a:r>
            <a:r>
              <a:rPr sz="900" dirty="0">
                <a:latin typeface="微软雅黑"/>
                <a:cs typeface="微软雅黑"/>
              </a:rPr>
              <a:t>好的高信用卖家专属权益</a:t>
            </a:r>
            <a:endParaRPr sz="900">
              <a:latin typeface="微软雅黑"/>
              <a:cs typeface="微软雅黑"/>
            </a:endParaRPr>
          </a:p>
        </p:txBody>
      </p:sp>
      <p:sp>
        <p:nvSpPr>
          <p:cNvPr id="48" name="object 48"/>
          <p:cNvSpPr txBox="1"/>
          <p:nvPr/>
        </p:nvSpPr>
        <p:spPr>
          <a:xfrm>
            <a:off x="4899786" y="1284859"/>
            <a:ext cx="2141220" cy="1671955"/>
          </a:xfrm>
          <a:prstGeom prst="rect">
            <a:avLst/>
          </a:prstGeom>
        </p:spPr>
        <p:txBody>
          <a:bodyPr vert="horz" wrap="square" lIns="0" tIns="12700" rIns="0" bIns="0" rtlCol="0">
            <a:spAutoFit/>
          </a:bodyPr>
          <a:lstStyle/>
          <a:p>
            <a:pPr marL="184785" marR="5080" indent="-172720" algn="just">
              <a:lnSpc>
                <a:spcPct val="150000"/>
              </a:lnSpc>
              <a:spcBef>
                <a:spcPts val="100"/>
              </a:spcBef>
            </a:pPr>
            <a:r>
              <a:rPr sz="900" spc="440" dirty="0">
                <a:solidFill>
                  <a:srgbClr val="EC7C30"/>
                </a:solidFill>
                <a:latin typeface="Wingdings" panose="05000000000000000000"/>
                <a:cs typeface="Wingdings" panose="05000000000000000000"/>
              </a:rPr>
              <a:t>⚫</a:t>
            </a:r>
            <a:r>
              <a:rPr sz="900" spc="365" dirty="0">
                <a:solidFill>
                  <a:srgbClr val="EC7C30"/>
                </a:solidFill>
                <a:latin typeface="Times New Roman" panose="02020503050405090304"/>
                <a:cs typeface="Times New Roman" panose="02020503050405090304"/>
              </a:rPr>
              <a:t> </a:t>
            </a:r>
            <a:r>
              <a:rPr sz="900" b="1" i="1" dirty="0">
                <a:solidFill>
                  <a:srgbClr val="EC7C30"/>
                </a:solidFill>
                <a:latin typeface="微软雅黑"/>
                <a:cs typeface="微软雅黑"/>
              </a:rPr>
              <a:t>赊销促商机</a:t>
            </a:r>
            <a:r>
              <a:rPr sz="900" dirty="0">
                <a:latin typeface="微软雅黑"/>
                <a:cs typeface="微软雅黑"/>
              </a:rPr>
              <a:t>：为新买家提供赊销服务</a:t>
            </a:r>
            <a:r>
              <a:rPr sz="900" spc="-705" dirty="0">
                <a:latin typeface="微软雅黑"/>
                <a:cs typeface="微软雅黑"/>
              </a:rPr>
              <a:t>， </a:t>
            </a:r>
            <a:r>
              <a:rPr sz="900" spc="-254" dirty="0">
                <a:latin typeface="微软雅黑"/>
                <a:cs typeface="微软雅黑"/>
              </a:rPr>
              <a:t> </a:t>
            </a:r>
            <a:r>
              <a:rPr sz="900" dirty="0">
                <a:latin typeface="微软雅黑"/>
                <a:cs typeface="微软雅黑"/>
              </a:rPr>
              <a:t>提供获客竞争力；为老买家提供赊销服 务，扩大生意规模。</a:t>
            </a:r>
            <a:endParaRPr sz="900">
              <a:latin typeface="微软雅黑"/>
              <a:cs typeface="微软雅黑"/>
            </a:endParaRPr>
          </a:p>
          <a:p>
            <a:pPr marL="184785" marR="5080" indent="-172720">
              <a:lnSpc>
                <a:spcPct val="150000"/>
              </a:lnSpc>
              <a:buFont typeface="Wingdings" panose="05000000000000000000"/>
              <a:buChar char="⚫"/>
              <a:tabLst>
                <a:tab pos="185420" algn="l"/>
              </a:tabLst>
            </a:pPr>
            <a:r>
              <a:rPr sz="900" b="1" i="1" dirty="0">
                <a:solidFill>
                  <a:srgbClr val="EC7C30"/>
                </a:solidFill>
                <a:latin typeface="微软雅黑"/>
                <a:cs typeface="微软雅黑"/>
              </a:rPr>
              <a:t>尾款有保障</a:t>
            </a:r>
            <a:r>
              <a:rPr sz="900" dirty="0">
                <a:latin typeface="微软雅黑"/>
                <a:cs typeface="微软雅黑"/>
              </a:rPr>
              <a:t>：境外第三方机构依托其</a:t>
            </a:r>
            <a:r>
              <a:rPr sz="900" spc="-705" dirty="0">
                <a:latin typeface="微软雅黑"/>
                <a:cs typeface="微软雅黑"/>
              </a:rPr>
              <a:t>风 </a:t>
            </a:r>
            <a:r>
              <a:rPr sz="900" dirty="0">
                <a:latin typeface="微软雅黑"/>
                <a:cs typeface="微软雅黑"/>
              </a:rPr>
              <a:t>控体系和专业能力为买家提供赊销额 </a:t>
            </a:r>
            <a:r>
              <a:rPr sz="900" spc="-5" dirty="0">
                <a:latin typeface="微软雅黑"/>
                <a:cs typeface="微软雅黑"/>
              </a:rPr>
              <a:t>度，有助于提升卖家无忧赊订单确定性</a:t>
            </a:r>
            <a:endParaRPr sz="900">
              <a:latin typeface="微软雅黑"/>
              <a:cs typeface="微软雅黑"/>
            </a:endParaRPr>
          </a:p>
          <a:p>
            <a:pPr marL="184785" marR="5080" indent="-172720">
              <a:lnSpc>
                <a:spcPct val="150000"/>
              </a:lnSpc>
              <a:buFont typeface="Wingdings" panose="05000000000000000000"/>
              <a:buChar char="⚫"/>
              <a:tabLst>
                <a:tab pos="185420" algn="l"/>
              </a:tabLst>
            </a:pPr>
            <a:r>
              <a:rPr sz="900" b="1" i="1" dirty="0">
                <a:solidFill>
                  <a:srgbClr val="EC7C30"/>
                </a:solidFill>
                <a:latin typeface="微软雅黑"/>
                <a:cs typeface="微软雅黑"/>
              </a:rPr>
              <a:t>优质买家流量</a:t>
            </a:r>
            <a:r>
              <a:rPr sz="900" dirty="0">
                <a:latin typeface="微软雅黑"/>
                <a:cs typeface="微软雅黑"/>
              </a:rPr>
              <a:t>：有赊销资质的买家，</a:t>
            </a:r>
            <a:r>
              <a:rPr sz="900" spc="-705" dirty="0">
                <a:latin typeface="微软雅黑"/>
                <a:cs typeface="微软雅黑"/>
              </a:rPr>
              <a:t>是 </a:t>
            </a:r>
            <a:r>
              <a:rPr sz="900" dirty="0">
                <a:latin typeface="微软雅黑"/>
                <a:cs typeface="微软雅黑"/>
              </a:rPr>
              <a:t>平台筛选的优质</a:t>
            </a:r>
            <a:r>
              <a:rPr sz="900" spc="-5" dirty="0">
                <a:latin typeface="微软雅黑"/>
                <a:cs typeface="微软雅黑"/>
              </a:rPr>
              <a:t>B</a:t>
            </a:r>
            <a:r>
              <a:rPr sz="900" dirty="0">
                <a:latin typeface="微软雅黑"/>
                <a:cs typeface="微软雅黑"/>
              </a:rPr>
              <a:t>类买家</a:t>
            </a:r>
            <a:endParaRPr sz="900">
              <a:latin typeface="微软雅黑"/>
              <a:cs typeface="微软雅黑"/>
            </a:endParaRPr>
          </a:p>
        </p:txBody>
      </p:sp>
      <p:sp>
        <p:nvSpPr>
          <p:cNvPr id="49" name="object 49"/>
          <p:cNvSpPr/>
          <p:nvPr/>
        </p:nvSpPr>
        <p:spPr>
          <a:xfrm>
            <a:off x="6918959" y="762000"/>
            <a:ext cx="2225040" cy="752094"/>
          </a:xfrm>
          <a:prstGeom prst="rect">
            <a:avLst/>
          </a:prstGeom>
          <a:blipFill>
            <a:blip r:embed="rId25" cstate="print"/>
            <a:stretch>
              <a:fillRect/>
            </a:stretch>
          </a:blipFill>
        </p:spPr>
        <p:txBody>
          <a:bodyPr wrap="square" lIns="0" tIns="0" rIns="0" bIns="0" rtlCol="0"/>
          <a:lstStyle/>
          <a:p/>
        </p:txBody>
      </p:sp>
      <p:sp>
        <p:nvSpPr>
          <p:cNvPr id="50" name="object 50"/>
          <p:cNvSpPr/>
          <p:nvPr/>
        </p:nvSpPr>
        <p:spPr>
          <a:xfrm>
            <a:off x="7400543" y="778763"/>
            <a:ext cx="1364742" cy="790066"/>
          </a:xfrm>
          <a:prstGeom prst="rect">
            <a:avLst/>
          </a:prstGeom>
          <a:blipFill>
            <a:blip r:embed="rId26" cstate="print"/>
            <a:stretch>
              <a:fillRect/>
            </a:stretch>
          </a:blipFill>
        </p:spPr>
        <p:txBody>
          <a:bodyPr wrap="square" lIns="0" tIns="0" rIns="0" bIns="0" rtlCol="0"/>
          <a:lstStyle/>
          <a:p/>
        </p:txBody>
      </p:sp>
      <p:sp>
        <p:nvSpPr>
          <p:cNvPr id="51" name="object 51"/>
          <p:cNvSpPr/>
          <p:nvPr/>
        </p:nvSpPr>
        <p:spPr>
          <a:xfrm>
            <a:off x="7130795" y="973836"/>
            <a:ext cx="1833372" cy="256032"/>
          </a:xfrm>
          <a:prstGeom prst="rect">
            <a:avLst/>
          </a:prstGeom>
          <a:blipFill>
            <a:blip r:embed="rId27" cstate="print"/>
            <a:stretch>
              <a:fillRect/>
            </a:stretch>
          </a:blipFill>
        </p:spPr>
        <p:txBody>
          <a:bodyPr wrap="square" lIns="0" tIns="0" rIns="0" bIns="0" rtlCol="0"/>
          <a:lstStyle/>
          <a:p/>
        </p:txBody>
      </p:sp>
      <p:sp>
        <p:nvSpPr>
          <p:cNvPr id="52" name="object 52"/>
          <p:cNvSpPr txBox="1"/>
          <p:nvPr/>
        </p:nvSpPr>
        <p:spPr>
          <a:xfrm>
            <a:off x="7684389" y="1013587"/>
            <a:ext cx="726440" cy="193675"/>
          </a:xfrm>
          <a:prstGeom prst="rect">
            <a:avLst/>
          </a:prstGeom>
        </p:spPr>
        <p:txBody>
          <a:bodyPr vert="horz" wrap="square" lIns="0" tIns="13335" rIns="0" bIns="0" rtlCol="0">
            <a:spAutoFit/>
          </a:bodyPr>
          <a:lstStyle/>
          <a:p>
            <a:pPr marL="12700">
              <a:lnSpc>
                <a:spcPct val="100000"/>
              </a:lnSpc>
              <a:spcBef>
                <a:spcPts val="105"/>
              </a:spcBef>
            </a:pPr>
            <a:r>
              <a:rPr sz="1100" dirty="0">
                <a:solidFill>
                  <a:srgbClr val="F8F8F8"/>
                </a:solidFill>
                <a:latin typeface="微软雅黑"/>
                <a:cs typeface="微软雅黑"/>
              </a:rPr>
              <a:t>订单备货贷</a:t>
            </a:r>
            <a:endParaRPr sz="1100">
              <a:latin typeface="微软雅黑"/>
              <a:cs typeface="微软雅黑"/>
            </a:endParaRPr>
          </a:p>
        </p:txBody>
      </p:sp>
      <p:sp>
        <p:nvSpPr>
          <p:cNvPr id="53" name="object 53"/>
          <p:cNvSpPr txBox="1"/>
          <p:nvPr/>
        </p:nvSpPr>
        <p:spPr>
          <a:xfrm>
            <a:off x="7124192" y="1319910"/>
            <a:ext cx="1798320" cy="1260475"/>
          </a:xfrm>
          <a:prstGeom prst="rect">
            <a:avLst/>
          </a:prstGeom>
        </p:spPr>
        <p:txBody>
          <a:bodyPr vert="horz" wrap="square" lIns="0" tIns="12700" rIns="0" bIns="0" rtlCol="0">
            <a:spAutoFit/>
          </a:bodyPr>
          <a:lstStyle/>
          <a:p>
            <a:pPr marL="184785" marR="5080" indent="-172720">
              <a:lnSpc>
                <a:spcPct val="150000"/>
              </a:lnSpc>
              <a:spcBef>
                <a:spcPts val="100"/>
              </a:spcBef>
            </a:pPr>
            <a:r>
              <a:rPr sz="900" spc="440" dirty="0">
                <a:solidFill>
                  <a:srgbClr val="EC7C30"/>
                </a:solidFill>
                <a:latin typeface="Wingdings" panose="05000000000000000000"/>
                <a:cs typeface="Wingdings" panose="05000000000000000000"/>
              </a:rPr>
              <a:t>⚫</a:t>
            </a:r>
            <a:r>
              <a:rPr sz="900" spc="365" dirty="0">
                <a:solidFill>
                  <a:srgbClr val="EC7C30"/>
                </a:solidFill>
                <a:latin typeface="Times New Roman" panose="02020503050405090304"/>
                <a:cs typeface="Times New Roman" panose="02020503050405090304"/>
              </a:rPr>
              <a:t> </a:t>
            </a:r>
            <a:r>
              <a:rPr sz="900" b="1" i="1" dirty="0">
                <a:solidFill>
                  <a:srgbClr val="EC7C30"/>
                </a:solidFill>
                <a:latin typeface="微软雅黑"/>
                <a:cs typeface="微软雅黑"/>
              </a:rPr>
              <a:t>资金融通，无忧备货</a:t>
            </a:r>
            <a:r>
              <a:rPr sz="900" b="1" i="1" dirty="0">
                <a:latin typeface="微软雅黑"/>
                <a:cs typeface="微软雅黑"/>
              </a:rPr>
              <a:t>：</a:t>
            </a:r>
            <a:r>
              <a:rPr sz="900" dirty="0">
                <a:latin typeface="微软雅黑"/>
                <a:cs typeface="微软雅黑"/>
              </a:rPr>
              <a:t>提供资</a:t>
            </a:r>
            <a:r>
              <a:rPr sz="900" spc="-705" dirty="0">
                <a:latin typeface="微软雅黑"/>
                <a:cs typeface="微软雅黑"/>
              </a:rPr>
              <a:t>金 </a:t>
            </a:r>
            <a:r>
              <a:rPr sz="900" dirty="0">
                <a:latin typeface="微软雅黑"/>
                <a:cs typeface="微软雅黑"/>
              </a:rPr>
              <a:t>融通服务，缓解备货压力</a:t>
            </a:r>
            <a:endParaRPr sz="900">
              <a:latin typeface="微软雅黑"/>
              <a:cs typeface="微软雅黑"/>
            </a:endParaRPr>
          </a:p>
          <a:p>
            <a:pPr marL="184785" marR="5080" indent="-172720">
              <a:lnSpc>
                <a:spcPct val="150000"/>
              </a:lnSpc>
              <a:buFont typeface="Wingdings" panose="05000000000000000000"/>
              <a:buChar char="⚫"/>
              <a:tabLst>
                <a:tab pos="185420" algn="l"/>
              </a:tabLst>
            </a:pPr>
            <a:r>
              <a:rPr sz="900" b="1" i="1" dirty="0">
                <a:solidFill>
                  <a:srgbClr val="EC7C30"/>
                </a:solidFill>
                <a:latin typeface="微软雅黑"/>
                <a:cs typeface="微软雅黑"/>
              </a:rPr>
              <a:t>数字交易，反哺额度</a:t>
            </a:r>
            <a:r>
              <a:rPr sz="900" dirty="0">
                <a:latin typeface="微软雅黑"/>
                <a:cs typeface="微软雅黑"/>
              </a:rPr>
              <a:t>：基于在</a:t>
            </a:r>
            <a:r>
              <a:rPr sz="900" spc="-705" dirty="0">
                <a:latin typeface="微软雅黑"/>
                <a:cs typeface="微软雅黑"/>
              </a:rPr>
              <a:t>线 </a:t>
            </a:r>
            <a:r>
              <a:rPr sz="900" dirty="0">
                <a:latin typeface="微软雅黑"/>
                <a:cs typeface="微软雅黑"/>
              </a:rPr>
              <a:t>交易数据，核定授信额度</a:t>
            </a:r>
            <a:endParaRPr sz="900">
              <a:latin typeface="微软雅黑"/>
              <a:cs typeface="微软雅黑"/>
            </a:endParaRPr>
          </a:p>
          <a:p>
            <a:pPr marL="184785" marR="5080" indent="-172720">
              <a:lnSpc>
                <a:spcPts val="1620"/>
              </a:lnSpc>
              <a:spcBef>
                <a:spcPts val="145"/>
              </a:spcBef>
              <a:buFont typeface="Wingdings" panose="05000000000000000000"/>
              <a:buChar char="⚫"/>
              <a:tabLst>
                <a:tab pos="185420" algn="l"/>
              </a:tabLst>
            </a:pPr>
            <a:r>
              <a:rPr sz="900" b="1" i="1" dirty="0">
                <a:solidFill>
                  <a:srgbClr val="EC7C30"/>
                </a:solidFill>
                <a:latin typeface="微软雅黑"/>
                <a:cs typeface="微软雅黑"/>
              </a:rPr>
              <a:t>便捷申请，自动授信</a:t>
            </a:r>
            <a:r>
              <a:rPr sz="900" dirty="0">
                <a:latin typeface="微软雅黑"/>
                <a:cs typeface="微软雅黑"/>
              </a:rPr>
              <a:t>：全线上</a:t>
            </a:r>
            <a:r>
              <a:rPr sz="900" spc="-705" dirty="0">
                <a:latin typeface="微软雅黑"/>
                <a:cs typeface="微软雅黑"/>
              </a:rPr>
              <a:t>快 </a:t>
            </a:r>
            <a:r>
              <a:rPr sz="900" dirty="0">
                <a:latin typeface="微软雅黑"/>
                <a:cs typeface="微软雅黑"/>
              </a:rPr>
              <a:t>速申请，自动授信，随借随还</a:t>
            </a:r>
            <a:endParaRPr sz="900">
              <a:latin typeface="微软雅黑"/>
              <a:cs typeface="微软雅黑"/>
            </a:endParaRPr>
          </a:p>
        </p:txBody>
      </p:sp>
      <p:sp>
        <p:nvSpPr>
          <p:cNvPr id="54" name="object 54"/>
          <p:cNvSpPr txBox="1"/>
          <p:nvPr/>
        </p:nvSpPr>
        <p:spPr>
          <a:xfrm>
            <a:off x="5783579" y="3438144"/>
            <a:ext cx="1309370" cy="253365"/>
          </a:xfrm>
          <a:prstGeom prst="rect">
            <a:avLst/>
          </a:prstGeom>
          <a:solidFill>
            <a:srgbClr val="4471C4">
              <a:alpha val="10195"/>
            </a:srgbClr>
          </a:solidFill>
        </p:spPr>
        <p:txBody>
          <a:bodyPr vert="horz" wrap="square" lIns="0" tIns="66675" rIns="0" bIns="0" rtlCol="0">
            <a:spAutoFit/>
          </a:bodyPr>
          <a:lstStyle/>
          <a:p>
            <a:pPr marL="311150">
              <a:lnSpc>
                <a:spcPct val="100000"/>
              </a:lnSpc>
              <a:spcBef>
                <a:spcPts val="525"/>
              </a:spcBef>
            </a:pPr>
            <a:r>
              <a:rPr sz="900" dirty="0">
                <a:solidFill>
                  <a:srgbClr val="585858"/>
                </a:solidFill>
                <a:latin typeface="微软雅黑"/>
                <a:cs typeface="微软雅黑"/>
              </a:rPr>
              <a:t>超信大单客户</a:t>
            </a:r>
            <a:endParaRPr sz="900">
              <a:latin typeface="微软雅黑"/>
              <a:cs typeface="微软雅黑"/>
            </a:endParaRPr>
          </a:p>
        </p:txBody>
      </p:sp>
      <p:sp>
        <p:nvSpPr>
          <p:cNvPr id="55" name="object 55"/>
          <p:cNvSpPr/>
          <p:nvPr/>
        </p:nvSpPr>
        <p:spPr>
          <a:xfrm>
            <a:off x="5678423" y="3912108"/>
            <a:ext cx="1736089" cy="1035050"/>
          </a:xfrm>
          <a:custGeom>
            <a:avLst/>
            <a:gdLst/>
            <a:ahLst/>
            <a:cxnLst/>
            <a:rect l="l" t="t" r="r" b="b"/>
            <a:pathLst>
              <a:path w="1736090" h="1035050">
                <a:moveTo>
                  <a:pt x="0" y="1034796"/>
                </a:moveTo>
                <a:lnTo>
                  <a:pt x="1735835" y="1034796"/>
                </a:lnTo>
                <a:lnTo>
                  <a:pt x="1735835" y="0"/>
                </a:lnTo>
                <a:lnTo>
                  <a:pt x="0" y="0"/>
                </a:lnTo>
                <a:lnTo>
                  <a:pt x="0" y="1034796"/>
                </a:lnTo>
                <a:close/>
              </a:path>
            </a:pathLst>
          </a:custGeom>
          <a:solidFill>
            <a:srgbClr val="FFFFFF"/>
          </a:solidFill>
        </p:spPr>
        <p:txBody>
          <a:bodyPr wrap="square" lIns="0" tIns="0" rIns="0" bIns="0" rtlCol="0"/>
          <a:lstStyle/>
          <a:p/>
        </p:txBody>
      </p:sp>
      <p:sp>
        <p:nvSpPr>
          <p:cNvPr id="56" name="object 56"/>
          <p:cNvSpPr txBox="1"/>
          <p:nvPr/>
        </p:nvSpPr>
        <p:spPr>
          <a:xfrm>
            <a:off x="5757798" y="3939946"/>
            <a:ext cx="1569720" cy="743585"/>
          </a:xfrm>
          <a:prstGeom prst="rect">
            <a:avLst/>
          </a:prstGeom>
        </p:spPr>
        <p:txBody>
          <a:bodyPr vert="horz" wrap="square" lIns="0" tIns="12700" rIns="0" bIns="0" rtlCol="0">
            <a:spAutoFit/>
          </a:bodyPr>
          <a:lstStyle/>
          <a:p>
            <a:pPr marL="326390">
              <a:lnSpc>
                <a:spcPct val="100000"/>
              </a:lnSpc>
              <a:spcBef>
                <a:spcPts val="100"/>
              </a:spcBef>
            </a:pPr>
            <a:r>
              <a:rPr sz="1100" b="1" dirty="0">
                <a:latin typeface="微软雅黑"/>
                <a:cs typeface="微软雅黑"/>
              </a:rPr>
              <a:t>TALC</a:t>
            </a:r>
            <a:r>
              <a:rPr sz="1100" b="1" i="1" dirty="0">
                <a:latin typeface="微软雅黑"/>
                <a:cs typeface="微软雅黑"/>
              </a:rPr>
              <a:t>大单折扣</a:t>
            </a:r>
            <a:endParaRPr sz="1100">
              <a:latin typeface="微软雅黑"/>
              <a:cs typeface="微软雅黑"/>
            </a:endParaRPr>
          </a:p>
          <a:p>
            <a:pPr marL="12700" algn="just">
              <a:lnSpc>
                <a:spcPct val="100000"/>
              </a:lnSpc>
              <a:spcBef>
                <a:spcPts val="10"/>
              </a:spcBef>
            </a:pPr>
            <a:r>
              <a:rPr sz="900" b="1" i="1" dirty="0">
                <a:latin typeface="微软雅黑"/>
                <a:cs typeface="微软雅黑"/>
              </a:rPr>
              <a:t>【活动时间】</a:t>
            </a:r>
            <a:r>
              <a:rPr sz="900" b="1" i="1" spc="-50" dirty="0">
                <a:latin typeface="微软雅黑"/>
                <a:cs typeface="微软雅黑"/>
              </a:rPr>
              <a:t> </a:t>
            </a:r>
            <a:r>
              <a:rPr sz="900" dirty="0">
                <a:latin typeface="微软雅黑"/>
                <a:cs typeface="微软雅黑"/>
              </a:rPr>
              <a:t>2020年7月</a:t>
            </a:r>
            <a:r>
              <a:rPr sz="900" spc="-5" dirty="0">
                <a:latin typeface="微软雅黑"/>
                <a:cs typeface="微软雅黑"/>
              </a:rPr>
              <a:t>-9</a:t>
            </a:r>
            <a:r>
              <a:rPr sz="900" dirty="0">
                <a:latin typeface="微软雅黑"/>
                <a:cs typeface="微软雅黑"/>
              </a:rPr>
              <a:t>月</a:t>
            </a:r>
            <a:endParaRPr sz="900">
              <a:latin typeface="微软雅黑"/>
              <a:cs typeface="微软雅黑"/>
            </a:endParaRPr>
          </a:p>
          <a:p>
            <a:pPr marL="12700" marR="5080" algn="just">
              <a:lnSpc>
                <a:spcPct val="100000"/>
              </a:lnSpc>
            </a:pPr>
            <a:r>
              <a:rPr sz="900" b="1" i="1" dirty="0">
                <a:latin typeface="微软雅黑"/>
                <a:cs typeface="微软雅黑"/>
              </a:rPr>
              <a:t>【优惠细则】</a:t>
            </a:r>
            <a:r>
              <a:rPr sz="900" b="1" i="1" spc="-65" dirty="0">
                <a:latin typeface="微软雅黑"/>
                <a:cs typeface="微软雅黑"/>
              </a:rPr>
              <a:t> </a:t>
            </a:r>
            <a:r>
              <a:rPr sz="900" spc="-5" dirty="0">
                <a:latin typeface="微软雅黑"/>
                <a:cs typeface="微软雅黑"/>
              </a:rPr>
              <a:t>7-9</a:t>
            </a:r>
            <a:r>
              <a:rPr sz="900" dirty="0">
                <a:latin typeface="微软雅黑"/>
                <a:cs typeface="微软雅黑"/>
              </a:rPr>
              <a:t>月</a:t>
            </a:r>
            <a:r>
              <a:rPr sz="900" spc="-5" dirty="0">
                <a:latin typeface="微软雅黑"/>
                <a:cs typeface="微软雅黑"/>
              </a:rPr>
              <a:t>TALC</a:t>
            </a:r>
            <a:r>
              <a:rPr sz="900" dirty="0">
                <a:latin typeface="微软雅黑"/>
                <a:cs typeface="微软雅黑"/>
              </a:rPr>
              <a:t>单笔 </a:t>
            </a:r>
            <a:r>
              <a:rPr sz="900" spc="-5" dirty="0">
                <a:latin typeface="微软雅黑"/>
                <a:cs typeface="微软雅黑"/>
              </a:rPr>
              <a:t>交单</a:t>
            </a:r>
            <a:r>
              <a:rPr sz="900" dirty="0">
                <a:latin typeface="微软雅黑"/>
                <a:cs typeface="微软雅黑"/>
              </a:rPr>
              <a:t>≥</a:t>
            </a:r>
            <a:r>
              <a:rPr sz="900" spc="-5" dirty="0">
                <a:latin typeface="微软雅黑"/>
                <a:cs typeface="微软雅黑"/>
              </a:rPr>
              <a:t>$50万，交单议付费最高 </a:t>
            </a:r>
            <a:r>
              <a:rPr sz="900" dirty="0">
                <a:latin typeface="微软雅黑"/>
                <a:cs typeface="微软雅黑"/>
              </a:rPr>
              <a:t>享受7折优惠。</a:t>
            </a:r>
            <a:endParaRPr sz="900">
              <a:latin typeface="微软雅黑"/>
              <a:cs typeface="微软雅黑"/>
            </a:endParaRPr>
          </a:p>
        </p:txBody>
      </p:sp>
      <p:sp>
        <p:nvSpPr>
          <p:cNvPr id="57" name="object 57"/>
          <p:cNvSpPr/>
          <p:nvPr/>
        </p:nvSpPr>
        <p:spPr>
          <a:xfrm>
            <a:off x="697991" y="1242060"/>
            <a:ext cx="8243570" cy="1792605"/>
          </a:xfrm>
          <a:custGeom>
            <a:avLst/>
            <a:gdLst/>
            <a:ahLst/>
            <a:cxnLst/>
            <a:rect l="l" t="t" r="r" b="b"/>
            <a:pathLst>
              <a:path w="8243570" h="1792605">
                <a:moveTo>
                  <a:pt x="0" y="1792224"/>
                </a:moveTo>
                <a:lnTo>
                  <a:pt x="8243316" y="1792224"/>
                </a:lnTo>
                <a:lnTo>
                  <a:pt x="8243316" y="0"/>
                </a:lnTo>
                <a:lnTo>
                  <a:pt x="0" y="0"/>
                </a:lnTo>
                <a:lnTo>
                  <a:pt x="0" y="1792224"/>
                </a:lnTo>
                <a:close/>
              </a:path>
            </a:pathLst>
          </a:custGeom>
          <a:solidFill>
            <a:srgbClr val="4471C4">
              <a:alpha val="10195"/>
            </a:srgbClr>
          </a:solidFill>
        </p:spPr>
        <p:txBody>
          <a:bodyPr wrap="square" lIns="0" tIns="0" rIns="0" bIns="0" rtlCol="0"/>
          <a:lstStyle/>
          <a:p/>
        </p:txBody>
      </p:sp>
      <p:sp>
        <p:nvSpPr>
          <p:cNvPr id="58" name="object 58"/>
          <p:cNvSpPr txBox="1"/>
          <p:nvPr/>
        </p:nvSpPr>
        <p:spPr>
          <a:xfrm>
            <a:off x="7928229" y="4951577"/>
            <a:ext cx="1148715"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微软雅黑"/>
                <a:cs typeface="微软雅黑"/>
              </a:rPr>
              <a:t>活动细则以官方发布为准</a:t>
            </a:r>
            <a:endParaRPr sz="800">
              <a:latin typeface="微软雅黑"/>
              <a:cs typeface="微软雅黑"/>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ubTitle" idx="4"/>
          </p:nvPr>
        </p:nvSpPr>
        <p:spPr>
          <a:xfrm>
            <a:off x="2041398" y="2343150"/>
            <a:ext cx="5089397" cy="797560"/>
          </a:xfrm>
          <a:prstGeom prst="rect">
            <a:avLst/>
          </a:prstGeom>
        </p:spPr>
        <p:txBody>
          <a:bodyPr vert="horz" wrap="square" lIns="0" tIns="12065" rIns="0" bIns="0" rtlCol="0">
            <a:spAutoFit/>
          </a:bodyPr>
          <a:lstStyle/>
          <a:p>
            <a:pPr marL="339090" marR="331470" algn="ctr">
              <a:lnSpc>
                <a:spcPct val="100000"/>
              </a:lnSpc>
              <a:spcBef>
                <a:spcPts val="95"/>
              </a:spcBef>
            </a:pPr>
            <a:r>
              <a:rPr spc="-5" dirty="0"/>
              <a:t>成长护航</a:t>
            </a:r>
            <a:endParaRPr spc="-5" dirty="0"/>
          </a:p>
          <a:p>
            <a:pPr marL="351790">
              <a:lnSpc>
                <a:spcPct val="100000"/>
              </a:lnSpc>
              <a:spcBef>
                <a:spcPts val="1280"/>
              </a:spcBef>
            </a:pPr>
            <a:r>
              <a:rPr sz="1200" b="0" i="0" dirty="0">
                <a:latin typeface="微软雅黑"/>
                <a:cs typeface="微软雅黑"/>
              </a:rPr>
              <a:t>为商家提供从入驻到成长到进阶的商家服务体系，为商家成长保驾护航</a:t>
            </a:r>
            <a:endParaRPr sz="1200" dirty="0">
              <a:latin typeface="微软雅黑"/>
              <a:cs typeface="微软雅黑"/>
            </a:endParaRPr>
          </a:p>
        </p:txBody>
      </p:sp>
      <p:sp>
        <p:nvSpPr>
          <p:cNvPr id="4" name="object 4"/>
          <p:cNvSpPr/>
          <p:nvPr/>
        </p:nvSpPr>
        <p:spPr>
          <a:xfrm>
            <a:off x="7130795" y="150876"/>
            <a:ext cx="1729740" cy="224027"/>
          </a:xfrm>
          <a:prstGeom prst="rect">
            <a:avLst/>
          </a:prstGeom>
          <a:blipFill>
            <a:blip r:embed="rId1" cstate="print"/>
            <a:stretch>
              <a:fillRect/>
            </a:stretch>
          </a:blipFill>
        </p:spPr>
        <p:txBody>
          <a:bodyPr wrap="square" lIns="0" tIns="0" rIns="0" bIns="0" rtlCol="0"/>
          <a:lstStyle/>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952" y="87884"/>
            <a:ext cx="1917064" cy="278130"/>
          </a:xfrm>
          <a:prstGeom prst="rect">
            <a:avLst/>
          </a:prstGeom>
        </p:spPr>
        <p:txBody>
          <a:bodyPr vert="horz" wrap="square" lIns="0" tIns="13335" rIns="0" bIns="0" rtlCol="0">
            <a:spAutoFit/>
          </a:bodyPr>
          <a:lstStyle/>
          <a:p>
            <a:pPr marL="12700">
              <a:lnSpc>
                <a:spcPct val="100000"/>
              </a:lnSpc>
              <a:spcBef>
                <a:spcPts val="105"/>
              </a:spcBef>
            </a:pPr>
            <a:r>
              <a:rPr sz="1650" spc="5" dirty="0"/>
              <a:t>新入驻商家无</a:t>
            </a:r>
            <a:r>
              <a:rPr sz="1650" spc="-10" dirty="0"/>
              <a:t>忧</a:t>
            </a:r>
            <a:r>
              <a:rPr sz="1650" spc="5" dirty="0"/>
              <a:t>起航</a:t>
            </a:r>
            <a:endParaRPr sz="1650"/>
          </a:p>
        </p:txBody>
      </p:sp>
      <p:sp>
        <p:nvSpPr>
          <p:cNvPr id="3" name="object 3"/>
          <p:cNvSpPr/>
          <p:nvPr/>
        </p:nvSpPr>
        <p:spPr>
          <a:xfrm>
            <a:off x="0" y="332244"/>
            <a:ext cx="9143999" cy="1100569"/>
          </a:xfrm>
          <a:prstGeom prst="rect">
            <a:avLst/>
          </a:prstGeom>
          <a:blipFill>
            <a:blip r:embed="rId1" cstate="print"/>
            <a:stretch>
              <a:fillRect/>
            </a:stretch>
          </a:blipFill>
        </p:spPr>
        <p:txBody>
          <a:bodyPr wrap="square" lIns="0" tIns="0" rIns="0" bIns="0" rtlCol="0"/>
          <a:lstStyle/>
          <a:p/>
        </p:txBody>
      </p:sp>
      <p:sp>
        <p:nvSpPr>
          <p:cNvPr id="4" name="object 4"/>
          <p:cNvSpPr txBox="1"/>
          <p:nvPr/>
        </p:nvSpPr>
        <p:spPr>
          <a:xfrm>
            <a:off x="210311" y="557783"/>
            <a:ext cx="8723630" cy="563880"/>
          </a:xfrm>
          <a:prstGeom prst="rect">
            <a:avLst/>
          </a:prstGeom>
          <a:solidFill>
            <a:srgbClr val="FFFFFF"/>
          </a:solidFill>
          <a:ln w="12192">
            <a:solidFill>
              <a:srgbClr val="D9D9D9"/>
            </a:solidFill>
          </a:ln>
        </p:spPr>
        <p:txBody>
          <a:bodyPr vert="horz" wrap="square" lIns="0" tIns="37465" rIns="0" bIns="0" rtlCol="0">
            <a:spAutoFit/>
          </a:bodyPr>
          <a:lstStyle/>
          <a:p>
            <a:pPr algn="ctr">
              <a:lnSpc>
                <a:spcPct val="100000"/>
              </a:lnSpc>
              <a:spcBef>
                <a:spcPts val="295"/>
              </a:spcBef>
            </a:pPr>
            <a:r>
              <a:rPr sz="1400" dirty="0">
                <a:solidFill>
                  <a:srgbClr val="404040"/>
                </a:solidFill>
                <a:latin typeface="微软雅黑"/>
                <a:cs typeface="微软雅黑"/>
              </a:rPr>
              <a:t>联合生态服务商为新入</a:t>
            </a:r>
            <a:r>
              <a:rPr sz="1400" spc="-15" dirty="0">
                <a:solidFill>
                  <a:srgbClr val="404040"/>
                </a:solidFill>
                <a:latin typeface="微软雅黑"/>
                <a:cs typeface="微软雅黑"/>
              </a:rPr>
              <a:t>驻</a:t>
            </a:r>
            <a:r>
              <a:rPr sz="1400" dirty="0">
                <a:solidFill>
                  <a:srgbClr val="404040"/>
                </a:solidFill>
                <a:latin typeface="微软雅黑"/>
                <a:cs typeface="微软雅黑"/>
              </a:rPr>
              <a:t>商家</a:t>
            </a:r>
            <a:r>
              <a:rPr sz="1400" spc="-15" dirty="0">
                <a:solidFill>
                  <a:srgbClr val="404040"/>
                </a:solidFill>
                <a:latin typeface="微软雅黑"/>
                <a:cs typeface="微软雅黑"/>
              </a:rPr>
              <a:t>提</a:t>
            </a:r>
            <a:r>
              <a:rPr sz="1400" spc="5" dirty="0">
                <a:solidFill>
                  <a:srgbClr val="404040"/>
                </a:solidFill>
                <a:latin typeface="微软雅黑"/>
                <a:cs typeface="微软雅黑"/>
              </a:rPr>
              <a:t>供</a:t>
            </a:r>
            <a:r>
              <a:rPr sz="1600" b="1" i="1" spc="-10" dirty="0">
                <a:solidFill>
                  <a:srgbClr val="404040"/>
                </a:solidFill>
                <a:latin typeface="微软雅黑"/>
                <a:cs typeface="微软雅黑"/>
              </a:rPr>
              <a:t>快速建站、商品发布、视频拍摄、平台培</a:t>
            </a:r>
            <a:r>
              <a:rPr sz="1600" b="1" i="1" spc="-5" dirty="0">
                <a:solidFill>
                  <a:srgbClr val="404040"/>
                </a:solidFill>
                <a:latin typeface="微软雅黑"/>
                <a:cs typeface="微软雅黑"/>
              </a:rPr>
              <a:t>训</a:t>
            </a:r>
            <a:r>
              <a:rPr sz="1400" dirty="0">
                <a:solidFill>
                  <a:srgbClr val="404040"/>
                </a:solidFill>
                <a:latin typeface="微软雅黑"/>
                <a:cs typeface="微软雅黑"/>
              </a:rPr>
              <a:t>等基础服务，</a:t>
            </a:r>
            <a:endParaRPr sz="1400">
              <a:latin typeface="微软雅黑"/>
              <a:cs typeface="微软雅黑"/>
            </a:endParaRPr>
          </a:p>
          <a:p>
            <a:pPr marL="1270" algn="ctr">
              <a:lnSpc>
                <a:spcPct val="100000"/>
              </a:lnSpc>
              <a:spcBef>
                <a:spcPts val="10"/>
              </a:spcBef>
            </a:pPr>
            <a:r>
              <a:rPr sz="1400" dirty="0">
                <a:solidFill>
                  <a:srgbClr val="404040"/>
                </a:solidFill>
                <a:latin typeface="微软雅黑"/>
                <a:cs typeface="微软雅黑"/>
              </a:rPr>
              <a:t>让商家快速开启外贸之</a:t>
            </a:r>
            <a:r>
              <a:rPr sz="1400" spc="-15" dirty="0">
                <a:solidFill>
                  <a:srgbClr val="404040"/>
                </a:solidFill>
                <a:latin typeface="微软雅黑"/>
                <a:cs typeface="微软雅黑"/>
              </a:rPr>
              <a:t>旅</a:t>
            </a:r>
            <a:r>
              <a:rPr sz="1400" dirty="0">
                <a:solidFill>
                  <a:srgbClr val="404040"/>
                </a:solidFill>
                <a:latin typeface="微软雅黑"/>
                <a:cs typeface="微软雅黑"/>
              </a:rPr>
              <a:t>。</a:t>
            </a:r>
            <a:endParaRPr sz="1400">
              <a:latin typeface="微软雅黑"/>
              <a:cs typeface="微软雅黑"/>
            </a:endParaRPr>
          </a:p>
        </p:txBody>
      </p:sp>
      <p:sp>
        <p:nvSpPr>
          <p:cNvPr id="5" name="object 5"/>
          <p:cNvSpPr/>
          <p:nvPr/>
        </p:nvSpPr>
        <p:spPr>
          <a:xfrm>
            <a:off x="648982" y="1211757"/>
            <a:ext cx="7527035" cy="2764536"/>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801876" y="2008123"/>
            <a:ext cx="6374130" cy="1416685"/>
          </a:xfrm>
          <a:custGeom>
            <a:avLst/>
            <a:gdLst/>
            <a:ahLst/>
            <a:cxnLst/>
            <a:rect l="l" t="t" r="r" b="b"/>
            <a:pathLst>
              <a:path w="6374130" h="1416685">
                <a:moveTo>
                  <a:pt x="0" y="1416431"/>
                </a:moveTo>
                <a:lnTo>
                  <a:pt x="6373876" y="1416431"/>
                </a:lnTo>
                <a:lnTo>
                  <a:pt x="6373876" y="0"/>
                </a:lnTo>
                <a:lnTo>
                  <a:pt x="0" y="0"/>
                </a:lnTo>
                <a:lnTo>
                  <a:pt x="0" y="1416431"/>
                </a:lnTo>
                <a:close/>
              </a:path>
            </a:pathLst>
          </a:custGeom>
          <a:solidFill>
            <a:srgbClr val="FFFFFF"/>
          </a:solidFill>
        </p:spPr>
        <p:txBody>
          <a:bodyPr wrap="square" lIns="0" tIns="0" rIns="0" bIns="0" rtlCol="0"/>
          <a:lstStyle/>
          <a:p/>
        </p:txBody>
      </p:sp>
      <p:graphicFrame>
        <p:nvGraphicFramePr>
          <p:cNvPr id="7" name="object 7"/>
          <p:cNvGraphicFramePr>
            <a:graphicFrameLocks noGrp="1"/>
          </p:cNvGraphicFramePr>
          <p:nvPr/>
        </p:nvGraphicFramePr>
        <p:xfrm>
          <a:off x="645807" y="1211707"/>
          <a:ext cx="7527924" cy="2764166"/>
        </p:xfrm>
        <a:graphic>
          <a:graphicData uri="http://schemas.openxmlformats.org/drawingml/2006/table">
            <a:tbl>
              <a:tblPr firstRow="1" bandRow="1">
                <a:tableStyleId>{2D5ABB26-0587-4C30-8999-92F81FD0307C}</a:tableStyleId>
              </a:tblPr>
              <a:tblGrid>
                <a:gridCol w="1149985"/>
                <a:gridCol w="3204210"/>
                <a:gridCol w="3173729"/>
              </a:tblGrid>
              <a:tr h="282447">
                <a:tc>
                  <a:txBody>
                    <a:bodyPr/>
                    <a:lstStyle/>
                    <a:p>
                      <a:pPr marR="288925" algn="r">
                        <a:lnSpc>
                          <a:spcPct val="100000"/>
                        </a:lnSpc>
                        <a:spcBef>
                          <a:spcPts val="410"/>
                        </a:spcBef>
                      </a:pPr>
                      <a:r>
                        <a:rPr sz="1100" b="1" i="1" dirty="0">
                          <a:solidFill>
                            <a:srgbClr val="FFFFFF"/>
                          </a:solidFill>
                          <a:latin typeface="微软雅黑"/>
                          <a:cs typeface="微软雅黑"/>
                        </a:rPr>
                        <a:t>商家类型</a:t>
                      </a:r>
                      <a:endParaRPr sz="1100">
                        <a:latin typeface="微软雅黑"/>
                        <a:cs typeface="微软雅黑"/>
                      </a:endParaRPr>
                    </a:p>
                  </a:txBody>
                  <a:tcPr marL="0" marR="0" marT="52069" marB="0">
                    <a:solidFill>
                      <a:srgbClr val="5B9BD4"/>
                    </a:solidFill>
                  </a:tcPr>
                </a:tc>
                <a:tc>
                  <a:txBody>
                    <a:bodyPr/>
                    <a:lstStyle/>
                    <a:p>
                      <a:pPr marL="1038860">
                        <a:lnSpc>
                          <a:spcPct val="100000"/>
                        </a:lnSpc>
                        <a:spcBef>
                          <a:spcPts val="410"/>
                        </a:spcBef>
                      </a:pPr>
                      <a:r>
                        <a:rPr sz="1100" b="1" i="1" dirty="0">
                          <a:solidFill>
                            <a:srgbClr val="FFFFFF"/>
                          </a:solidFill>
                          <a:latin typeface="微软雅黑"/>
                          <a:cs typeface="微软雅黑"/>
                        </a:rPr>
                        <a:t>新入驻出口通商家</a:t>
                      </a:r>
                      <a:endParaRPr sz="1100">
                        <a:latin typeface="微软雅黑"/>
                        <a:cs typeface="微软雅黑"/>
                      </a:endParaRPr>
                    </a:p>
                  </a:txBody>
                  <a:tcPr marL="0" marR="0" marT="52069" marB="0">
                    <a:solidFill>
                      <a:srgbClr val="5B9BD4"/>
                    </a:solidFill>
                  </a:tcPr>
                </a:tc>
                <a:tc>
                  <a:txBody>
                    <a:bodyPr/>
                    <a:lstStyle/>
                    <a:p>
                      <a:pPr marL="955675">
                        <a:lnSpc>
                          <a:spcPct val="100000"/>
                        </a:lnSpc>
                        <a:spcBef>
                          <a:spcPts val="410"/>
                        </a:spcBef>
                      </a:pPr>
                      <a:r>
                        <a:rPr sz="1100" b="1" i="1" dirty="0">
                          <a:solidFill>
                            <a:srgbClr val="FFFFFF"/>
                          </a:solidFill>
                          <a:latin typeface="微软雅黑"/>
                          <a:cs typeface="微软雅黑"/>
                        </a:rPr>
                        <a:t>新入驻金品诚企商家</a:t>
                      </a:r>
                      <a:endParaRPr sz="1100">
                        <a:latin typeface="微软雅黑"/>
                        <a:cs typeface="微软雅黑"/>
                      </a:endParaRPr>
                    </a:p>
                  </a:txBody>
                  <a:tcPr marL="0" marR="0" marT="52069" marB="0">
                    <a:solidFill>
                      <a:srgbClr val="5B9BD4"/>
                    </a:solidFill>
                  </a:tcPr>
                </a:tc>
              </a:tr>
              <a:tr h="513969">
                <a:tc rowSpan="2">
                  <a:txBody>
                    <a:bodyPr/>
                    <a:lstStyle/>
                    <a:p>
                      <a:pPr>
                        <a:lnSpc>
                          <a:spcPct val="100000"/>
                        </a:lnSpc>
                      </a:pPr>
                      <a:endParaRPr sz="1400">
                        <a:latin typeface="Times New Roman" panose="02020503050405090304"/>
                        <a:cs typeface="Times New Roman" panose="02020503050405090304"/>
                      </a:endParaRPr>
                    </a:p>
                    <a:p>
                      <a:pPr>
                        <a:lnSpc>
                          <a:spcPct val="100000"/>
                        </a:lnSpc>
                      </a:pPr>
                      <a:endParaRPr sz="1400">
                        <a:latin typeface="Times New Roman" panose="02020503050405090304"/>
                        <a:cs typeface="Times New Roman" panose="02020503050405090304"/>
                      </a:endParaRPr>
                    </a:p>
                    <a:p>
                      <a:pPr>
                        <a:lnSpc>
                          <a:spcPct val="100000"/>
                        </a:lnSpc>
                      </a:pPr>
                      <a:endParaRPr sz="1400">
                        <a:latin typeface="Times New Roman" panose="02020503050405090304"/>
                        <a:cs typeface="Times New Roman" panose="02020503050405090304"/>
                      </a:endParaRPr>
                    </a:p>
                    <a:p>
                      <a:pPr>
                        <a:lnSpc>
                          <a:spcPct val="100000"/>
                        </a:lnSpc>
                      </a:pPr>
                      <a:endParaRPr sz="1800">
                        <a:latin typeface="Times New Roman" panose="02020503050405090304"/>
                        <a:cs typeface="Times New Roman" panose="02020503050405090304"/>
                      </a:endParaRPr>
                    </a:p>
                    <a:p>
                      <a:pPr marL="295275">
                        <a:lnSpc>
                          <a:spcPct val="100000"/>
                        </a:lnSpc>
                      </a:pPr>
                      <a:r>
                        <a:rPr sz="1100" dirty="0">
                          <a:latin typeface="微软雅黑"/>
                          <a:cs typeface="微软雅黑"/>
                        </a:rPr>
                        <a:t>服务内容</a:t>
                      </a:r>
                      <a:endParaRPr sz="1100">
                        <a:latin typeface="微软雅黑"/>
                        <a:cs typeface="微软雅黑"/>
                      </a:endParaRPr>
                    </a:p>
                  </a:txBody>
                  <a:tcPr marL="0" marR="0" marT="0" marB="0">
                    <a:lnL w="6350">
                      <a:solidFill>
                        <a:srgbClr val="5B9BD4"/>
                      </a:solidFill>
                      <a:prstDash val="solid"/>
                    </a:lnL>
                    <a:lnR w="12700">
                      <a:solidFill>
                        <a:srgbClr val="5B9BD4"/>
                      </a:solidFill>
                      <a:prstDash val="solid"/>
                    </a:lnR>
                    <a:lnB w="12700">
                      <a:solidFill>
                        <a:srgbClr val="5B9BD4"/>
                      </a:solidFill>
                      <a:prstDash val="solid"/>
                    </a:lnB>
                    <a:solidFill>
                      <a:srgbClr val="FFFFFF"/>
                    </a:solidFill>
                  </a:tcPr>
                </a:tc>
                <a:tc>
                  <a:txBody>
                    <a:bodyPr/>
                    <a:lstStyle/>
                    <a:p>
                      <a:pPr marL="1197610" marR="1191260" indent="149225">
                        <a:lnSpc>
                          <a:spcPct val="100000"/>
                        </a:lnSpc>
                        <a:spcBef>
                          <a:spcPts val="155"/>
                        </a:spcBef>
                      </a:pPr>
                      <a:r>
                        <a:rPr sz="1000" spc="-5" dirty="0">
                          <a:latin typeface="微软雅黑"/>
                          <a:cs typeface="微软雅黑"/>
                        </a:rPr>
                        <a:t>免费获得 </a:t>
                      </a:r>
                      <a:r>
                        <a:rPr sz="1000" dirty="0">
                          <a:latin typeface="微软雅黑"/>
                          <a:cs typeface="微软雅黑"/>
                        </a:rPr>
                        <a:t>市场价5000元</a:t>
                      </a:r>
                      <a:endParaRPr sz="1000">
                        <a:latin typeface="微软雅黑"/>
                        <a:cs typeface="微软雅黑"/>
                      </a:endParaRPr>
                    </a:p>
                    <a:p>
                      <a:pPr marL="1142365">
                        <a:lnSpc>
                          <a:spcPts val="1260"/>
                        </a:lnSpc>
                      </a:pPr>
                      <a:r>
                        <a:rPr sz="1000" spc="-5" dirty="0">
                          <a:latin typeface="微软雅黑"/>
                          <a:cs typeface="微软雅黑"/>
                        </a:rPr>
                        <a:t>数字化</a:t>
                      </a:r>
                      <a:r>
                        <a:rPr sz="1050" spc="-5" dirty="0">
                          <a:latin typeface="微软雅黑"/>
                          <a:cs typeface="微软雅黑"/>
                        </a:rPr>
                        <a:t>建站服务</a:t>
                      </a:r>
                      <a:endParaRPr sz="1050">
                        <a:latin typeface="微软雅黑"/>
                        <a:cs typeface="微软雅黑"/>
                      </a:endParaRPr>
                    </a:p>
                  </a:txBody>
                  <a:tcPr marL="0" marR="0" marT="19685" marB="0">
                    <a:lnL w="12700">
                      <a:solidFill>
                        <a:srgbClr val="5B9BD4"/>
                      </a:solidFill>
                      <a:prstDash val="solid"/>
                    </a:lnL>
                    <a:lnR w="6350">
                      <a:solidFill>
                        <a:srgbClr val="5B9BD4"/>
                      </a:solidFill>
                      <a:prstDash val="solid"/>
                    </a:lnR>
                    <a:lnB w="6350">
                      <a:solidFill>
                        <a:srgbClr val="5B9BD4"/>
                      </a:solidFill>
                      <a:prstDash val="solid"/>
                    </a:lnB>
                    <a:solidFill>
                      <a:srgbClr val="FFFFFF"/>
                    </a:solidFill>
                  </a:tcPr>
                </a:tc>
                <a:tc>
                  <a:txBody>
                    <a:bodyPr/>
                    <a:lstStyle/>
                    <a:p>
                      <a:pPr algn="ctr">
                        <a:lnSpc>
                          <a:spcPct val="100000"/>
                        </a:lnSpc>
                        <a:spcBef>
                          <a:spcPts val="155"/>
                        </a:spcBef>
                      </a:pPr>
                      <a:r>
                        <a:rPr sz="1000" spc="-5" dirty="0">
                          <a:latin typeface="微软雅黑"/>
                          <a:cs typeface="微软雅黑"/>
                        </a:rPr>
                        <a:t>免费获得</a:t>
                      </a:r>
                      <a:endParaRPr sz="1000">
                        <a:latin typeface="微软雅黑"/>
                        <a:cs typeface="微软雅黑"/>
                      </a:endParaRPr>
                    </a:p>
                    <a:p>
                      <a:pPr marL="1270" algn="ctr">
                        <a:lnSpc>
                          <a:spcPts val="1200"/>
                        </a:lnSpc>
                      </a:pPr>
                      <a:r>
                        <a:rPr sz="1000" dirty="0">
                          <a:latin typeface="微软雅黑"/>
                          <a:cs typeface="微软雅黑"/>
                        </a:rPr>
                        <a:t>市场价12000元</a:t>
                      </a:r>
                      <a:endParaRPr sz="1000">
                        <a:latin typeface="微软雅黑"/>
                        <a:cs typeface="微软雅黑"/>
                      </a:endParaRPr>
                    </a:p>
                    <a:p>
                      <a:pPr marL="1270" algn="ctr">
                        <a:lnSpc>
                          <a:spcPts val="1260"/>
                        </a:lnSpc>
                      </a:pPr>
                      <a:r>
                        <a:rPr sz="1000" spc="-5" dirty="0">
                          <a:latin typeface="微软雅黑"/>
                          <a:cs typeface="微软雅黑"/>
                        </a:rPr>
                        <a:t>数字化</a:t>
                      </a:r>
                      <a:r>
                        <a:rPr sz="1050" spc="-5" dirty="0">
                          <a:latin typeface="微软雅黑"/>
                          <a:cs typeface="微软雅黑"/>
                        </a:rPr>
                        <a:t>营销服务</a:t>
                      </a:r>
                      <a:endParaRPr sz="1050">
                        <a:latin typeface="微软雅黑"/>
                        <a:cs typeface="微软雅黑"/>
                      </a:endParaRPr>
                    </a:p>
                  </a:txBody>
                  <a:tcPr marL="0" marR="0" marT="19685" marB="0">
                    <a:lnL w="6350">
                      <a:solidFill>
                        <a:srgbClr val="5B9BD4"/>
                      </a:solidFill>
                      <a:prstDash val="solid"/>
                    </a:lnL>
                    <a:lnR w="6350">
                      <a:solidFill>
                        <a:srgbClr val="5B9BD4"/>
                      </a:solidFill>
                      <a:prstDash val="solid"/>
                    </a:lnR>
                    <a:lnB w="6350">
                      <a:solidFill>
                        <a:srgbClr val="5B9BD4"/>
                      </a:solidFill>
                      <a:prstDash val="solid"/>
                    </a:lnB>
                    <a:solidFill>
                      <a:srgbClr val="FFFFFF"/>
                    </a:solidFill>
                  </a:tcPr>
                </a:tc>
              </a:tr>
              <a:tr h="1416431">
                <a:tc vMerge="1">
                  <a:tcPr marL="0" marR="0" marT="0" marB="0">
                    <a:lnL w="6350">
                      <a:solidFill>
                        <a:srgbClr val="5B9BD4"/>
                      </a:solidFill>
                      <a:prstDash val="solid"/>
                    </a:lnL>
                    <a:lnR w="12700">
                      <a:solidFill>
                        <a:srgbClr val="5B9BD4"/>
                      </a:solidFill>
                      <a:prstDash val="solid"/>
                    </a:lnR>
                    <a:lnB w="12700">
                      <a:solidFill>
                        <a:srgbClr val="5B9BD4"/>
                      </a:solidFill>
                      <a:prstDash val="solid"/>
                    </a:lnB>
                    <a:solidFill>
                      <a:srgbClr val="FFFFFF"/>
                    </a:solidFill>
                  </a:tcPr>
                </a:tc>
                <a:tc gridSpan="2">
                  <a:txBody>
                    <a:bodyPr/>
                    <a:lstStyle/>
                    <a:p>
                      <a:pPr>
                        <a:lnSpc>
                          <a:spcPct val="100000"/>
                        </a:lnSpc>
                      </a:pPr>
                      <a:endParaRPr sz="900">
                        <a:latin typeface="Times New Roman" panose="02020503050405090304"/>
                        <a:cs typeface="Times New Roman" panose="02020503050405090304"/>
                      </a:endParaRPr>
                    </a:p>
                  </a:txBody>
                  <a:tcPr marL="0" marR="0" marT="0" marB="0">
                    <a:lnL w="12700">
                      <a:solidFill>
                        <a:srgbClr val="5B9BD4"/>
                      </a:solidFill>
                      <a:prstDash val="solid"/>
                    </a:lnL>
                    <a:lnR w="6350">
                      <a:solidFill>
                        <a:srgbClr val="5B9BD4"/>
                      </a:solidFill>
                      <a:prstDash val="solid"/>
                    </a:lnR>
                    <a:lnT w="6350">
                      <a:solidFill>
                        <a:srgbClr val="5B9BD4"/>
                      </a:solidFill>
                      <a:prstDash val="solid"/>
                    </a:lnT>
                    <a:lnB w="12700">
                      <a:solidFill>
                        <a:srgbClr val="5B9BD4"/>
                      </a:solidFill>
                      <a:prstDash val="solid"/>
                    </a:lnB>
                  </a:tcPr>
                </a:tc>
                <a:tc hMerge="1">
                  <a:tcPr marL="0" marR="0" marT="0" marB="0"/>
                </a:tc>
              </a:tr>
              <a:tr h="551319">
                <a:tc>
                  <a:txBody>
                    <a:bodyPr/>
                    <a:lstStyle/>
                    <a:p>
                      <a:pPr>
                        <a:lnSpc>
                          <a:spcPct val="100000"/>
                        </a:lnSpc>
                        <a:spcBef>
                          <a:spcPts val="35"/>
                        </a:spcBef>
                      </a:pPr>
                      <a:endParaRPr sz="1250">
                        <a:latin typeface="Times New Roman" panose="02020503050405090304"/>
                        <a:cs typeface="Times New Roman" panose="02020503050405090304"/>
                      </a:endParaRPr>
                    </a:p>
                    <a:p>
                      <a:pPr marR="288925" algn="r">
                        <a:lnSpc>
                          <a:spcPct val="100000"/>
                        </a:lnSpc>
                      </a:pPr>
                      <a:r>
                        <a:rPr sz="1100" dirty="0">
                          <a:latin typeface="微软雅黑"/>
                          <a:cs typeface="微软雅黑"/>
                        </a:rPr>
                        <a:t>使用规则</a:t>
                      </a:r>
                      <a:endParaRPr sz="1100">
                        <a:latin typeface="微软雅黑"/>
                        <a:cs typeface="微软雅黑"/>
                      </a:endParaRPr>
                    </a:p>
                  </a:txBody>
                  <a:tcPr marL="0" marR="0" marT="4445" marB="0">
                    <a:lnL w="6350">
                      <a:solidFill>
                        <a:srgbClr val="5B9BD4"/>
                      </a:solidFill>
                      <a:prstDash val="solid"/>
                    </a:lnL>
                    <a:lnR w="28575">
                      <a:solidFill>
                        <a:srgbClr val="8FAADC"/>
                      </a:solidFill>
                      <a:prstDash val="solid"/>
                    </a:lnR>
                    <a:lnT w="12700">
                      <a:solidFill>
                        <a:srgbClr val="5B9BD4"/>
                      </a:solidFill>
                      <a:prstDash val="solid"/>
                    </a:lnT>
                    <a:lnB w="12700">
                      <a:solidFill>
                        <a:srgbClr val="5B9BD4"/>
                      </a:solidFill>
                      <a:prstDash val="solid"/>
                    </a:lnB>
                    <a:solidFill>
                      <a:srgbClr val="FFFFFF"/>
                    </a:solidFill>
                  </a:tcPr>
                </a:tc>
                <a:tc>
                  <a:txBody>
                    <a:bodyPr/>
                    <a:lstStyle/>
                    <a:p>
                      <a:pPr marL="476250" indent="-457835">
                        <a:lnSpc>
                          <a:spcPct val="100000"/>
                        </a:lnSpc>
                        <a:spcBef>
                          <a:spcPts val="335"/>
                        </a:spcBef>
                        <a:buFont typeface="Arial" panose="020B0604020202090204"/>
                        <a:buChar char="•"/>
                        <a:tabLst>
                          <a:tab pos="475615" algn="l"/>
                          <a:tab pos="476250" algn="l"/>
                        </a:tabLst>
                      </a:pPr>
                      <a:r>
                        <a:rPr sz="1000" spc="-5" dirty="0">
                          <a:latin typeface="微软雅黑"/>
                          <a:cs typeface="微软雅黑"/>
                        </a:rPr>
                        <a:t>新签出口通并到款</a:t>
                      </a:r>
                      <a:endParaRPr sz="1000">
                        <a:latin typeface="微软雅黑"/>
                        <a:cs typeface="微软雅黑"/>
                      </a:endParaRPr>
                    </a:p>
                    <a:p>
                      <a:pPr marL="476250" indent="-457835">
                        <a:lnSpc>
                          <a:spcPct val="100000"/>
                        </a:lnSpc>
                        <a:buFont typeface="Arial" panose="020B0604020202090204"/>
                        <a:buChar char="•"/>
                        <a:tabLst>
                          <a:tab pos="475615" algn="l"/>
                          <a:tab pos="476250" algn="l"/>
                        </a:tabLst>
                      </a:pPr>
                      <a:r>
                        <a:rPr sz="1000" spc="-5" dirty="0">
                          <a:latin typeface="微软雅黑"/>
                          <a:cs typeface="微软雅黑"/>
                        </a:rPr>
                        <a:t>到款后30天内完成使用无忧起航</a:t>
                      </a:r>
                      <a:endParaRPr sz="1000">
                        <a:latin typeface="微软雅黑"/>
                        <a:cs typeface="微软雅黑"/>
                      </a:endParaRPr>
                    </a:p>
                    <a:p>
                      <a:pPr marL="476250" indent="-457835">
                        <a:lnSpc>
                          <a:spcPct val="100000"/>
                        </a:lnSpc>
                        <a:buFont typeface="Arial" panose="020B0604020202090204"/>
                        <a:buChar char="•"/>
                        <a:tabLst>
                          <a:tab pos="475615" algn="l"/>
                          <a:tab pos="476250" algn="l"/>
                        </a:tabLst>
                      </a:pPr>
                      <a:r>
                        <a:rPr sz="1000" spc="-10" dirty="0">
                          <a:latin typeface="微软雅黑"/>
                          <a:cs typeface="微软雅黑"/>
                        </a:rPr>
                        <a:t>使用无忧后</a:t>
                      </a:r>
                      <a:r>
                        <a:rPr sz="1000" spc="-5" dirty="0">
                          <a:latin typeface="微软雅黑"/>
                          <a:cs typeface="微软雅黑"/>
                        </a:rPr>
                        <a:t>40</a:t>
                      </a:r>
                      <a:r>
                        <a:rPr sz="1000" spc="-10" dirty="0">
                          <a:latin typeface="微软雅黑"/>
                          <a:cs typeface="微软雅黑"/>
                        </a:rPr>
                        <a:t>天内完成数字化建站</a:t>
                      </a:r>
                      <a:endParaRPr sz="1000">
                        <a:latin typeface="微软雅黑"/>
                        <a:cs typeface="微软雅黑"/>
                      </a:endParaRPr>
                    </a:p>
                  </a:txBody>
                  <a:tcPr marL="0" marR="0" marT="42545" marB="0">
                    <a:lnL w="28575">
                      <a:solidFill>
                        <a:srgbClr val="8FAADC"/>
                      </a:solidFill>
                      <a:prstDash val="solid"/>
                    </a:lnL>
                    <a:lnR w="28575">
                      <a:solidFill>
                        <a:srgbClr val="8FAADC"/>
                      </a:solidFill>
                      <a:prstDash val="solid"/>
                    </a:lnR>
                    <a:lnT w="12700">
                      <a:solidFill>
                        <a:srgbClr val="5B9BD4"/>
                      </a:solidFill>
                      <a:prstDash val="solid"/>
                    </a:lnT>
                    <a:lnB w="12700">
                      <a:solidFill>
                        <a:srgbClr val="5B9BD4"/>
                      </a:solidFill>
                      <a:prstDash val="solid"/>
                    </a:lnB>
                    <a:solidFill>
                      <a:srgbClr val="FFFFFF"/>
                    </a:solidFill>
                  </a:tcPr>
                </a:tc>
                <a:tc>
                  <a:txBody>
                    <a:bodyPr/>
                    <a:lstStyle/>
                    <a:p>
                      <a:pPr marL="476250" indent="-457835">
                        <a:lnSpc>
                          <a:spcPct val="100000"/>
                        </a:lnSpc>
                        <a:spcBef>
                          <a:spcPts val="335"/>
                        </a:spcBef>
                        <a:buFont typeface="Arial" panose="020B0604020202090204"/>
                        <a:buChar char="•"/>
                        <a:tabLst>
                          <a:tab pos="476250" algn="l"/>
                          <a:tab pos="476250" algn="l"/>
                        </a:tabLst>
                      </a:pPr>
                      <a:r>
                        <a:rPr sz="1000" spc="-5" dirty="0">
                          <a:latin typeface="微软雅黑"/>
                          <a:cs typeface="微软雅黑"/>
                        </a:rPr>
                        <a:t>新签金品诚企并到款</a:t>
                      </a:r>
                      <a:endParaRPr sz="1000">
                        <a:latin typeface="微软雅黑"/>
                        <a:cs typeface="微软雅黑"/>
                      </a:endParaRPr>
                    </a:p>
                    <a:p>
                      <a:pPr marL="476250" indent="-457835">
                        <a:lnSpc>
                          <a:spcPct val="100000"/>
                        </a:lnSpc>
                        <a:buFont typeface="Arial" panose="020B0604020202090204"/>
                        <a:buChar char="•"/>
                        <a:tabLst>
                          <a:tab pos="476250" algn="l"/>
                          <a:tab pos="476250" algn="l"/>
                        </a:tabLst>
                      </a:pPr>
                      <a:r>
                        <a:rPr sz="1000" spc="-5" dirty="0">
                          <a:latin typeface="微软雅黑"/>
                          <a:cs typeface="微软雅黑"/>
                        </a:rPr>
                        <a:t>到款后</a:t>
                      </a:r>
                      <a:r>
                        <a:rPr sz="1000" dirty="0">
                          <a:latin typeface="微软雅黑"/>
                          <a:cs typeface="微软雅黑"/>
                        </a:rPr>
                        <a:t>30</a:t>
                      </a:r>
                      <a:r>
                        <a:rPr sz="1000" spc="-5" dirty="0">
                          <a:latin typeface="微软雅黑"/>
                          <a:cs typeface="微软雅黑"/>
                        </a:rPr>
                        <a:t>天内完成使用无忧起航</a:t>
                      </a:r>
                      <a:endParaRPr sz="1000">
                        <a:latin typeface="微软雅黑"/>
                        <a:cs typeface="微软雅黑"/>
                      </a:endParaRPr>
                    </a:p>
                    <a:p>
                      <a:pPr marL="476250" indent="-457835">
                        <a:lnSpc>
                          <a:spcPct val="100000"/>
                        </a:lnSpc>
                        <a:buFont typeface="Arial" panose="020B0604020202090204"/>
                        <a:buChar char="•"/>
                        <a:tabLst>
                          <a:tab pos="476250" algn="l"/>
                          <a:tab pos="476250" algn="l"/>
                        </a:tabLst>
                      </a:pPr>
                      <a:r>
                        <a:rPr sz="1000" spc="-10" dirty="0">
                          <a:latin typeface="微软雅黑"/>
                          <a:cs typeface="微软雅黑"/>
                        </a:rPr>
                        <a:t>使用无忧后</a:t>
                      </a:r>
                      <a:r>
                        <a:rPr sz="1000" spc="-5" dirty="0">
                          <a:latin typeface="微软雅黑"/>
                          <a:cs typeface="微软雅黑"/>
                        </a:rPr>
                        <a:t>60</a:t>
                      </a:r>
                      <a:r>
                        <a:rPr sz="1000" spc="-10" dirty="0">
                          <a:latin typeface="微软雅黑"/>
                          <a:cs typeface="微软雅黑"/>
                        </a:rPr>
                        <a:t>天内完成数字化营销</a:t>
                      </a:r>
                      <a:endParaRPr sz="1000">
                        <a:latin typeface="微软雅黑"/>
                        <a:cs typeface="微软雅黑"/>
                      </a:endParaRPr>
                    </a:p>
                  </a:txBody>
                  <a:tcPr marL="0" marR="0" marT="42545" marB="0">
                    <a:lnL w="28575">
                      <a:solidFill>
                        <a:srgbClr val="8FAADC"/>
                      </a:solidFill>
                      <a:prstDash val="solid"/>
                    </a:lnL>
                    <a:lnR w="6350">
                      <a:solidFill>
                        <a:srgbClr val="5B9BD4"/>
                      </a:solidFill>
                      <a:prstDash val="solid"/>
                    </a:lnR>
                    <a:lnT w="12700">
                      <a:solidFill>
                        <a:srgbClr val="5B9BD4"/>
                      </a:solidFill>
                      <a:prstDash val="solid"/>
                    </a:lnT>
                    <a:lnB w="12700">
                      <a:solidFill>
                        <a:srgbClr val="5B9BD4"/>
                      </a:solidFill>
                      <a:prstDash val="solid"/>
                    </a:lnB>
                    <a:solidFill>
                      <a:srgbClr val="FFFFFF"/>
                    </a:solidFill>
                  </a:tcPr>
                </a:tc>
              </a:tr>
            </a:tbl>
          </a:graphicData>
        </a:graphic>
      </p:graphicFrame>
      <p:sp>
        <p:nvSpPr>
          <p:cNvPr id="8" name="object 8"/>
          <p:cNvSpPr/>
          <p:nvPr/>
        </p:nvSpPr>
        <p:spPr>
          <a:xfrm>
            <a:off x="3712464" y="2061972"/>
            <a:ext cx="2598419" cy="1327403"/>
          </a:xfrm>
          <a:prstGeom prst="rect">
            <a:avLst/>
          </a:prstGeom>
          <a:blipFill>
            <a:blip r:embed="rId3" cstate="print"/>
            <a:stretch>
              <a:fillRect/>
            </a:stretch>
          </a:blipFill>
        </p:spPr>
        <p:txBody>
          <a:bodyPr wrap="square" lIns="0" tIns="0" rIns="0" bIns="0" rtlCol="0"/>
          <a:lstStyle/>
          <a:p/>
        </p:txBody>
      </p:sp>
      <p:sp>
        <p:nvSpPr>
          <p:cNvPr id="9" name="object 9"/>
          <p:cNvSpPr/>
          <p:nvPr/>
        </p:nvSpPr>
        <p:spPr>
          <a:xfrm>
            <a:off x="0" y="4072127"/>
            <a:ext cx="9144000" cy="1071880"/>
          </a:xfrm>
          <a:custGeom>
            <a:avLst/>
            <a:gdLst/>
            <a:ahLst/>
            <a:cxnLst/>
            <a:rect l="l" t="t" r="r" b="b"/>
            <a:pathLst>
              <a:path w="9144000" h="1071879">
                <a:moveTo>
                  <a:pt x="0" y="1071372"/>
                </a:moveTo>
                <a:lnTo>
                  <a:pt x="9144000" y="1071372"/>
                </a:lnTo>
                <a:lnTo>
                  <a:pt x="9144000" y="0"/>
                </a:lnTo>
                <a:lnTo>
                  <a:pt x="0" y="0"/>
                </a:lnTo>
                <a:lnTo>
                  <a:pt x="0" y="1071372"/>
                </a:lnTo>
                <a:close/>
              </a:path>
            </a:pathLst>
          </a:custGeom>
          <a:solidFill>
            <a:srgbClr val="B4C6E7"/>
          </a:solidFill>
        </p:spPr>
        <p:txBody>
          <a:bodyPr wrap="square" lIns="0" tIns="0" rIns="0" bIns="0" rtlCol="0"/>
          <a:lstStyle/>
          <a:p/>
        </p:txBody>
      </p:sp>
      <p:sp>
        <p:nvSpPr>
          <p:cNvPr id="10" name="object 10"/>
          <p:cNvSpPr txBox="1"/>
          <p:nvPr/>
        </p:nvSpPr>
        <p:spPr>
          <a:xfrm>
            <a:off x="727963" y="4145076"/>
            <a:ext cx="7105015" cy="751840"/>
          </a:xfrm>
          <a:prstGeom prst="rect">
            <a:avLst/>
          </a:prstGeom>
        </p:spPr>
        <p:txBody>
          <a:bodyPr vert="horz" wrap="square" lIns="0" tIns="11430" rIns="0" bIns="0" rtlCol="0">
            <a:spAutoFit/>
          </a:bodyPr>
          <a:lstStyle/>
          <a:p>
            <a:pPr marL="12700">
              <a:lnSpc>
                <a:spcPct val="100000"/>
              </a:lnSpc>
              <a:spcBef>
                <a:spcPts val="90"/>
              </a:spcBef>
            </a:pPr>
            <a:r>
              <a:rPr sz="800" b="1" i="1" spc="-10" dirty="0">
                <a:solidFill>
                  <a:srgbClr val="EC7C30"/>
                </a:solidFill>
                <a:latin typeface="微软雅黑"/>
                <a:cs typeface="微软雅黑"/>
              </a:rPr>
              <a:t>有效期说明：</a:t>
            </a:r>
            <a:r>
              <a:rPr sz="800" spc="-10" dirty="0">
                <a:solidFill>
                  <a:srgbClr val="EC7C30"/>
                </a:solidFill>
                <a:latin typeface="微软雅黑"/>
                <a:cs typeface="微软雅黑"/>
              </a:rPr>
              <a:t>适用于2020</a:t>
            </a:r>
            <a:r>
              <a:rPr sz="800" spc="-25" dirty="0">
                <a:solidFill>
                  <a:srgbClr val="EC7C30"/>
                </a:solidFill>
                <a:latin typeface="微软雅黑"/>
                <a:cs typeface="微软雅黑"/>
              </a:rPr>
              <a:t>年</a:t>
            </a:r>
            <a:r>
              <a:rPr sz="800" spc="-5" dirty="0">
                <a:solidFill>
                  <a:srgbClr val="EC7C30"/>
                </a:solidFill>
                <a:latin typeface="微软雅黑"/>
                <a:cs typeface="微软雅黑"/>
              </a:rPr>
              <a:t>4</a:t>
            </a:r>
            <a:r>
              <a:rPr sz="800" spc="-10" dirty="0">
                <a:solidFill>
                  <a:srgbClr val="EC7C30"/>
                </a:solidFill>
                <a:latin typeface="微软雅黑"/>
                <a:cs typeface="微软雅黑"/>
              </a:rPr>
              <a:t>月20</a:t>
            </a:r>
            <a:r>
              <a:rPr sz="800" spc="-25" dirty="0">
                <a:solidFill>
                  <a:srgbClr val="EC7C30"/>
                </a:solidFill>
                <a:latin typeface="微软雅黑"/>
                <a:cs typeface="微软雅黑"/>
              </a:rPr>
              <a:t>日</a:t>
            </a:r>
            <a:r>
              <a:rPr sz="800" spc="-10" dirty="0">
                <a:solidFill>
                  <a:srgbClr val="EC7C30"/>
                </a:solidFill>
                <a:latin typeface="微软雅黑"/>
                <a:cs typeface="微软雅黑"/>
              </a:rPr>
              <a:t>至2020年</a:t>
            </a:r>
            <a:r>
              <a:rPr sz="800" spc="-15" dirty="0">
                <a:solidFill>
                  <a:srgbClr val="EC7C30"/>
                </a:solidFill>
                <a:latin typeface="微软雅黑"/>
                <a:cs typeface="微软雅黑"/>
              </a:rPr>
              <a:t>9</a:t>
            </a:r>
            <a:r>
              <a:rPr sz="800" spc="-10" dirty="0">
                <a:solidFill>
                  <a:srgbClr val="EC7C30"/>
                </a:solidFill>
                <a:latin typeface="微软雅黑"/>
                <a:cs typeface="微软雅黑"/>
              </a:rPr>
              <a:t>月30日</a:t>
            </a:r>
            <a:r>
              <a:rPr sz="800" spc="-25" dirty="0">
                <a:solidFill>
                  <a:srgbClr val="EC7C30"/>
                </a:solidFill>
                <a:latin typeface="微软雅黑"/>
                <a:cs typeface="微软雅黑"/>
              </a:rPr>
              <a:t>期</a:t>
            </a:r>
            <a:r>
              <a:rPr sz="800" spc="-10" dirty="0">
                <a:solidFill>
                  <a:srgbClr val="EC7C30"/>
                </a:solidFill>
                <a:latin typeface="微软雅黑"/>
                <a:cs typeface="微软雅黑"/>
              </a:rPr>
              <a:t>间</a:t>
            </a:r>
            <a:r>
              <a:rPr sz="800" spc="-25" dirty="0">
                <a:solidFill>
                  <a:srgbClr val="EC7C30"/>
                </a:solidFill>
                <a:latin typeface="微软雅黑"/>
                <a:cs typeface="微软雅黑"/>
              </a:rPr>
              <a:t>新</a:t>
            </a:r>
            <a:r>
              <a:rPr sz="800" spc="-10" dirty="0">
                <a:solidFill>
                  <a:srgbClr val="EC7C30"/>
                </a:solidFill>
                <a:latin typeface="微软雅黑"/>
                <a:cs typeface="微软雅黑"/>
              </a:rPr>
              <a:t>签到</a:t>
            </a:r>
            <a:r>
              <a:rPr sz="800" spc="-25" dirty="0">
                <a:solidFill>
                  <a:srgbClr val="EC7C30"/>
                </a:solidFill>
                <a:latin typeface="微软雅黑"/>
                <a:cs typeface="微软雅黑"/>
              </a:rPr>
              <a:t>款</a:t>
            </a:r>
            <a:r>
              <a:rPr sz="800" spc="-10" dirty="0">
                <a:solidFill>
                  <a:srgbClr val="EC7C30"/>
                </a:solidFill>
                <a:latin typeface="微软雅黑"/>
                <a:cs typeface="微软雅黑"/>
              </a:rPr>
              <a:t>的中</a:t>
            </a:r>
            <a:r>
              <a:rPr sz="800" spc="-25" dirty="0">
                <a:solidFill>
                  <a:srgbClr val="EC7C30"/>
                </a:solidFill>
                <a:latin typeface="微软雅黑"/>
                <a:cs typeface="微软雅黑"/>
              </a:rPr>
              <a:t>国</a:t>
            </a:r>
            <a:r>
              <a:rPr sz="800" spc="-10" dirty="0">
                <a:solidFill>
                  <a:srgbClr val="EC7C30"/>
                </a:solidFill>
                <a:latin typeface="微软雅黑"/>
                <a:cs typeface="微软雅黑"/>
              </a:rPr>
              <a:t>大</a:t>
            </a:r>
            <a:r>
              <a:rPr sz="800" spc="-25" dirty="0">
                <a:solidFill>
                  <a:srgbClr val="EC7C30"/>
                </a:solidFill>
                <a:latin typeface="微软雅黑"/>
                <a:cs typeface="微软雅黑"/>
              </a:rPr>
              <a:t>陆</a:t>
            </a:r>
            <a:r>
              <a:rPr sz="800" spc="-10" dirty="0">
                <a:solidFill>
                  <a:srgbClr val="EC7C30"/>
                </a:solidFill>
                <a:latin typeface="微软雅黑"/>
                <a:cs typeface="微软雅黑"/>
              </a:rPr>
              <a:t>、港</a:t>
            </a:r>
            <a:r>
              <a:rPr sz="800" spc="-25" dirty="0">
                <a:solidFill>
                  <a:srgbClr val="EC7C30"/>
                </a:solidFill>
                <a:latin typeface="微软雅黑"/>
                <a:cs typeface="微软雅黑"/>
              </a:rPr>
              <a:t>台</a:t>
            </a:r>
            <a:r>
              <a:rPr sz="800" spc="-10" dirty="0">
                <a:solidFill>
                  <a:srgbClr val="EC7C30"/>
                </a:solidFill>
                <a:latin typeface="微软雅黑"/>
                <a:cs typeface="微软雅黑"/>
              </a:rPr>
              <a:t>付费</a:t>
            </a:r>
            <a:r>
              <a:rPr sz="800" spc="-25" dirty="0">
                <a:solidFill>
                  <a:srgbClr val="EC7C30"/>
                </a:solidFill>
                <a:latin typeface="微软雅黑"/>
                <a:cs typeface="微软雅黑"/>
              </a:rPr>
              <a:t>商</a:t>
            </a:r>
            <a:r>
              <a:rPr sz="800" spc="-10" dirty="0">
                <a:solidFill>
                  <a:srgbClr val="EC7C30"/>
                </a:solidFill>
                <a:latin typeface="微软雅黑"/>
                <a:cs typeface="微软雅黑"/>
              </a:rPr>
              <a:t>家</a:t>
            </a:r>
            <a:endParaRPr sz="800">
              <a:latin typeface="微软雅黑"/>
              <a:cs typeface="微软雅黑"/>
            </a:endParaRPr>
          </a:p>
          <a:p>
            <a:pPr marL="585470">
              <a:lnSpc>
                <a:spcPts val="955"/>
              </a:lnSpc>
            </a:pPr>
            <a:r>
              <a:rPr sz="800" dirty="0">
                <a:solidFill>
                  <a:srgbClr val="EC7C30"/>
                </a:solidFill>
                <a:latin typeface="微软雅黑"/>
                <a:cs typeface="微软雅黑"/>
              </a:rPr>
              <a:t>上线时间：预计五月下</a:t>
            </a:r>
            <a:r>
              <a:rPr sz="800" spc="-10" dirty="0">
                <a:solidFill>
                  <a:srgbClr val="EC7C30"/>
                </a:solidFill>
                <a:latin typeface="微软雅黑"/>
                <a:cs typeface="微软雅黑"/>
              </a:rPr>
              <a:t>旬</a:t>
            </a:r>
            <a:r>
              <a:rPr sz="800" dirty="0">
                <a:solidFill>
                  <a:srgbClr val="EC7C30"/>
                </a:solidFill>
                <a:latin typeface="微软雅黑"/>
                <a:cs typeface="微软雅黑"/>
              </a:rPr>
              <a:t>上线</a:t>
            </a:r>
            <a:r>
              <a:rPr sz="800" spc="-10" dirty="0">
                <a:solidFill>
                  <a:srgbClr val="EC7C30"/>
                </a:solidFill>
                <a:latin typeface="微软雅黑"/>
                <a:cs typeface="微软雅黑"/>
              </a:rPr>
              <a:t>，</a:t>
            </a:r>
            <a:r>
              <a:rPr sz="800" dirty="0">
                <a:solidFill>
                  <a:srgbClr val="EC7C30"/>
                </a:solidFill>
                <a:latin typeface="微软雅黑"/>
                <a:cs typeface="微软雅黑"/>
              </a:rPr>
              <a:t>具体</a:t>
            </a:r>
            <a:r>
              <a:rPr sz="800" spc="-10" dirty="0">
                <a:solidFill>
                  <a:srgbClr val="EC7C30"/>
                </a:solidFill>
                <a:latin typeface="微软雅黑"/>
                <a:cs typeface="微软雅黑"/>
              </a:rPr>
              <a:t>以</a:t>
            </a:r>
            <a:r>
              <a:rPr sz="800" dirty="0">
                <a:solidFill>
                  <a:srgbClr val="EC7C30"/>
                </a:solidFill>
                <a:latin typeface="微软雅黑"/>
                <a:cs typeface="微软雅黑"/>
              </a:rPr>
              <a:t>官方</a:t>
            </a:r>
            <a:r>
              <a:rPr sz="800" spc="-10" dirty="0">
                <a:solidFill>
                  <a:srgbClr val="EC7C30"/>
                </a:solidFill>
                <a:latin typeface="微软雅黑"/>
                <a:cs typeface="微软雅黑"/>
              </a:rPr>
              <a:t>上</a:t>
            </a:r>
            <a:r>
              <a:rPr sz="800" dirty="0">
                <a:solidFill>
                  <a:srgbClr val="EC7C30"/>
                </a:solidFill>
                <a:latin typeface="微软雅黑"/>
                <a:cs typeface="微软雅黑"/>
              </a:rPr>
              <a:t>线通</a:t>
            </a:r>
            <a:r>
              <a:rPr sz="800" spc="-10" dirty="0">
                <a:solidFill>
                  <a:srgbClr val="EC7C30"/>
                </a:solidFill>
                <a:latin typeface="微软雅黑"/>
                <a:cs typeface="微软雅黑"/>
              </a:rPr>
              <a:t>知</a:t>
            </a:r>
            <a:r>
              <a:rPr sz="800" dirty="0">
                <a:solidFill>
                  <a:srgbClr val="EC7C30"/>
                </a:solidFill>
                <a:latin typeface="微软雅黑"/>
                <a:cs typeface="微软雅黑"/>
              </a:rPr>
              <a:t>为准</a:t>
            </a:r>
            <a:endParaRPr sz="800">
              <a:latin typeface="微软雅黑"/>
              <a:cs typeface="微软雅黑"/>
            </a:endParaRPr>
          </a:p>
          <a:p>
            <a:pPr marL="1038225" marR="3552825">
              <a:lnSpc>
                <a:spcPts val="950"/>
              </a:lnSpc>
              <a:spcBef>
                <a:spcPts val="35"/>
              </a:spcBef>
            </a:pPr>
            <a:r>
              <a:rPr sz="800" spc="-10" dirty="0">
                <a:solidFill>
                  <a:srgbClr val="EC7C30"/>
                </a:solidFill>
                <a:latin typeface="微软雅黑"/>
                <a:cs typeface="微软雅黑"/>
              </a:rPr>
              <a:t>正式上线以前新签到</a:t>
            </a:r>
            <a:r>
              <a:rPr sz="800" spc="-25" dirty="0">
                <a:solidFill>
                  <a:srgbClr val="EC7C30"/>
                </a:solidFill>
                <a:latin typeface="微软雅黑"/>
                <a:cs typeface="微软雅黑"/>
              </a:rPr>
              <a:t>款</a:t>
            </a:r>
            <a:r>
              <a:rPr sz="800" spc="-10" dirty="0">
                <a:solidFill>
                  <a:srgbClr val="EC7C30"/>
                </a:solidFill>
                <a:latin typeface="微软雅黑"/>
                <a:cs typeface="微软雅黑"/>
              </a:rPr>
              <a:t>：</a:t>
            </a:r>
            <a:r>
              <a:rPr sz="800" spc="-25" dirty="0">
                <a:solidFill>
                  <a:srgbClr val="EC7C30"/>
                </a:solidFill>
                <a:latin typeface="微软雅黑"/>
                <a:cs typeface="微软雅黑"/>
              </a:rPr>
              <a:t>上</a:t>
            </a:r>
            <a:r>
              <a:rPr sz="800" spc="-10" dirty="0">
                <a:solidFill>
                  <a:srgbClr val="EC7C30"/>
                </a:solidFill>
                <a:latin typeface="微软雅黑"/>
                <a:cs typeface="微软雅黑"/>
              </a:rPr>
              <a:t>线之</a:t>
            </a:r>
            <a:r>
              <a:rPr sz="800" spc="-25" dirty="0">
                <a:solidFill>
                  <a:srgbClr val="EC7C30"/>
                </a:solidFill>
                <a:latin typeface="微软雅黑"/>
                <a:cs typeface="微软雅黑"/>
              </a:rPr>
              <a:t>日</a:t>
            </a:r>
            <a:r>
              <a:rPr sz="800" spc="-10" dirty="0">
                <a:solidFill>
                  <a:srgbClr val="EC7C30"/>
                </a:solidFill>
                <a:latin typeface="微软雅黑"/>
                <a:cs typeface="微软雅黑"/>
              </a:rPr>
              <a:t>起三</a:t>
            </a:r>
            <a:r>
              <a:rPr sz="800" spc="-25" dirty="0">
                <a:solidFill>
                  <a:srgbClr val="EC7C30"/>
                </a:solidFill>
                <a:latin typeface="微软雅黑"/>
                <a:cs typeface="微软雅黑"/>
              </a:rPr>
              <a:t>个</a:t>
            </a:r>
            <a:r>
              <a:rPr sz="800" spc="-10" dirty="0">
                <a:solidFill>
                  <a:srgbClr val="EC7C30"/>
                </a:solidFill>
                <a:latin typeface="微软雅黑"/>
                <a:cs typeface="微软雅黑"/>
              </a:rPr>
              <a:t>工</a:t>
            </a:r>
            <a:r>
              <a:rPr sz="800" spc="-25" dirty="0">
                <a:solidFill>
                  <a:srgbClr val="EC7C30"/>
                </a:solidFill>
                <a:latin typeface="微软雅黑"/>
                <a:cs typeface="微软雅黑"/>
              </a:rPr>
              <a:t>作</a:t>
            </a:r>
            <a:r>
              <a:rPr sz="800" spc="-10" dirty="0">
                <a:solidFill>
                  <a:srgbClr val="EC7C30"/>
                </a:solidFill>
                <a:latin typeface="微软雅黑"/>
                <a:cs typeface="微软雅黑"/>
              </a:rPr>
              <a:t>内统</a:t>
            </a:r>
            <a:r>
              <a:rPr sz="800" spc="-25" dirty="0">
                <a:solidFill>
                  <a:srgbClr val="EC7C30"/>
                </a:solidFill>
                <a:latin typeface="微软雅黑"/>
                <a:cs typeface="微软雅黑"/>
              </a:rPr>
              <a:t>一</a:t>
            </a:r>
            <a:r>
              <a:rPr sz="800" spc="-10" dirty="0">
                <a:solidFill>
                  <a:srgbClr val="EC7C30"/>
                </a:solidFill>
                <a:latin typeface="微软雅黑"/>
                <a:cs typeface="微软雅黑"/>
              </a:rPr>
              <a:t>派券 正式上线—9月</a:t>
            </a:r>
            <a:r>
              <a:rPr sz="800" spc="-5" dirty="0">
                <a:solidFill>
                  <a:srgbClr val="EC7C30"/>
                </a:solidFill>
                <a:latin typeface="微软雅黑"/>
                <a:cs typeface="微软雅黑"/>
              </a:rPr>
              <a:t>30</a:t>
            </a:r>
            <a:r>
              <a:rPr sz="800" spc="-25" dirty="0">
                <a:solidFill>
                  <a:srgbClr val="EC7C30"/>
                </a:solidFill>
                <a:latin typeface="微软雅黑"/>
                <a:cs typeface="微软雅黑"/>
              </a:rPr>
              <a:t>日</a:t>
            </a:r>
            <a:r>
              <a:rPr sz="800" spc="-10" dirty="0">
                <a:solidFill>
                  <a:srgbClr val="EC7C30"/>
                </a:solidFill>
                <a:latin typeface="微软雅黑"/>
                <a:cs typeface="微软雅黑"/>
              </a:rPr>
              <a:t>新</a:t>
            </a:r>
            <a:r>
              <a:rPr sz="800" spc="-25" dirty="0">
                <a:solidFill>
                  <a:srgbClr val="EC7C30"/>
                </a:solidFill>
                <a:latin typeface="微软雅黑"/>
                <a:cs typeface="微软雅黑"/>
              </a:rPr>
              <a:t>签</a:t>
            </a:r>
            <a:r>
              <a:rPr sz="800" spc="-10" dirty="0">
                <a:solidFill>
                  <a:srgbClr val="EC7C30"/>
                </a:solidFill>
                <a:latin typeface="微软雅黑"/>
                <a:cs typeface="微软雅黑"/>
              </a:rPr>
              <a:t>到款</a:t>
            </a:r>
            <a:r>
              <a:rPr sz="800" spc="-25" dirty="0">
                <a:solidFill>
                  <a:srgbClr val="EC7C30"/>
                </a:solidFill>
                <a:latin typeface="微软雅黑"/>
                <a:cs typeface="微软雅黑"/>
              </a:rPr>
              <a:t>：</a:t>
            </a:r>
            <a:r>
              <a:rPr sz="800" spc="-10" dirty="0">
                <a:solidFill>
                  <a:srgbClr val="EC7C30"/>
                </a:solidFill>
                <a:latin typeface="微软雅黑"/>
                <a:cs typeface="微软雅黑"/>
              </a:rPr>
              <a:t>到款</a:t>
            </a:r>
            <a:r>
              <a:rPr sz="800" spc="-25" dirty="0">
                <a:solidFill>
                  <a:srgbClr val="EC7C30"/>
                </a:solidFill>
                <a:latin typeface="微软雅黑"/>
                <a:cs typeface="微软雅黑"/>
              </a:rPr>
              <a:t>后</a:t>
            </a:r>
            <a:r>
              <a:rPr sz="800" spc="-10" dirty="0">
                <a:solidFill>
                  <a:srgbClr val="EC7C30"/>
                </a:solidFill>
                <a:latin typeface="微软雅黑"/>
                <a:cs typeface="微软雅黑"/>
              </a:rPr>
              <a:t>系</a:t>
            </a:r>
            <a:r>
              <a:rPr sz="800" spc="-25" dirty="0">
                <a:solidFill>
                  <a:srgbClr val="EC7C30"/>
                </a:solidFill>
                <a:latin typeface="微软雅黑"/>
                <a:cs typeface="微软雅黑"/>
              </a:rPr>
              <a:t>统</a:t>
            </a:r>
            <a:r>
              <a:rPr sz="800" spc="-10" dirty="0">
                <a:solidFill>
                  <a:srgbClr val="EC7C30"/>
                </a:solidFill>
                <a:latin typeface="微软雅黑"/>
                <a:cs typeface="微软雅黑"/>
              </a:rPr>
              <a:t>自动</a:t>
            </a:r>
            <a:r>
              <a:rPr sz="800" spc="-25" dirty="0">
                <a:solidFill>
                  <a:srgbClr val="EC7C30"/>
                </a:solidFill>
                <a:latin typeface="微软雅黑"/>
                <a:cs typeface="微软雅黑"/>
              </a:rPr>
              <a:t>派</a:t>
            </a:r>
            <a:r>
              <a:rPr sz="800" spc="-10" dirty="0">
                <a:solidFill>
                  <a:srgbClr val="EC7C30"/>
                </a:solidFill>
                <a:latin typeface="微软雅黑"/>
                <a:cs typeface="微软雅黑"/>
              </a:rPr>
              <a:t>券</a:t>
            </a:r>
            <a:endParaRPr sz="800">
              <a:latin typeface="微软雅黑"/>
              <a:cs typeface="微软雅黑"/>
            </a:endParaRPr>
          </a:p>
          <a:p>
            <a:pPr marL="615950">
              <a:lnSpc>
                <a:spcPts val="915"/>
              </a:lnSpc>
            </a:pPr>
            <a:r>
              <a:rPr sz="800" spc="-10" dirty="0">
                <a:solidFill>
                  <a:srgbClr val="EC7C30"/>
                </a:solidFill>
                <a:latin typeface="微软雅黑"/>
                <a:cs typeface="微软雅黑"/>
              </a:rPr>
              <a:t>商家需在自动派券</a:t>
            </a:r>
            <a:r>
              <a:rPr sz="800" spc="-25" dirty="0">
                <a:solidFill>
                  <a:srgbClr val="EC7C30"/>
                </a:solidFill>
                <a:latin typeface="微软雅黑"/>
                <a:cs typeface="微软雅黑"/>
              </a:rPr>
              <a:t>之</a:t>
            </a:r>
            <a:r>
              <a:rPr sz="800" spc="-10" dirty="0">
                <a:solidFill>
                  <a:srgbClr val="EC7C30"/>
                </a:solidFill>
                <a:latin typeface="微软雅黑"/>
                <a:cs typeface="微软雅黑"/>
              </a:rPr>
              <a:t>日</a:t>
            </a:r>
            <a:r>
              <a:rPr sz="800" spc="-15" dirty="0">
                <a:solidFill>
                  <a:srgbClr val="EC7C30"/>
                </a:solidFill>
                <a:latin typeface="微软雅黑"/>
                <a:cs typeface="微软雅黑"/>
              </a:rPr>
              <a:t>起</a:t>
            </a:r>
            <a:r>
              <a:rPr sz="800" spc="-10" dirty="0">
                <a:solidFill>
                  <a:srgbClr val="EC7C30"/>
                </a:solidFill>
                <a:latin typeface="微软雅黑"/>
                <a:cs typeface="微软雅黑"/>
              </a:rPr>
              <a:t>30</a:t>
            </a:r>
            <a:r>
              <a:rPr sz="800" spc="-25" dirty="0">
                <a:solidFill>
                  <a:srgbClr val="EC7C30"/>
                </a:solidFill>
                <a:latin typeface="微软雅黑"/>
                <a:cs typeface="微软雅黑"/>
              </a:rPr>
              <a:t>天</a:t>
            </a:r>
            <a:r>
              <a:rPr sz="800" spc="-10" dirty="0">
                <a:solidFill>
                  <a:srgbClr val="EC7C30"/>
                </a:solidFill>
                <a:latin typeface="微软雅黑"/>
                <a:cs typeface="微软雅黑"/>
              </a:rPr>
              <a:t>内使</a:t>
            </a:r>
            <a:r>
              <a:rPr sz="800" spc="-25" dirty="0">
                <a:solidFill>
                  <a:srgbClr val="EC7C30"/>
                </a:solidFill>
                <a:latin typeface="微软雅黑"/>
                <a:cs typeface="微软雅黑"/>
              </a:rPr>
              <a:t>用</a:t>
            </a:r>
            <a:r>
              <a:rPr sz="800" spc="-10" dirty="0">
                <a:solidFill>
                  <a:srgbClr val="EC7C30"/>
                </a:solidFill>
                <a:latin typeface="微软雅黑"/>
                <a:cs typeface="微软雅黑"/>
              </a:rPr>
              <a:t>优惠</a:t>
            </a:r>
            <a:r>
              <a:rPr sz="800" spc="-25" dirty="0">
                <a:solidFill>
                  <a:srgbClr val="EC7C30"/>
                </a:solidFill>
                <a:latin typeface="微软雅黑"/>
                <a:cs typeface="微软雅黑"/>
              </a:rPr>
              <a:t>券</a:t>
            </a:r>
            <a:r>
              <a:rPr sz="800" spc="-10" dirty="0">
                <a:solidFill>
                  <a:srgbClr val="EC7C30"/>
                </a:solidFill>
                <a:latin typeface="微软雅黑"/>
                <a:cs typeface="微软雅黑"/>
              </a:rPr>
              <a:t>，</a:t>
            </a:r>
            <a:r>
              <a:rPr sz="800" spc="-25" dirty="0">
                <a:solidFill>
                  <a:srgbClr val="EC7C30"/>
                </a:solidFill>
                <a:latin typeface="微软雅黑"/>
                <a:cs typeface="微软雅黑"/>
              </a:rPr>
              <a:t>逾</a:t>
            </a:r>
            <a:r>
              <a:rPr sz="800" spc="-10" dirty="0">
                <a:solidFill>
                  <a:srgbClr val="EC7C30"/>
                </a:solidFill>
                <a:latin typeface="微软雅黑"/>
                <a:cs typeface="微软雅黑"/>
              </a:rPr>
              <a:t>期优</a:t>
            </a:r>
            <a:r>
              <a:rPr sz="800" spc="-25" dirty="0">
                <a:solidFill>
                  <a:srgbClr val="EC7C30"/>
                </a:solidFill>
                <a:latin typeface="微软雅黑"/>
                <a:cs typeface="微软雅黑"/>
              </a:rPr>
              <a:t>惠</a:t>
            </a:r>
            <a:r>
              <a:rPr sz="800" spc="-10" dirty="0">
                <a:solidFill>
                  <a:srgbClr val="EC7C30"/>
                </a:solidFill>
                <a:latin typeface="微软雅黑"/>
                <a:cs typeface="微软雅黑"/>
              </a:rPr>
              <a:t>券将</a:t>
            </a:r>
            <a:r>
              <a:rPr sz="800" spc="-25" dirty="0">
                <a:solidFill>
                  <a:srgbClr val="EC7C30"/>
                </a:solidFill>
                <a:latin typeface="微软雅黑"/>
                <a:cs typeface="微软雅黑"/>
              </a:rPr>
              <a:t>失</a:t>
            </a:r>
            <a:r>
              <a:rPr sz="800" spc="-10" dirty="0">
                <a:solidFill>
                  <a:srgbClr val="EC7C30"/>
                </a:solidFill>
                <a:latin typeface="微软雅黑"/>
                <a:cs typeface="微软雅黑"/>
              </a:rPr>
              <a:t>效。</a:t>
            </a:r>
            <a:endParaRPr sz="800">
              <a:latin typeface="微软雅黑"/>
              <a:cs typeface="微软雅黑"/>
            </a:endParaRPr>
          </a:p>
          <a:p>
            <a:pPr marL="12700">
              <a:lnSpc>
                <a:spcPct val="100000"/>
              </a:lnSpc>
            </a:pPr>
            <a:r>
              <a:rPr sz="800" b="1" i="1" spc="-10" dirty="0">
                <a:solidFill>
                  <a:srgbClr val="EC7C30"/>
                </a:solidFill>
                <a:latin typeface="微软雅黑"/>
                <a:cs typeface="微软雅黑"/>
              </a:rPr>
              <a:t>使用路径：</a:t>
            </a:r>
            <a:r>
              <a:rPr sz="800" spc="-10" dirty="0">
                <a:solidFill>
                  <a:srgbClr val="EC7C30"/>
                </a:solidFill>
                <a:latin typeface="微软雅黑"/>
                <a:cs typeface="微软雅黑"/>
              </a:rPr>
              <a:t>登陆服务</a:t>
            </a:r>
            <a:r>
              <a:rPr sz="800" spc="-25" dirty="0">
                <a:solidFill>
                  <a:srgbClr val="EC7C30"/>
                </a:solidFill>
                <a:latin typeface="微软雅黑"/>
                <a:cs typeface="微软雅黑"/>
              </a:rPr>
              <a:t>市</a:t>
            </a:r>
            <a:r>
              <a:rPr sz="800" spc="-15" dirty="0">
                <a:solidFill>
                  <a:srgbClr val="EC7C30"/>
                </a:solidFill>
                <a:latin typeface="微软雅黑"/>
                <a:cs typeface="微软雅黑"/>
              </a:rPr>
              <a:t>场</a:t>
            </a:r>
            <a:r>
              <a:rPr sz="800" spc="740" dirty="0">
                <a:solidFill>
                  <a:srgbClr val="EC7C30"/>
                </a:solidFill>
                <a:latin typeface="Wingdings" panose="05000000000000000000"/>
                <a:cs typeface="Wingdings" panose="05000000000000000000"/>
              </a:rPr>
              <a:t>→</a:t>
            </a:r>
            <a:r>
              <a:rPr sz="800" spc="-10" dirty="0">
                <a:solidFill>
                  <a:srgbClr val="EC7C30"/>
                </a:solidFill>
                <a:latin typeface="微软雅黑"/>
                <a:cs typeface="微软雅黑"/>
              </a:rPr>
              <a:t>我的</a:t>
            </a:r>
            <a:r>
              <a:rPr sz="800" spc="-25" dirty="0">
                <a:solidFill>
                  <a:srgbClr val="EC7C30"/>
                </a:solidFill>
                <a:latin typeface="微软雅黑"/>
                <a:cs typeface="微软雅黑"/>
              </a:rPr>
              <a:t>优</a:t>
            </a:r>
            <a:r>
              <a:rPr sz="800" spc="-10" dirty="0">
                <a:solidFill>
                  <a:srgbClr val="EC7C30"/>
                </a:solidFill>
                <a:latin typeface="微软雅黑"/>
                <a:cs typeface="微软雅黑"/>
              </a:rPr>
              <a:t>惠</a:t>
            </a:r>
            <a:r>
              <a:rPr sz="800" spc="-15" dirty="0">
                <a:solidFill>
                  <a:srgbClr val="EC7C30"/>
                </a:solidFill>
                <a:latin typeface="微软雅黑"/>
                <a:cs typeface="微软雅黑"/>
              </a:rPr>
              <a:t>券</a:t>
            </a:r>
            <a:r>
              <a:rPr sz="800" spc="740" dirty="0">
                <a:solidFill>
                  <a:srgbClr val="EC7C30"/>
                </a:solidFill>
                <a:latin typeface="Wingdings" panose="05000000000000000000"/>
                <a:cs typeface="Wingdings" panose="05000000000000000000"/>
              </a:rPr>
              <a:t>→</a:t>
            </a:r>
            <a:r>
              <a:rPr sz="800" spc="-10" dirty="0">
                <a:solidFill>
                  <a:srgbClr val="EC7C30"/>
                </a:solidFill>
                <a:latin typeface="微软雅黑"/>
                <a:cs typeface="微软雅黑"/>
              </a:rPr>
              <a:t>点</a:t>
            </a:r>
            <a:r>
              <a:rPr sz="800" spc="-25" dirty="0">
                <a:solidFill>
                  <a:srgbClr val="EC7C30"/>
                </a:solidFill>
                <a:latin typeface="微软雅黑"/>
                <a:cs typeface="微软雅黑"/>
              </a:rPr>
              <a:t>击</a:t>
            </a:r>
            <a:r>
              <a:rPr sz="800" spc="-10" dirty="0">
                <a:solidFill>
                  <a:srgbClr val="EC7C30"/>
                </a:solidFill>
                <a:latin typeface="微软雅黑"/>
                <a:cs typeface="微软雅黑"/>
              </a:rPr>
              <a:t>立即</a:t>
            </a:r>
            <a:r>
              <a:rPr sz="800" spc="-25" dirty="0">
                <a:solidFill>
                  <a:srgbClr val="EC7C30"/>
                </a:solidFill>
                <a:latin typeface="微软雅黑"/>
                <a:cs typeface="微软雅黑"/>
              </a:rPr>
              <a:t>使</a:t>
            </a:r>
            <a:r>
              <a:rPr sz="800" spc="-15" dirty="0">
                <a:solidFill>
                  <a:srgbClr val="EC7C30"/>
                </a:solidFill>
                <a:latin typeface="微软雅黑"/>
                <a:cs typeface="微软雅黑"/>
              </a:rPr>
              <a:t>用</a:t>
            </a:r>
            <a:r>
              <a:rPr sz="800" spc="750" dirty="0">
                <a:solidFill>
                  <a:srgbClr val="EC7C30"/>
                </a:solidFill>
                <a:latin typeface="Wingdings" panose="05000000000000000000"/>
                <a:cs typeface="Wingdings" panose="05000000000000000000"/>
              </a:rPr>
              <a:t>→</a:t>
            </a:r>
            <a:r>
              <a:rPr sz="800" spc="-25" dirty="0">
                <a:solidFill>
                  <a:srgbClr val="EC7C30"/>
                </a:solidFill>
                <a:latin typeface="微软雅黑"/>
                <a:cs typeface="微软雅黑"/>
              </a:rPr>
              <a:t>进</a:t>
            </a:r>
            <a:r>
              <a:rPr sz="800" spc="-10" dirty="0">
                <a:solidFill>
                  <a:srgbClr val="EC7C30"/>
                </a:solidFill>
                <a:latin typeface="微软雅黑"/>
                <a:cs typeface="微软雅黑"/>
              </a:rPr>
              <a:t>入</a:t>
            </a:r>
            <a:r>
              <a:rPr sz="800" spc="-25" dirty="0">
                <a:solidFill>
                  <a:srgbClr val="EC7C30"/>
                </a:solidFill>
                <a:latin typeface="微软雅黑"/>
                <a:cs typeface="微软雅黑"/>
              </a:rPr>
              <a:t>数</a:t>
            </a:r>
            <a:r>
              <a:rPr sz="800" spc="-10" dirty="0">
                <a:solidFill>
                  <a:srgbClr val="EC7C30"/>
                </a:solidFill>
                <a:latin typeface="微软雅黑"/>
                <a:cs typeface="微软雅黑"/>
              </a:rPr>
              <a:t>字化</a:t>
            </a:r>
            <a:r>
              <a:rPr sz="800" spc="-25" dirty="0">
                <a:solidFill>
                  <a:srgbClr val="EC7C30"/>
                </a:solidFill>
                <a:latin typeface="微软雅黑"/>
                <a:cs typeface="微软雅黑"/>
              </a:rPr>
              <a:t>出</a:t>
            </a:r>
            <a:r>
              <a:rPr sz="800" spc="-10" dirty="0">
                <a:solidFill>
                  <a:srgbClr val="EC7C30"/>
                </a:solidFill>
                <a:latin typeface="微软雅黑"/>
                <a:cs typeface="微软雅黑"/>
              </a:rPr>
              <a:t>海专</a:t>
            </a:r>
            <a:r>
              <a:rPr sz="800" spc="-25" dirty="0">
                <a:solidFill>
                  <a:srgbClr val="EC7C30"/>
                </a:solidFill>
                <a:latin typeface="微软雅黑"/>
                <a:cs typeface="微软雅黑"/>
              </a:rPr>
              <a:t>区</a:t>
            </a:r>
            <a:r>
              <a:rPr sz="800" spc="750" dirty="0">
                <a:solidFill>
                  <a:srgbClr val="EC7C30"/>
                </a:solidFill>
                <a:latin typeface="Wingdings" panose="05000000000000000000"/>
                <a:cs typeface="Wingdings" panose="05000000000000000000"/>
              </a:rPr>
              <a:t>→</a:t>
            </a:r>
            <a:r>
              <a:rPr sz="800" spc="-25" dirty="0">
                <a:solidFill>
                  <a:srgbClr val="EC7C30"/>
                </a:solidFill>
                <a:latin typeface="微软雅黑"/>
                <a:cs typeface="微软雅黑"/>
              </a:rPr>
              <a:t>下</a:t>
            </a:r>
            <a:r>
              <a:rPr sz="800" spc="-10" dirty="0">
                <a:solidFill>
                  <a:srgbClr val="EC7C30"/>
                </a:solidFill>
                <a:latin typeface="微软雅黑"/>
                <a:cs typeface="微软雅黑"/>
              </a:rPr>
              <a:t>单兑</a:t>
            </a:r>
            <a:r>
              <a:rPr sz="800" spc="-25" dirty="0">
                <a:solidFill>
                  <a:srgbClr val="EC7C30"/>
                </a:solidFill>
                <a:latin typeface="微软雅黑"/>
                <a:cs typeface="微软雅黑"/>
              </a:rPr>
              <a:t>换</a:t>
            </a:r>
            <a:r>
              <a:rPr sz="800" spc="-10" dirty="0">
                <a:solidFill>
                  <a:srgbClr val="EC7C30"/>
                </a:solidFill>
                <a:latin typeface="微软雅黑"/>
                <a:cs typeface="微软雅黑"/>
              </a:rPr>
              <a:t>无</a:t>
            </a:r>
            <a:r>
              <a:rPr sz="800" spc="-20" dirty="0">
                <a:solidFill>
                  <a:srgbClr val="EC7C30"/>
                </a:solidFill>
                <a:latin typeface="微软雅黑"/>
                <a:cs typeface="微软雅黑"/>
              </a:rPr>
              <a:t>忧</a:t>
            </a:r>
            <a:r>
              <a:rPr sz="800" spc="-10" dirty="0">
                <a:solidFill>
                  <a:srgbClr val="EC7C30"/>
                </a:solidFill>
                <a:latin typeface="微软雅黑"/>
                <a:cs typeface="微软雅黑"/>
              </a:rPr>
              <a:t>使用</a:t>
            </a:r>
            <a:r>
              <a:rPr sz="800" spc="-25" dirty="0">
                <a:solidFill>
                  <a:srgbClr val="EC7C30"/>
                </a:solidFill>
                <a:latin typeface="微软雅黑"/>
                <a:cs typeface="微软雅黑"/>
              </a:rPr>
              <a:t>服</a:t>
            </a:r>
            <a:r>
              <a:rPr sz="800" spc="-10" dirty="0">
                <a:solidFill>
                  <a:srgbClr val="EC7C30"/>
                </a:solidFill>
                <a:latin typeface="微软雅黑"/>
                <a:cs typeface="微软雅黑"/>
              </a:rPr>
              <a:t>务</a:t>
            </a:r>
            <a:r>
              <a:rPr sz="800" spc="-70" dirty="0">
                <a:solidFill>
                  <a:srgbClr val="EC7C30"/>
                </a:solidFill>
                <a:latin typeface="微软雅黑"/>
                <a:cs typeface="微软雅黑"/>
              </a:rPr>
              <a:t>：</a:t>
            </a:r>
            <a:r>
              <a:rPr sz="800" b="1" u="sng" spc="-70" dirty="0">
                <a:solidFill>
                  <a:srgbClr val="0462C1"/>
                </a:solidFill>
                <a:uFill>
                  <a:solidFill>
                    <a:srgbClr val="0462C1"/>
                  </a:solidFill>
                </a:uFill>
                <a:latin typeface="Arial" panose="020B0604020202090204"/>
                <a:cs typeface="Arial" panose="020B0604020202090204"/>
                <a:hlinkClick r:id="rId4"/>
              </a:rPr>
              <a:t>https://fuwu.alibaba.com/account/my_coupons.htm</a:t>
            </a:r>
            <a:endParaRPr sz="800">
              <a:latin typeface="Arial" panose="020B0604020202090204"/>
              <a:cs typeface="Arial" panose="020B060402020209020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25" y="87884"/>
            <a:ext cx="2127250" cy="278130"/>
          </a:xfrm>
          <a:prstGeom prst="rect">
            <a:avLst/>
          </a:prstGeom>
        </p:spPr>
        <p:txBody>
          <a:bodyPr vert="horz" wrap="square" lIns="0" tIns="13335" rIns="0" bIns="0" rtlCol="0">
            <a:spAutoFit/>
          </a:bodyPr>
          <a:lstStyle/>
          <a:p>
            <a:pPr marL="12700">
              <a:lnSpc>
                <a:spcPct val="100000"/>
              </a:lnSpc>
              <a:spcBef>
                <a:spcPts val="105"/>
              </a:spcBef>
            </a:pPr>
            <a:r>
              <a:rPr sz="1650" spc="5" dirty="0"/>
              <a:t>线上商家成长</a:t>
            </a:r>
            <a:r>
              <a:rPr sz="1650" spc="-10" dirty="0"/>
              <a:t>指</a:t>
            </a:r>
            <a:r>
              <a:rPr sz="1650" spc="5" dirty="0"/>
              <a:t>引体系</a:t>
            </a:r>
            <a:endParaRPr sz="1650"/>
          </a:p>
        </p:txBody>
      </p:sp>
      <p:sp>
        <p:nvSpPr>
          <p:cNvPr id="3" name="object 3"/>
          <p:cNvSpPr/>
          <p:nvPr/>
        </p:nvSpPr>
        <p:spPr>
          <a:xfrm>
            <a:off x="0" y="333781"/>
            <a:ext cx="9143999" cy="903579"/>
          </a:xfrm>
          <a:prstGeom prst="rect">
            <a:avLst/>
          </a:prstGeom>
          <a:blipFill>
            <a:blip r:embed="rId1" cstate="print"/>
            <a:stretch>
              <a:fillRect/>
            </a:stretch>
          </a:blipFill>
        </p:spPr>
        <p:txBody>
          <a:bodyPr wrap="square" lIns="0" tIns="0" rIns="0" bIns="0" rtlCol="0"/>
          <a:lstStyle/>
          <a:p/>
        </p:txBody>
      </p:sp>
      <p:sp>
        <p:nvSpPr>
          <p:cNvPr id="4" name="object 4"/>
          <p:cNvSpPr/>
          <p:nvPr/>
        </p:nvSpPr>
        <p:spPr>
          <a:xfrm>
            <a:off x="210311" y="557783"/>
            <a:ext cx="8723630" cy="368935"/>
          </a:xfrm>
          <a:custGeom>
            <a:avLst/>
            <a:gdLst/>
            <a:ahLst/>
            <a:cxnLst/>
            <a:rect l="l" t="t" r="r" b="b"/>
            <a:pathLst>
              <a:path w="8723630" h="368934">
                <a:moveTo>
                  <a:pt x="0" y="368808"/>
                </a:moveTo>
                <a:lnTo>
                  <a:pt x="8723376" y="368808"/>
                </a:lnTo>
                <a:lnTo>
                  <a:pt x="8723376" y="0"/>
                </a:lnTo>
                <a:lnTo>
                  <a:pt x="0" y="0"/>
                </a:lnTo>
                <a:lnTo>
                  <a:pt x="0" y="368808"/>
                </a:lnTo>
                <a:close/>
              </a:path>
            </a:pathLst>
          </a:custGeom>
          <a:solidFill>
            <a:srgbClr val="FFFFFF"/>
          </a:solidFill>
        </p:spPr>
        <p:txBody>
          <a:bodyPr wrap="square" lIns="0" tIns="0" rIns="0" bIns="0" rtlCol="0"/>
          <a:lstStyle/>
          <a:p/>
        </p:txBody>
      </p:sp>
      <p:sp>
        <p:nvSpPr>
          <p:cNvPr id="5" name="object 5"/>
          <p:cNvSpPr txBox="1"/>
          <p:nvPr/>
        </p:nvSpPr>
        <p:spPr>
          <a:xfrm>
            <a:off x="210311" y="557783"/>
            <a:ext cx="8723630" cy="368935"/>
          </a:xfrm>
          <a:prstGeom prst="rect">
            <a:avLst/>
          </a:prstGeom>
          <a:ln w="12192">
            <a:solidFill>
              <a:srgbClr val="D9D9D9"/>
            </a:solidFill>
          </a:ln>
        </p:spPr>
        <p:txBody>
          <a:bodyPr vert="horz" wrap="square" lIns="0" tIns="37465" rIns="0" bIns="0" rtlCol="0">
            <a:spAutoFit/>
          </a:bodyPr>
          <a:lstStyle/>
          <a:p>
            <a:pPr algn="ctr">
              <a:lnSpc>
                <a:spcPct val="100000"/>
              </a:lnSpc>
              <a:spcBef>
                <a:spcPts val="295"/>
              </a:spcBef>
            </a:pPr>
            <a:r>
              <a:rPr sz="1400" dirty="0">
                <a:solidFill>
                  <a:srgbClr val="404040"/>
                </a:solidFill>
                <a:latin typeface="微软雅黑"/>
                <a:cs typeface="微软雅黑"/>
              </a:rPr>
              <a:t>为商家提供数字化</a:t>
            </a:r>
            <a:r>
              <a:rPr sz="1600" b="1" i="1" spc="-10" dirty="0">
                <a:solidFill>
                  <a:srgbClr val="404040"/>
                </a:solidFill>
                <a:latin typeface="微软雅黑"/>
                <a:cs typeface="微软雅黑"/>
              </a:rPr>
              <a:t>成长指引</a:t>
            </a:r>
            <a:r>
              <a:rPr sz="1400" dirty="0">
                <a:solidFill>
                  <a:srgbClr val="404040"/>
                </a:solidFill>
                <a:latin typeface="微软雅黑"/>
                <a:cs typeface="微软雅黑"/>
              </a:rPr>
              <a:t>，系统</a:t>
            </a:r>
            <a:r>
              <a:rPr sz="1600" b="1" i="1" spc="-10" dirty="0">
                <a:solidFill>
                  <a:srgbClr val="404040"/>
                </a:solidFill>
                <a:latin typeface="微软雅黑"/>
                <a:cs typeface="微软雅黑"/>
              </a:rPr>
              <a:t>智能诊断和推荐</a:t>
            </a:r>
            <a:r>
              <a:rPr sz="1400" dirty="0">
                <a:solidFill>
                  <a:srgbClr val="404040"/>
                </a:solidFill>
                <a:latin typeface="微软雅黑"/>
                <a:cs typeface="微软雅黑"/>
              </a:rPr>
              <a:t>行动方案，助</a:t>
            </a:r>
            <a:r>
              <a:rPr sz="1400" spc="5" dirty="0">
                <a:solidFill>
                  <a:srgbClr val="404040"/>
                </a:solidFill>
                <a:latin typeface="微软雅黑"/>
                <a:cs typeface="微软雅黑"/>
              </a:rPr>
              <a:t>力</a:t>
            </a:r>
            <a:r>
              <a:rPr sz="1600" b="1" i="1" spc="-10" dirty="0">
                <a:solidFill>
                  <a:srgbClr val="404040"/>
                </a:solidFill>
                <a:latin typeface="微软雅黑"/>
                <a:cs typeface="微软雅黑"/>
              </a:rPr>
              <a:t>商家自成长</a:t>
            </a:r>
            <a:endParaRPr sz="1600">
              <a:latin typeface="微软雅黑"/>
              <a:cs typeface="微软雅黑"/>
            </a:endParaRPr>
          </a:p>
        </p:txBody>
      </p:sp>
      <p:sp>
        <p:nvSpPr>
          <p:cNvPr id="6" name="object 6"/>
          <p:cNvSpPr/>
          <p:nvPr/>
        </p:nvSpPr>
        <p:spPr>
          <a:xfrm>
            <a:off x="463295" y="3799332"/>
            <a:ext cx="422148" cy="423672"/>
          </a:xfrm>
          <a:prstGeom prst="rect">
            <a:avLst/>
          </a:prstGeom>
          <a:blipFill>
            <a:blip r:embed="rId2" cstate="print"/>
            <a:stretch>
              <a:fillRect/>
            </a:stretch>
          </a:blipFill>
        </p:spPr>
        <p:txBody>
          <a:bodyPr wrap="square" lIns="0" tIns="0" rIns="0" bIns="0" rtlCol="0"/>
          <a:lstStyle/>
          <a:p/>
        </p:txBody>
      </p:sp>
      <p:sp>
        <p:nvSpPr>
          <p:cNvPr id="7" name="object 7"/>
          <p:cNvSpPr txBox="1"/>
          <p:nvPr/>
        </p:nvSpPr>
        <p:spPr>
          <a:xfrm>
            <a:off x="175361" y="4251147"/>
            <a:ext cx="964565" cy="187325"/>
          </a:xfrm>
          <a:prstGeom prst="rect">
            <a:avLst/>
          </a:prstGeom>
        </p:spPr>
        <p:txBody>
          <a:bodyPr vert="horz" wrap="square" lIns="0" tIns="13335" rIns="0" bIns="0" rtlCol="0">
            <a:spAutoFit/>
          </a:bodyPr>
          <a:lstStyle/>
          <a:p>
            <a:pPr marL="12700">
              <a:lnSpc>
                <a:spcPct val="100000"/>
              </a:lnSpc>
              <a:spcBef>
                <a:spcPts val="105"/>
              </a:spcBef>
            </a:pPr>
            <a:r>
              <a:rPr sz="1050" dirty="0">
                <a:latin typeface="微软雅黑"/>
                <a:cs typeface="微软雅黑"/>
              </a:rPr>
              <a:t>商家签约国际站</a:t>
            </a:r>
            <a:endParaRPr sz="1050">
              <a:latin typeface="微软雅黑"/>
              <a:cs typeface="微软雅黑"/>
            </a:endParaRPr>
          </a:p>
        </p:txBody>
      </p:sp>
      <p:sp>
        <p:nvSpPr>
          <p:cNvPr id="8" name="object 8"/>
          <p:cNvSpPr/>
          <p:nvPr/>
        </p:nvSpPr>
        <p:spPr>
          <a:xfrm>
            <a:off x="1196339" y="3962400"/>
            <a:ext cx="215265" cy="329565"/>
          </a:xfrm>
          <a:custGeom>
            <a:avLst/>
            <a:gdLst/>
            <a:ahLst/>
            <a:cxnLst/>
            <a:rect l="l" t="t" r="r" b="b"/>
            <a:pathLst>
              <a:path w="215265" h="329564">
                <a:moveTo>
                  <a:pt x="107441" y="0"/>
                </a:moveTo>
                <a:lnTo>
                  <a:pt x="107441" y="82296"/>
                </a:lnTo>
                <a:lnTo>
                  <a:pt x="0" y="82296"/>
                </a:lnTo>
                <a:lnTo>
                  <a:pt x="0" y="246887"/>
                </a:lnTo>
                <a:lnTo>
                  <a:pt x="107441" y="246887"/>
                </a:lnTo>
                <a:lnTo>
                  <a:pt x="107441" y="329184"/>
                </a:lnTo>
                <a:lnTo>
                  <a:pt x="214884" y="164591"/>
                </a:lnTo>
                <a:lnTo>
                  <a:pt x="107441" y="0"/>
                </a:lnTo>
                <a:close/>
              </a:path>
            </a:pathLst>
          </a:custGeom>
          <a:solidFill>
            <a:srgbClr val="BEBEBE"/>
          </a:solidFill>
        </p:spPr>
        <p:txBody>
          <a:bodyPr wrap="square" lIns="0" tIns="0" rIns="0" bIns="0" rtlCol="0"/>
          <a:lstStyle/>
          <a:p/>
        </p:txBody>
      </p:sp>
      <p:sp>
        <p:nvSpPr>
          <p:cNvPr id="9" name="object 9"/>
          <p:cNvSpPr/>
          <p:nvPr/>
        </p:nvSpPr>
        <p:spPr>
          <a:xfrm>
            <a:off x="1545336" y="2983992"/>
            <a:ext cx="6693534" cy="2009139"/>
          </a:xfrm>
          <a:custGeom>
            <a:avLst/>
            <a:gdLst/>
            <a:ahLst/>
            <a:cxnLst/>
            <a:rect l="l" t="t" r="r" b="b"/>
            <a:pathLst>
              <a:path w="6693534" h="2009139">
                <a:moveTo>
                  <a:pt x="0" y="2008632"/>
                </a:moveTo>
                <a:lnTo>
                  <a:pt x="6693408" y="2008632"/>
                </a:lnTo>
                <a:lnTo>
                  <a:pt x="6693408" y="0"/>
                </a:lnTo>
                <a:lnTo>
                  <a:pt x="0" y="0"/>
                </a:lnTo>
                <a:lnTo>
                  <a:pt x="0" y="2008632"/>
                </a:lnTo>
                <a:close/>
              </a:path>
            </a:pathLst>
          </a:custGeom>
          <a:solidFill>
            <a:srgbClr val="F1F1F1"/>
          </a:solidFill>
        </p:spPr>
        <p:txBody>
          <a:bodyPr wrap="square" lIns="0" tIns="0" rIns="0" bIns="0" rtlCol="0"/>
          <a:lstStyle/>
          <a:p/>
        </p:txBody>
      </p:sp>
      <p:sp>
        <p:nvSpPr>
          <p:cNvPr id="10" name="object 10"/>
          <p:cNvSpPr/>
          <p:nvPr/>
        </p:nvSpPr>
        <p:spPr>
          <a:xfrm>
            <a:off x="1914144" y="3206495"/>
            <a:ext cx="6178296" cy="1563624"/>
          </a:xfrm>
          <a:prstGeom prst="rect">
            <a:avLst/>
          </a:prstGeom>
          <a:blipFill>
            <a:blip r:embed="rId3" cstate="print"/>
            <a:stretch>
              <a:fillRect/>
            </a:stretch>
          </a:blipFill>
        </p:spPr>
        <p:txBody>
          <a:bodyPr wrap="square" lIns="0" tIns="0" rIns="0" bIns="0" rtlCol="0"/>
          <a:lstStyle/>
          <a:p/>
        </p:txBody>
      </p:sp>
      <p:sp>
        <p:nvSpPr>
          <p:cNvPr id="11" name="object 11"/>
          <p:cNvSpPr/>
          <p:nvPr/>
        </p:nvSpPr>
        <p:spPr>
          <a:xfrm>
            <a:off x="3611879" y="3038855"/>
            <a:ext cx="1270000" cy="131445"/>
          </a:xfrm>
          <a:custGeom>
            <a:avLst/>
            <a:gdLst/>
            <a:ahLst/>
            <a:cxnLst/>
            <a:rect l="l" t="t" r="r" b="b"/>
            <a:pathLst>
              <a:path w="1270000" h="131444">
                <a:moveTo>
                  <a:pt x="0" y="131063"/>
                </a:moveTo>
                <a:lnTo>
                  <a:pt x="1269491" y="131063"/>
                </a:lnTo>
                <a:lnTo>
                  <a:pt x="1269491" y="0"/>
                </a:lnTo>
                <a:lnTo>
                  <a:pt x="0" y="0"/>
                </a:lnTo>
                <a:lnTo>
                  <a:pt x="0" y="131063"/>
                </a:lnTo>
                <a:close/>
              </a:path>
            </a:pathLst>
          </a:custGeom>
          <a:solidFill>
            <a:srgbClr val="3B2317"/>
          </a:solidFill>
        </p:spPr>
        <p:txBody>
          <a:bodyPr wrap="square" lIns="0" tIns="0" rIns="0" bIns="0" rtlCol="0"/>
          <a:lstStyle/>
          <a:p/>
        </p:txBody>
      </p:sp>
      <p:sp>
        <p:nvSpPr>
          <p:cNvPr id="12" name="object 12"/>
          <p:cNvSpPr txBox="1"/>
          <p:nvPr/>
        </p:nvSpPr>
        <p:spPr>
          <a:xfrm>
            <a:off x="3789553" y="3019425"/>
            <a:ext cx="927100" cy="162560"/>
          </a:xfrm>
          <a:prstGeom prst="rect">
            <a:avLst/>
          </a:prstGeom>
        </p:spPr>
        <p:txBody>
          <a:bodyPr vert="horz" wrap="square" lIns="0" tIns="12700" rIns="0" bIns="0" rtlCol="0">
            <a:spAutoFit/>
          </a:bodyPr>
          <a:lstStyle/>
          <a:p>
            <a:pPr>
              <a:lnSpc>
                <a:spcPct val="100000"/>
              </a:lnSpc>
              <a:spcBef>
                <a:spcPts val="100"/>
              </a:spcBef>
            </a:pPr>
            <a:r>
              <a:rPr sz="900" dirty="0">
                <a:solidFill>
                  <a:srgbClr val="FFFFFF"/>
                </a:solidFill>
                <a:latin typeface="微软雅黑"/>
                <a:cs typeface="微软雅黑"/>
              </a:rPr>
              <a:t>智能诊断操作重点</a:t>
            </a:r>
            <a:endParaRPr sz="900">
              <a:latin typeface="微软雅黑"/>
              <a:cs typeface="微软雅黑"/>
            </a:endParaRPr>
          </a:p>
        </p:txBody>
      </p:sp>
      <p:sp>
        <p:nvSpPr>
          <p:cNvPr id="13" name="object 13"/>
          <p:cNvSpPr txBox="1"/>
          <p:nvPr/>
        </p:nvSpPr>
        <p:spPr>
          <a:xfrm>
            <a:off x="1720595" y="3375659"/>
            <a:ext cx="1096010" cy="142240"/>
          </a:xfrm>
          <a:prstGeom prst="rect">
            <a:avLst/>
          </a:prstGeom>
          <a:solidFill>
            <a:srgbClr val="3B2317"/>
          </a:solidFill>
        </p:spPr>
        <p:txBody>
          <a:bodyPr vert="horz" wrap="square" lIns="0" tIns="0" rIns="0" bIns="0" rtlCol="0">
            <a:spAutoFit/>
          </a:bodyPr>
          <a:lstStyle/>
          <a:p>
            <a:pPr marL="205105">
              <a:lnSpc>
                <a:spcPts val="1070"/>
              </a:lnSpc>
            </a:pPr>
            <a:r>
              <a:rPr sz="900" dirty="0">
                <a:solidFill>
                  <a:srgbClr val="FFFFFF"/>
                </a:solidFill>
                <a:latin typeface="微软雅黑"/>
                <a:cs typeface="微软雅黑"/>
              </a:rPr>
              <a:t>厘清操作目标</a:t>
            </a:r>
            <a:endParaRPr sz="900">
              <a:latin typeface="微软雅黑"/>
              <a:cs typeface="微软雅黑"/>
            </a:endParaRPr>
          </a:p>
        </p:txBody>
      </p:sp>
      <p:sp>
        <p:nvSpPr>
          <p:cNvPr id="14" name="object 14"/>
          <p:cNvSpPr txBox="1"/>
          <p:nvPr/>
        </p:nvSpPr>
        <p:spPr>
          <a:xfrm>
            <a:off x="1720595" y="3898391"/>
            <a:ext cx="1096010" cy="140335"/>
          </a:xfrm>
          <a:prstGeom prst="rect">
            <a:avLst/>
          </a:prstGeom>
          <a:solidFill>
            <a:srgbClr val="3B2317"/>
          </a:solidFill>
        </p:spPr>
        <p:txBody>
          <a:bodyPr vert="horz" wrap="square" lIns="0" tIns="5715" rIns="0" bIns="0" rtlCol="0">
            <a:spAutoFit/>
          </a:bodyPr>
          <a:lstStyle/>
          <a:p>
            <a:pPr marL="139065">
              <a:lnSpc>
                <a:spcPct val="100000"/>
              </a:lnSpc>
              <a:spcBef>
                <a:spcPts val="45"/>
              </a:spcBef>
            </a:pPr>
            <a:r>
              <a:rPr sz="800" dirty="0">
                <a:solidFill>
                  <a:srgbClr val="FFFFFF"/>
                </a:solidFill>
                <a:latin typeface="微软雅黑"/>
                <a:cs typeface="微软雅黑"/>
              </a:rPr>
              <a:t>智能推荐行动方案</a:t>
            </a:r>
            <a:endParaRPr sz="800">
              <a:latin typeface="微软雅黑"/>
              <a:cs typeface="微软雅黑"/>
            </a:endParaRPr>
          </a:p>
        </p:txBody>
      </p:sp>
      <p:sp>
        <p:nvSpPr>
          <p:cNvPr id="15" name="object 15"/>
          <p:cNvSpPr/>
          <p:nvPr/>
        </p:nvSpPr>
        <p:spPr>
          <a:xfrm>
            <a:off x="2516123" y="4693920"/>
            <a:ext cx="1096010" cy="131445"/>
          </a:xfrm>
          <a:custGeom>
            <a:avLst/>
            <a:gdLst/>
            <a:ahLst/>
            <a:cxnLst/>
            <a:rect l="l" t="t" r="r" b="b"/>
            <a:pathLst>
              <a:path w="1096010" h="131445">
                <a:moveTo>
                  <a:pt x="0" y="131063"/>
                </a:moveTo>
                <a:lnTo>
                  <a:pt x="1095755" y="131063"/>
                </a:lnTo>
                <a:lnTo>
                  <a:pt x="1095755" y="0"/>
                </a:lnTo>
                <a:lnTo>
                  <a:pt x="0" y="0"/>
                </a:lnTo>
                <a:lnTo>
                  <a:pt x="0" y="131063"/>
                </a:lnTo>
                <a:close/>
              </a:path>
            </a:pathLst>
          </a:custGeom>
          <a:solidFill>
            <a:srgbClr val="3B2317"/>
          </a:solidFill>
        </p:spPr>
        <p:txBody>
          <a:bodyPr wrap="square" lIns="0" tIns="0" rIns="0" bIns="0" rtlCol="0"/>
          <a:lstStyle/>
          <a:p/>
        </p:txBody>
      </p:sp>
      <p:sp>
        <p:nvSpPr>
          <p:cNvPr id="16" name="object 16"/>
          <p:cNvSpPr txBox="1"/>
          <p:nvPr/>
        </p:nvSpPr>
        <p:spPr>
          <a:xfrm>
            <a:off x="2721610" y="4675123"/>
            <a:ext cx="698500" cy="162560"/>
          </a:xfrm>
          <a:prstGeom prst="rect">
            <a:avLst/>
          </a:prstGeom>
        </p:spPr>
        <p:txBody>
          <a:bodyPr vert="horz" wrap="square" lIns="0" tIns="12700" rIns="0" bIns="0" rtlCol="0">
            <a:spAutoFit/>
          </a:bodyPr>
          <a:lstStyle/>
          <a:p>
            <a:pPr>
              <a:lnSpc>
                <a:spcPct val="100000"/>
              </a:lnSpc>
              <a:spcBef>
                <a:spcPts val="100"/>
              </a:spcBef>
            </a:pPr>
            <a:r>
              <a:rPr sz="900" dirty="0">
                <a:solidFill>
                  <a:srgbClr val="FFFFFF"/>
                </a:solidFill>
                <a:latin typeface="微软雅黑"/>
                <a:cs typeface="微软雅黑"/>
              </a:rPr>
              <a:t>精细攻略指引</a:t>
            </a:r>
            <a:endParaRPr sz="900">
              <a:latin typeface="微软雅黑"/>
              <a:cs typeface="微软雅黑"/>
            </a:endParaRPr>
          </a:p>
        </p:txBody>
      </p:sp>
      <p:sp>
        <p:nvSpPr>
          <p:cNvPr id="17" name="object 17"/>
          <p:cNvSpPr/>
          <p:nvPr/>
        </p:nvSpPr>
        <p:spPr>
          <a:xfrm>
            <a:off x="6134100" y="4693920"/>
            <a:ext cx="1096010" cy="131445"/>
          </a:xfrm>
          <a:custGeom>
            <a:avLst/>
            <a:gdLst/>
            <a:ahLst/>
            <a:cxnLst/>
            <a:rect l="l" t="t" r="r" b="b"/>
            <a:pathLst>
              <a:path w="1096009" h="131445">
                <a:moveTo>
                  <a:pt x="0" y="131063"/>
                </a:moveTo>
                <a:lnTo>
                  <a:pt x="1095755" y="131063"/>
                </a:lnTo>
                <a:lnTo>
                  <a:pt x="1095755" y="0"/>
                </a:lnTo>
                <a:lnTo>
                  <a:pt x="0" y="0"/>
                </a:lnTo>
                <a:lnTo>
                  <a:pt x="0" y="131063"/>
                </a:lnTo>
                <a:close/>
              </a:path>
            </a:pathLst>
          </a:custGeom>
          <a:solidFill>
            <a:srgbClr val="3B2317"/>
          </a:solidFill>
        </p:spPr>
        <p:txBody>
          <a:bodyPr wrap="square" lIns="0" tIns="0" rIns="0" bIns="0" rtlCol="0"/>
          <a:lstStyle/>
          <a:p/>
        </p:txBody>
      </p:sp>
      <p:sp>
        <p:nvSpPr>
          <p:cNvPr id="18" name="object 18"/>
          <p:cNvSpPr txBox="1"/>
          <p:nvPr/>
        </p:nvSpPr>
        <p:spPr>
          <a:xfrm>
            <a:off x="6362700" y="4675123"/>
            <a:ext cx="651510" cy="162560"/>
          </a:xfrm>
          <a:prstGeom prst="rect">
            <a:avLst/>
          </a:prstGeom>
        </p:spPr>
        <p:txBody>
          <a:bodyPr vert="horz" wrap="square" lIns="0" tIns="12700" rIns="0" bIns="0" rtlCol="0">
            <a:spAutoFit/>
          </a:bodyPr>
          <a:lstStyle/>
          <a:p>
            <a:pPr>
              <a:lnSpc>
                <a:spcPct val="100000"/>
              </a:lnSpc>
              <a:spcBef>
                <a:spcPts val="100"/>
              </a:spcBef>
            </a:pPr>
            <a:r>
              <a:rPr sz="900" dirty="0">
                <a:solidFill>
                  <a:srgbClr val="FFFFFF"/>
                </a:solidFill>
                <a:latin typeface="微软雅黑"/>
                <a:cs typeface="微软雅黑"/>
              </a:rPr>
              <a:t>3方工具推荐</a:t>
            </a:r>
            <a:endParaRPr sz="900">
              <a:latin typeface="微软雅黑"/>
              <a:cs typeface="微软雅黑"/>
            </a:endParaRPr>
          </a:p>
        </p:txBody>
      </p:sp>
      <p:sp>
        <p:nvSpPr>
          <p:cNvPr id="19" name="object 19"/>
          <p:cNvSpPr/>
          <p:nvPr/>
        </p:nvSpPr>
        <p:spPr>
          <a:xfrm>
            <a:off x="4245864" y="3169920"/>
            <a:ext cx="0" cy="100965"/>
          </a:xfrm>
          <a:custGeom>
            <a:avLst/>
            <a:gdLst/>
            <a:ahLst/>
            <a:cxnLst/>
            <a:rect l="l" t="t" r="r" b="b"/>
            <a:pathLst>
              <a:path h="100964">
                <a:moveTo>
                  <a:pt x="0" y="0"/>
                </a:moveTo>
                <a:lnTo>
                  <a:pt x="0" y="100584"/>
                </a:lnTo>
              </a:path>
            </a:pathLst>
          </a:custGeom>
          <a:ln w="6096">
            <a:solidFill>
              <a:srgbClr val="B69369"/>
            </a:solidFill>
          </a:ln>
        </p:spPr>
        <p:txBody>
          <a:bodyPr wrap="square" lIns="0" tIns="0" rIns="0" bIns="0" rtlCol="0"/>
          <a:lstStyle/>
          <a:p/>
        </p:txBody>
      </p:sp>
      <p:sp>
        <p:nvSpPr>
          <p:cNvPr id="20" name="object 20"/>
          <p:cNvSpPr/>
          <p:nvPr/>
        </p:nvSpPr>
        <p:spPr>
          <a:xfrm>
            <a:off x="2118360" y="3517391"/>
            <a:ext cx="146050" cy="92710"/>
          </a:xfrm>
          <a:custGeom>
            <a:avLst/>
            <a:gdLst/>
            <a:ahLst/>
            <a:cxnLst/>
            <a:rect l="l" t="t" r="r" b="b"/>
            <a:pathLst>
              <a:path w="146050" h="92710">
                <a:moveTo>
                  <a:pt x="0" y="0"/>
                </a:moveTo>
                <a:lnTo>
                  <a:pt x="146050" y="92201"/>
                </a:lnTo>
              </a:path>
            </a:pathLst>
          </a:custGeom>
          <a:ln w="6096">
            <a:solidFill>
              <a:srgbClr val="B69369"/>
            </a:solidFill>
          </a:ln>
        </p:spPr>
        <p:txBody>
          <a:bodyPr wrap="square" lIns="0" tIns="0" rIns="0" bIns="0" rtlCol="0"/>
          <a:lstStyle/>
          <a:p/>
        </p:txBody>
      </p:sp>
      <p:sp>
        <p:nvSpPr>
          <p:cNvPr id="21" name="object 21"/>
          <p:cNvSpPr/>
          <p:nvPr/>
        </p:nvSpPr>
        <p:spPr>
          <a:xfrm>
            <a:off x="3064764" y="4611623"/>
            <a:ext cx="3810" cy="83185"/>
          </a:xfrm>
          <a:custGeom>
            <a:avLst/>
            <a:gdLst/>
            <a:ahLst/>
            <a:cxnLst/>
            <a:rect l="l" t="t" r="r" b="b"/>
            <a:pathLst>
              <a:path w="3810" h="83185">
                <a:moveTo>
                  <a:pt x="1650" y="-3048"/>
                </a:moveTo>
                <a:lnTo>
                  <a:pt x="1650" y="86118"/>
                </a:lnTo>
              </a:path>
            </a:pathLst>
          </a:custGeom>
          <a:ln w="9398">
            <a:solidFill>
              <a:srgbClr val="B69369"/>
            </a:solidFill>
          </a:ln>
        </p:spPr>
        <p:txBody>
          <a:bodyPr wrap="square" lIns="0" tIns="0" rIns="0" bIns="0" rtlCol="0"/>
          <a:lstStyle/>
          <a:p/>
        </p:txBody>
      </p:sp>
      <p:sp>
        <p:nvSpPr>
          <p:cNvPr id="22" name="object 22"/>
          <p:cNvSpPr/>
          <p:nvPr/>
        </p:nvSpPr>
        <p:spPr>
          <a:xfrm>
            <a:off x="6746747" y="4565903"/>
            <a:ext cx="0" cy="128905"/>
          </a:xfrm>
          <a:custGeom>
            <a:avLst/>
            <a:gdLst/>
            <a:ahLst/>
            <a:cxnLst/>
            <a:rect l="l" t="t" r="r" b="b"/>
            <a:pathLst>
              <a:path h="128904">
                <a:moveTo>
                  <a:pt x="0" y="0"/>
                </a:moveTo>
                <a:lnTo>
                  <a:pt x="0" y="128409"/>
                </a:lnTo>
              </a:path>
            </a:pathLst>
          </a:custGeom>
          <a:ln w="6096">
            <a:solidFill>
              <a:srgbClr val="B69369"/>
            </a:solidFill>
          </a:ln>
        </p:spPr>
        <p:txBody>
          <a:bodyPr wrap="square" lIns="0" tIns="0" rIns="0" bIns="0" rtlCol="0"/>
          <a:lstStyle/>
          <a:p/>
        </p:txBody>
      </p:sp>
      <p:sp>
        <p:nvSpPr>
          <p:cNvPr id="23" name="object 23"/>
          <p:cNvSpPr/>
          <p:nvPr/>
        </p:nvSpPr>
        <p:spPr>
          <a:xfrm>
            <a:off x="640080" y="819911"/>
            <a:ext cx="7863840" cy="2107692"/>
          </a:xfrm>
          <a:prstGeom prst="rect">
            <a:avLst/>
          </a:prstGeom>
          <a:blipFill>
            <a:blip r:embed="rId4" cstate="print"/>
            <a:stretch>
              <a:fillRect/>
            </a:stretch>
          </a:blipFill>
        </p:spPr>
        <p:txBody>
          <a:bodyPr wrap="square" lIns="0" tIns="0" rIns="0" bIns="0" rtlCol="0"/>
          <a:lstStyle/>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25" y="87884"/>
            <a:ext cx="1706880" cy="278130"/>
          </a:xfrm>
          <a:prstGeom prst="rect">
            <a:avLst/>
          </a:prstGeom>
        </p:spPr>
        <p:txBody>
          <a:bodyPr vert="horz" wrap="square" lIns="0" tIns="13335" rIns="0" bIns="0" rtlCol="0">
            <a:spAutoFit/>
          </a:bodyPr>
          <a:lstStyle/>
          <a:p>
            <a:pPr marL="12700">
              <a:lnSpc>
                <a:spcPct val="100000"/>
              </a:lnSpc>
              <a:spcBef>
                <a:spcPts val="105"/>
              </a:spcBef>
            </a:pPr>
            <a:r>
              <a:rPr sz="1650" spc="5" dirty="0"/>
              <a:t>钉钉线上办公</a:t>
            </a:r>
            <a:r>
              <a:rPr sz="1650" spc="-10" dirty="0"/>
              <a:t>支</a:t>
            </a:r>
            <a:r>
              <a:rPr sz="1650" spc="5" dirty="0"/>
              <a:t>持</a:t>
            </a:r>
            <a:endParaRPr sz="1650"/>
          </a:p>
        </p:txBody>
      </p:sp>
      <p:sp>
        <p:nvSpPr>
          <p:cNvPr id="3" name="object 3"/>
          <p:cNvSpPr/>
          <p:nvPr/>
        </p:nvSpPr>
        <p:spPr>
          <a:xfrm>
            <a:off x="161544" y="1011934"/>
            <a:ext cx="2023872" cy="4131563"/>
          </a:xfrm>
          <a:prstGeom prst="rect">
            <a:avLst/>
          </a:prstGeom>
          <a:blipFill>
            <a:blip r:embed="rId1" cstate="print"/>
            <a:stretch>
              <a:fillRect/>
            </a:stretch>
          </a:blipFill>
        </p:spPr>
        <p:txBody>
          <a:bodyPr wrap="square" lIns="0" tIns="0" rIns="0" bIns="0" rtlCol="0"/>
          <a:lstStyle/>
          <a:p/>
        </p:txBody>
      </p:sp>
      <p:sp>
        <p:nvSpPr>
          <p:cNvPr id="4" name="object 4"/>
          <p:cNvSpPr/>
          <p:nvPr/>
        </p:nvSpPr>
        <p:spPr>
          <a:xfrm>
            <a:off x="2340864" y="1449323"/>
            <a:ext cx="1810512" cy="3694174"/>
          </a:xfrm>
          <a:prstGeom prst="rect">
            <a:avLst/>
          </a:prstGeom>
          <a:blipFill>
            <a:blip r:embed="rId2" cstate="print"/>
            <a:stretch>
              <a:fillRect/>
            </a:stretch>
          </a:blipFill>
        </p:spPr>
        <p:txBody>
          <a:bodyPr wrap="square" lIns="0" tIns="0" rIns="0" bIns="0" rtlCol="0"/>
          <a:lstStyle/>
          <a:p/>
        </p:txBody>
      </p:sp>
      <p:sp>
        <p:nvSpPr>
          <p:cNvPr id="5" name="object 5"/>
          <p:cNvSpPr/>
          <p:nvPr/>
        </p:nvSpPr>
        <p:spPr>
          <a:xfrm>
            <a:off x="4384547" y="1449323"/>
            <a:ext cx="1810512" cy="3694174"/>
          </a:xfrm>
          <a:prstGeom prst="rect">
            <a:avLst/>
          </a:prstGeom>
          <a:blipFill>
            <a:blip r:embed="rId3" cstate="print"/>
            <a:stretch>
              <a:fillRect/>
            </a:stretch>
          </a:blipFill>
        </p:spPr>
        <p:txBody>
          <a:bodyPr wrap="square" lIns="0" tIns="0" rIns="0" bIns="0" rtlCol="0"/>
          <a:lstStyle/>
          <a:p/>
        </p:txBody>
      </p:sp>
      <p:sp>
        <p:nvSpPr>
          <p:cNvPr id="6" name="object 6"/>
          <p:cNvSpPr/>
          <p:nvPr/>
        </p:nvSpPr>
        <p:spPr>
          <a:xfrm>
            <a:off x="372618" y="2521457"/>
            <a:ext cx="802005" cy="402590"/>
          </a:xfrm>
          <a:custGeom>
            <a:avLst/>
            <a:gdLst/>
            <a:ahLst/>
            <a:cxnLst/>
            <a:rect l="l" t="t" r="r" b="b"/>
            <a:pathLst>
              <a:path w="802005" h="402589">
                <a:moveTo>
                  <a:pt x="0" y="402336"/>
                </a:moveTo>
                <a:lnTo>
                  <a:pt x="801623" y="402336"/>
                </a:lnTo>
                <a:lnTo>
                  <a:pt x="801623" y="0"/>
                </a:lnTo>
                <a:lnTo>
                  <a:pt x="0" y="0"/>
                </a:lnTo>
                <a:lnTo>
                  <a:pt x="0" y="402336"/>
                </a:lnTo>
                <a:close/>
              </a:path>
            </a:pathLst>
          </a:custGeom>
          <a:ln w="28956">
            <a:solidFill>
              <a:srgbClr val="FF0000"/>
            </a:solidFill>
          </a:ln>
        </p:spPr>
        <p:txBody>
          <a:bodyPr wrap="square" lIns="0" tIns="0" rIns="0" bIns="0" rtlCol="0"/>
          <a:lstStyle/>
          <a:p/>
        </p:txBody>
      </p:sp>
      <p:sp>
        <p:nvSpPr>
          <p:cNvPr id="7" name="object 7"/>
          <p:cNvSpPr/>
          <p:nvPr/>
        </p:nvSpPr>
        <p:spPr>
          <a:xfrm>
            <a:off x="1008888" y="1268730"/>
            <a:ext cx="2753995" cy="1253490"/>
          </a:xfrm>
          <a:custGeom>
            <a:avLst/>
            <a:gdLst/>
            <a:ahLst/>
            <a:cxnLst/>
            <a:rect l="l" t="t" r="r" b="b"/>
            <a:pathLst>
              <a:path w="2753995" h="1253489">
                <a:moveTo>
                  <a:pt x="19812" y="1173734"/>
                </a:moveTo>
                <a:lnTo>
                  <a:pt x="0" y="1173734"/>
                </a:lnTo>
                <a:lnTo>
                  <a:pt x="0" y="1252982"/>
                </a:lnTo>
                <a:lnTo>
                  <a:pt x="19812" y="1252982"/>
                </a:lnTo>
                <a:lnTo>
                  <a:pt x="19812" y="1173734"/>
                </a:lnTo>
                <a:close/>
              </a:path>
              <a:path w="2753995" h="1253489">
                <a:moveTo>
                  <a:pt x="19812" y="1035050"/>
                </a:moveTo>
                <a:lnTo>
                  <a:pt x="0" y="1035050"/>
                </a:lnTo>
                <a:lnTo>
                  <a:pt x="0" y="1114298"/>
                </a:lnTo>
                <a:lnTo>
                  <a:pt x="19812" y="1114298"/>
                </a:lnTo>
                <a:lnTo>
                  <a:pt x="19812" y="1035050"/>
                </a:lnTo>
                <a:close/>
              </a:path>
              <a:path w="2753995" h="1253489">
                <a:moveTo>
                  <a:pt x="19812" y="896366"/>
                </a:moveTo>
                <a:lnTo>
                  <a:pt x="0" y="896366"/>
                </a:lnTo>
                <a:lnTo>
                  <a:pt x="0" y="975614"/>
                </a:lnTo>
                <a:lnTo>
                  <a:pt x="19812" y="975614"/>
                </a:lnTo>
                <a:lnTo>
                  <a:pt x="19812" y="896366"/>
                </a:lnTo>
                <a:close/>
              </a:path>
              <a:path w="2753995" h="1253489">
                <a:moveTo>
                  <a:pt x="19812" y="757682"/>
                </a:moveTo>
                <a:lnTo>
                  <a:pt x="0" y="757682"/>
                </a:lnTo>
                <a:lnTo>
                  <a:pt x="0" y="836930"/>
                </a:lnTo>
                <a:lnTo>
                  <a:pt x="19812" y="836930"/>
                </a:lnTo>
                <a:lnTo>
                  <a:pt x="19812" y="757682"/>
                </a:lnTo>
                <a:close/>
              </a:path>
              <a:path w="2753995" h="1253489">
                <a:moveTo>
                  <a:pt x="19812" y="618998"/>
                </a:moveTo>
                <a:lnTo>
                  <a:pt x="0" y="618998"/>
                </a:lnTo>
                <a:lnTo>
                  <a:pt x="0" y="698246"/>
                </a:lnTo>
                <a:lnTo>
                  <a:pt x="19812" y="698246"/>
                </a:lnTo>
                <a:lnTo>
                  <a:pt x="19812" y="618998"/>
                </a:lnTo>
                <a:close/>
              </a:path>
              <a:path w="2753995" h="1253489">
                <a:moveTo>
                  <a:pt x="19812" y="480314"/>
                </a:moveTo>
                <a:lnTo>
                  <a:pt x="0" y="480314"/>
                </a:lnTo>
                <a:lnTo>
                  <a:pt x="0" y="559562"/>
                </a:lnTo>
                <a:lnTo>
                  <a:pt x="19812" y="559562"/>
                </a:lnTo>
                <a:lnTo>
                  <a:pt x="19812" y="480314"/>
                </a:lnTo>
                <a:close/>
              </a:path>
              <a:path w="2753995" h="1253489">
                <a:moveTo>
                  <a:pt x="19812" y="341630"/>
                </a:moveTo>
                <a:lnTo>
                  <a:pt x="0" y="341630"/>
                </a:lnTo>
                <a:lnTo>
                  <a:pt x="0" y="420878"/>
                </a:lnTo>
                <a:lnTo>
                  <a:pt x="19812" y="420878"/>
                </a:lnTo>
                <a:lnTo>
                  <a:pt x="19812" y="341630"/>
                </a:lnTo>
                <a:close/>
              </a:path>
              <a:path w="2753995" h="1253489">
                <a:moveTo>
                  <a:pt x="19812" y="202946"/>
                </a:moveTo>
                <a:lnTo>
                  <a:pt x="0" y="202946"/>
                </a:lnTo>
                <a:lnTo>
                  <a:pt x="0" y="282194"/>
                </a:lnTo>
                <a:lnTo>
                  <a:pt x="19812" y="282194"/>
                </a:lnTo>
                <a:lnTo>
                  <a:pt x="19812" y="202946"/>
                </a:lnTo>
                <a:close/>
              </a:path>
              <a:path w="2753995" h="1253489">
                <a:moveTo>
                  <a:pt x="19812" y="64262"/>
                </a:moveTo>
                <a:lnTo>
                  <a:pt x="0" y="64262"/>
                </a:lnTo>
                <a:lnTo>
                  <a:pt x="0" y="143510"/>
                </a:lnTo>
                <a:lnTo>
                  <a:pt x="19812" y="143510"/>
                </a:lnTo>
                <a:lnTo>
                  <a:pt x="19812" y="64262"/>
                </a:lnTo>
                <a:close/>
              </a:path>
              <a:path w="2753995" h="1253489">
                <a:moveTo>
                  <a:pt x="94297" y="0"/>
                </a:moveTo>
                <a:lnTo>
                  <a:pt x="15049" y="0"/>
                </a:lnTo>
                <a:lnTo>
                  <a:pt x="15049" y="19812"/>
                </a:lnTo>
                <a:lnTo>
                  <a:pt x="94297" y="19812"/>
                </a:lnTo>
                <a:lnTo>
                  <a:pt x="94297" y="0"/>
                </a:lnTo>
                <a:close/>
              </a:path>
              <a:path w="2753995" h="1253489">
                <a:moveTo>
                  <a:pt x="232981" y="0"/>
                </a:moveTo>
                <a:lnTo>
                  <a:pt x="153733" y="0"/>
                </a:lnTo>
                <a:lnTo>
                  <a:pt x="153733" y="19812"/>
                </a:lnTo>
                <a:lnTo>
                  <a:pt x="232981" y="19812"/>
                </a:lnTo>
                <a:lnTo>
                  <a:pt x="232981" y="0"/>
                </a:lnTo>
                <a:close/>
              </a:path>
              <a:path w="2753995" h="1253489">
                <a:moveTo>
                  <a:pt x="371602" y="0"/>
                </a:moveTo>
                <a:lnTo>
                  <a:pt x="292353" y="0"/>
                </a:lnTo>
                <a:lnTo>
                  <a:pt x="292353" y="19812"/>
                </a:lnTo>
                <a:lnTo>
                  <a:pt x="371602" y="19812"/>
                </a:lnTo>
                <a:lnTo>
                  <a:pt x="371602" y="0"/>
                </a:lnTo>
                <a:close/>
              </a:path>
              <a:path w="2753995" h="1253489">
                <a:moveTo>
                  <a:pt x="510286" y="0"/>
                </a:moveTo>
                <a:lnTo>
                  <a:pt x="431038" y="0"/>
                </a:lnTo>
                <a:lnTo>
                  <a:pt x="431038" y="19812"/>
                </a:lnTo>
                <a:lnTo>
                  <a:pt x="510286" y="19812"/>
                </a:lnTo>
                <a:lnTo>
                  <a:pt x="510286" y="0"/>
                </a:lnTo>
                <a:close/>
              </a:path>
              <a:path w="2753995" h="1253489">
                <a:moveTo>
                  <a:pt x="648969" y="0"/>
                </a:moveTo>
                <a:lnTo>
                  <a:pt x="569722" y="0"/>
                </a:lnTo>
                <a:lnTo>
                  <a:pt x="569722" y="19812"/>
                </a:lnTo>
                <a:lnTo>
                  <a:pt x="648969" y="19812"/>
                </a:lnTo>
                <a:lnTo>
                  <a:pt x="648969" y="0"/>
                </a:lnTo>
                <a:close/>
              </a:path>
              <a:path w="2753995" h="1253489">
                <a:moveTo>
                  <a:pt x="787654" y="0"/>
                </a:moveTo>
                <a:lnTo>
                  <a:pt x="708406" y="0"/>
                </a:lnTo>
                <a:lnTo>
                  <a:pt x="708406" y="19812"/>
                </a:lnTo>
                <a:lnTo>
                  <a:pt x="787654" y="19812"/>
                </a:lnTo>
                <a:lnTo>
                  <a:pt x="787654" y="0"/>
                </a:lnTo>
                <a:close/>
              </a:path>
              <a:path w="2753995" h="1253489">
                <a:moveTo>
                  <a:pt x="926338" y="0"/>
                </a:moveTo>
                <a:lnTo>
                  <a:pt x="847089" y="0"/>
                </a:lnTo>
                <a:lnTo>
                  <a:pt x="847089" y="19812"/>
                </a:lnTo>
                <a:lnTo>
                  <a:pt x="926338" y="19812"/>
                </a:lnTo>
                <a:lnTo>
                  <a:pt x="926338" y="0"/>
                </a:lnTo>
                <a:close/>
              </a:path>
              <a:path w="2753995" h="1253489">
                <a:moveTo>
                  <a:pt x="1065022" y="0"/>
                </a:moveTo>
                <a:lnTo>
                  <a:pt x="985774" y="0"/>
                </a:lnTo>
                <a:lnTo>
                  <a:pt x="985774" y="19812"/>
                </a:lnTo>
                <a:lnTo>
                  <a:pt x="1065022" y="19812"/>
                </a:lnTo>
                <a:lnTo>
                  <a:pt x="1065022" y="0"/>
                </a:lnTo>
                <a:close/>
              </a:path>
              <a:path w="2753995" h="1253489">
                <a:moveTo>
                  <a:pt x="1203706" y="0"/>
                </a:moveTo>
                <a:lnTo>
                  <a:pt x="1124458" y="0"/>
                </a:lnTo>
                <a:lnTo>
                  <a:pt x="1124458" y="19812"/>
                </a:lnTo>
                <a:lnTo>
                  <a:pt x="1203706" y="19812"/>
                </a:lnTo>
                <a:lnTo>
                  <a:pt x="1203706" y="0"/>
                </a:lnTo>
                <a:close/>
              </a:path>
              <a:path w="2753995" h="1253489">
                <a:moveTo>
                  <a:pt x="1342389" y="0"/>
                </a:moveTo>
                <a:lnTo>
                  <a:pt x="1263142" y="0"/>
                </a:lnTo>
                <a:lnTo>
                  <a:pt x="1263142" y="19812"/>
                </a:lnTo>
                <a:lnTo>
                  <a:pt x="1342389" y="19812"/>
                </a:lnTo>
                <a:lnTo>
                  <a:pt x="1342389" y="0"/>
                </a:lnTo>
                <a:close/>
              </a:path>
              <a:path w="2753995" h="1253489">
                <a:moveTo>
                  <a:pt x="1481074" y="0"/>
                </a:moveTo>
                <a:lnTo>
                  <a:pt x="1401826" y="0"/>
                </a:lnTo>
                <a:lnTo>
                  <a:pt x="1401826" y="19812"/>
                </a:lnTo>
                <a:lnTo>
                  <a:pt x="1481074" y="19812"/>
                </a:lnTo>
                <a:lnTo>
                  <a:pt x="1481074" y="0"/>
                </a:lnTo>
                <a:close/>
              </a:path>
              <a:path w="2753995" h="1253489">
                <a:moveTo>
                  <a:pt x="1619758" y="0"/>
                </a:moveTo>
                <a:lnTo>
                  <a:pt x="1540510" y="0"/>
                </a:lnTo>
                <a:lnTo>
                  <a:pt x="1540510" y="19812"/>
                </a:lnTo>
                <a:lnTo>
                  <a:pt x="1619758" y="19812"/>
                </a:lnTo>
                <a:lnTo>
                  <a:pt x="1619758" y="0"/>
                </a:lnTo>
                <a:close/>
              </a:path>
              <a:path w="2753995" h="1253489">
                <a:moveTo>
                  <a:pt x="1758442" y="0"/>
                </a:moveTo>
                <a:lnTo>
                  <a:pt x="1679194" y="0"/>
                </a:lnTo>
                <a:lnTo>
                  <a:pt x="1679194" y="19812"/>
                </a:lnTo>
                <a:lnTo>
                  <a:pt x="1758442" y="19812"/>
                </a:lnTo>
                <a:lnTo>
                  <a:pt x="1758442" y="0"/>
                </a:lnTo>
                <a:close/>
              </a:path>
              <a:path w="2753995" h="1253489">
                <a:moveTo>
                  <a:pt x="1897126" y="0"/>
                </a:moveTo>
                <a:lnTo>
                  <a:pt x="1817878" y="0"/>
                </a:lnTo>
                <a:lnTo>
                  <a:pt x="1817878" y="19812"/>
                </a:lnTo>
                <a:lnTo>
                  <a:pt x="1897126" y="19812"/>
                </a:lnTo>
                <a:lnTo>
                  <a:pt x="1897126" y="0"/>
                </a:lnTo>
                <a:close/>
              </a:path>
              <a:path w="2753995" h="1253489">
                <a:moveTo>
                  <a:pt x="2035810" y="0"/>
                </a:moveTo>
                <a:lnTo>
                  <a:pt x="1956562" y="0"/>
                </a:lnTo>
                <a:lnTo>
                  <a:pt x="1956562" y="19812"/>
                </a:lnTo>
                <a:lnTo>
                  <a:pt x="2035810" y="19812"/>
                </a:lnTo>
                <a:lnTo>
                  <a:pt x="2035810" y="0"/>
                </a:lnTo>
                <a:close/>
              </a:path>
              <a:path w="2753995" h="1253489">
                <a:moveTo>
                  <a:pt x="2174494" y="0"/>
                </a:moveTo>
                <a:lnTo>
                  <a:pt x="2095245" y="0"/>
                </a:lnTo>
                <a:lnTo>
                  <a:pt x="2095245" y="19812"/>
                </a:lnTo>
                <a:lnTo>
                  <a:pt x="2174494" y="19812"/>
                </a:lnTo>
                <a:lnTo>
                  <a:pt x="2174494" y="0"/>
                </a:lnTo>
                <a:close/>
              </a:path>
              <a:path w="2753995" h="1253489">
                <a:moveTo>
                  <a:pt x="2313178" y="0"/>
                </a:moveTo>
                <a:lnTo>
                  <a:pt x="2233930" y="0"/>
                </a:lnTo>
                <a:lnTo>
                  <a:pt x="2233930" y="19812"/>
                </a:lnTo>
                <a:lnTo>
                  <a:pt x="2313178" y="19812"/>
                </a:lnTo>
                <a:lnTo>
                  <a:pt x="2313178" y="0"/>
                </a:lnTo>
                <a:close/>
              </a:path>
              <a:path w="2753995" h="1253489">
                <a:moveTo>
                  <a:pt x="2451862" y="0"/>
                </a:moveTo>
                <a:lnTo>
                  <a:pt x="2372614" y="0"/>
                </a:lnTo>
                <a:lnTo>
                  <a:pt x="2372614" y="19812"/>
                </a:lnTo>
                <a:lnTo>
                  <a:pt x="2451862" y="19812"/>
                </a:lnTo>
                <a:lnTo>
                  <a:pt x="2451862" y="0"/>
                </a:lnTo>
                <a:close/>
              </a:path>
              <a:path w="2753995" h="1253489">
                <a:moveTo>
                  <a:pt x="2590546" y="0"/>
                </a:moveTo>
                <a:lnTo>
                  <a:pt x="2511298" y="0"/>
                </a:lnTo>
                <a:lnTo>
                  <a:pt x="2511298" y="19812"/>
                </a:lnTo>
                <a:lnTo>
                  <a:pt x="2590546" y="19812"/>
                </a:lnTo>
                <a:lnTo>
                  <a:pt x="2590546" y="0"/>
                </a:lnTo>
                <a:close/>
              </a:path>
              <a:path w="2753995" h="1253489">
                <a:moveTo>
                  <a:pt x="2705481" y="9906"/>
                </a:moveTo>
                <a:lnTo>
                  <a:pt x="2705481" y="23749"/>
                </a:lnTo>
                <a:lnTo>
                  <a:pt x="2725292" y="23749"/>
                </a:lnTo>
                <a:lnTo>
                  <a:pt x="2725292" y="19812"/>
                </a:lnTo>
                <a:lnTo>
                  <a:pt x="2715387" y="19812"/>
                </a:lnTo>
                <a:lnTo>
                  <a:pt x="2705481" y="9906"/>
                </a:lnTo>
                <a:close/>
              </a:path>
              <a:path w="2753995" h="1253489">
                <a:moveTo>
                  <a:pt x="2725292" y="0"/>
                </a:moveTo>
                <a:lnTo>
                  <a:pt x="2649982" y="0"/>
                </a:lnTo>
                <a:lnTo>
                  <a:pt x="2649982" y="19812"/>
                </a:lnTo>
                <a:lnTo>
                  <a:pt x="2705481" y="19812"/>
                </a:lnTo>
                <a:lnTo>
                  <a:pt x="2705481" y="9906"/>
                </a:lnTo>
                <a:lnTo>
                  <a:pt x="2725292" y="9906"/>
                </a:lnTo>
                <a:lnTo>
                  <a:pt x="2725292" y="0"/>
                </a:lnTo>
                <a:close/>
              </a:path>
              <a:path w="2753995" h="1253489">
                <a:moveTo>
                  <a:pt x="2725292" y="9906"/>
                </a:moveTo>
                <a:lnTo>
                  <a:pt x="2705481" y="9906"/>
                </a:lnTo>
                <a:lnTo>
                  <a:pt x="2715387" y="19812"/>
                </a:lnTo>
                <a:lnTo>
                  <a:pt x="2725292" y="19812"/>
                </a:lnTo>
                <a:lnTo>
                  <a:pt x="2725292" y="9906"/>
                </a:lnTo>
                <a:close/>
              </a:path>
              <a:path w="2753995" h="1253489">
                <a:moveTo>
                  <a:pt x="2705481" y="105156"/>
                </a:moveTo>
                <a:lnTo>
                  <a:pt x="2677287" y="105156"/>
                </a:lnTo>
                <a:lnTo>
                  <a:pt x="2715387" y="181356"/>
                </a:lnTo>
                <a:lnTo>
                  <a:pt x="2747137" y="117856"/>
                </a:lnTo>
                <a:lnTo>
                  <a:pt x="2705481" y="117856"/>
                </a:lnTo>
                <a:lnTo>
                  <a:pt x="2705481" y="105156"/>
                </a:lnTo>
                <a:close/>
              </a:path>
              <a:path w="2753995" h="1253489">
                <a:moveTo>
                  <a:pt x="2725292" y="83185"/>
                </a:moveTo>
                <a:lnTo>
                  <a:pt x="2705481" y="83185"/>
                </a:lnTo>
                <a:lnTo>
                  <a:pt x="2705481" y="117856"/>
                </a:lnTo>
                <a:lnTo>
                  <a:pt x="2725292" y="117856"/>
                </a:lnTo>
                <a:lnTo>
                  <a:pt x="2725292" y="83185"/>
                </a:lnTo>
                <a:close/>
              </a:path>
              <a:path w="2753995" h="1253489">
                <a:moveTo>
                  <a:pt x="2753487" y="105156"/>
                </a:moveTo>
                <a:lnTo>
                  <a:pt x="2725292" y="105156"/>
                </a:lnTo>
                <a:lnTo>
                  <a:pt x="2725292" y="117856"/>
                </a:lnTo>
                <a:lnTo>
                  <a:pt x="2747137" y="117856"/>
                </a:lnTo>
                <a:lnTo>
                  <a:pt x="2753487" y="105156"/>
                </a:lnTo>
                <a:close/>
              </a:path>
            </a:pathLst>
          </a:custGeom>
          <a:solidFill>
            <a:srgbClr val="FF0000"/>
          </a:solidFill>
        </p:spPr>
        <p:txBody>
          <a:bodyPr wrap="square" lIns="0" tIns="0" rIns="0" bIns="0" rtlCol="0"/>
          <a:lstStyle/>
          <a:p/>
        </p:txBody>
      </p:sp>
      <p:sp>
        <p:nvSpPr>
          <p:cNvPr id="8" name="object 8"/>
          <p:cNvSpPr/>
          <p:nvPr/>
        </p:nvSpPr>
        <p:spPr>
          <a:xfrm>
            <a:off x="635165" y="1104391"/>
            <a:ext cx="4694555" cy="1427480"/>
          </a:xfrm>
          <a:custGeom>
            <a:avLst/>
            <a:gdLst/>
            <a:ahLst/>
            <a:cxnLst/>
            <a:rect l="l" t="t" r="r" b="b"/>
            <a:pathLst>
              <a:path w="4694555" h="1427480">
                <a:moveTo>
                  <a:pt x="383628" y="1407414"/>
                </a:moveTo>
                <a:lnTo>
                  <a:pt x="304380" y="1407414"/>
                </a:lnTo>
                <a:lnTo>
                  <a:pt x="304380" y="1427226"/>
                </a:lnTo>
                <a:lnTo>
                  <a:pt x="383628" y="1427226"/>
                </a:lnTo>
                <a:lnTo>
                  <a:pt x="383628" y="1407414"/>
                </a:lnTo>
                <a:close/>
              </a:path>
              <a:path w="4694555" h="1427480">
                <a:moveTo>
                  <a:pt x="244944" y="1407414"/>
                </a:moveTo>
                <a:lnTo>
                  <a:pt x="165696" y="1407414"/>
                </a:lnTo>
                <a:lnTo>
                  <a:pt x="165696" y="1427226"/>
                </a:lnTo>
                <a:lnTo>
                  <a:pt x="244944" y="1427226"/>
                </a:lnTo>
                <a:lnTo>
                  <a:pt x="244944" y="1407414"/>
                </a:lnTo>
                <a:close/>
              </a:path>
              <a:path w="4694555" h="1427480">
                <a:moveTo>
                  <a:pt x="106260" y="1407414"/>
                </a:moveTo>
                <a:lnTo>
                  <a:pt x="27012" y="1407414"/>
                </a:lnTo>
                <a:lnTo>
                  <a:pt x="27012" y="1427226"/>
                </a:lnTo>
                <a:lnTo>
                  <a:pt x="106260" y="1427226"/>
                </a:lnTo>
                <a:lnTo>
                  <a:pt x="106260" y="1407414"/>
                </a:lnTo>
                <a:close/>
              </a:path>
              <a:path w="4694555" h="1427480">
                <a:moveTo>
                  <a:pt x="19812" y="1295654"/>
                </a:moveTo>
                <a:lnTo>
                  <a:pt x="0" y="1295654"/>
                </a:lnTo>
                <a:lnTo>
                  <a:pt x="0" y="1374902"/>
                </a:lnTo>
                <a:lnTo>
                  <a:pt x="19812" y="1374902"/>
                </a:lnTo>
                <a:lnTo>
                  <a:pt x="19812" y="1295654"/>
                </a:lnTo>
                <a:close/>
              </a:path>
              <a:path w="4694555" h="1427480">
                <a:moveTo>
                  <a:pt x="19812" y="1156970"/>
                </a:moveTo>
                <a:lnTo>
                  <a:pt x="0" y="1156970"/>
                </a:lnTo>
                <a:lnTo>
                  <a:pt x="0" y="1236218"/>
                </a:lnTo>
                <a:lnTo>
                  <a:pt x="19812" y="1236218"/>
                </a:lnTo>
                <a:lnTo>
                  <a:pt x="19812" y="1156970"/>
                </a:lnTo>
                <a:close/>
              </a:path>
              <a:path w="4694555" h="1427480">
                <a:moveTo>
                  <a:pt x="19812" y="1018286"/>
                </a:moveTo>
                <a:lnTo>
                  <a:pt x="0" y="1018286"/>
                </a:lnTo>
                <a:lnTo>
                  <a:pt x="0" y="1097534"/>
                </a:lnTo>
                <a:lnTo>
                  <a:pt x="19812" y="1097534"/>
                </a:lnTo>
                <a:lnTo>
                  <a:pt x="19812" y="1018286"/>
                </a:lnTo>
                <a:close/>
              </a:path>
              <a:path w="4694555" h="1427480">
                <a:moveTo>
                  <a:pt x="19812" y="879602"/>
                </a:moveTo>
                <a:lnTo>
                  <a:pt x="0" y="879602"/>
                </a:lnTo>
                <a:lnTo>
                  <a:pt x="0" y="958850"/>
                </a:lnTo>
                <a:lnTo>
                  <a:pt x="19812" y="958850"/>
                </a:lnTo>
                <a:lnTo>
                  <a:pt x="19812" y="879602"/>
                </a:lnTo>
                <a:close/>
              </a:path>
              <a:path w="4694555" h="1427480">
                <a:moveTo>
                  <a:pt x="19812" y="740918"/>
                </a:moveTo>
                <a:lnTo>
                  <a:pt x="0" y="740918"/>
                </a:lnTo>
                <a:lnTo>
                  <a:pt x="0" y="820166"/>
                </a:lnTo>
                <a:lnTo>
                  <a:pt x="19812" y="820166"/>
                </a:lnTo>
                <a:lnTo>
                  <a:pt x="19812" y="740918"/>
                </a:lnTo>
                <a:close/>
              </a:path>
              <a:path w="4694555" h="1427480">
                <a:moveTo>
                  <a:pt x="19812" y="602234"/>
                </a:moveTo>
                <a:lnTo>
                  <a:pt x="0" y="602234"/>
                </a:lnTo>
                <a:lnTo>
                  <a:pt x="0" y="681482"/>
                </a:lnTo>
                <a:lnTo>
                  <a:pt x="19812" y="681482"/>
                </a:lnTo>
                <a:lnTo>
                  <a:pt x="19812" y="602234"/>
                </a:lnTo>
                <a:close/>
              </a:path>
              <a:path w="4694555" h="1427480">
                <a:moveTo>
                  <a:pt x="19812" y="463550"/>
                </a:moveTo>
                <a:lnTo>
                  <a:pt x="0" y="463550"/>
                </a:lnTo>
                <a:lnTo>
                  <a:pt x="0" y="542798"/>
                </a:lnTo>
                <a:lnTo>
                  <a:pt x="19812" y="542798"/>
                </a:lnTo>
                <a:lnTo>
                  <a:pt x="19812" y="463550"/>
                </a:lnTo>
                <a:close/>
              </a:path>
              <a:path w="4694555" h="1427480">
                <a:moveTo>
                  <a:pt x="19812" y="324866"/>
                </a:moveTo>
                <a:lnTo>
                  <a:pt x="0" y="324866"/>
                </a:lnTo>
                <a:lnTo>
                  <a:pt x="0" y="404113"/>
                </a:lnTo>
                <a:lnTo>
                  <a:pt x="19812" y="404113"/>
                </a:lnTo>
                <a:lnTo>
                  <a:pt x="19812" y="324866"/>
                </a:lnTo>
                <a:close/>
              </a:path>
              <a:path w="4694555" h="1427480">
                <a:moveTo>
                  <a:pt x="19812" y="186182"/>
                </a:moveTo>
                <a:lnTo>
                  <a:pt x="0" y="186182"/>
                </a:lnTo>
                <a:lnTo>
                  <a:pt x="0" y="265430"/>
                </a:lnTo>
                <a:lnTo>
                  <a:pt x="19812" y="265430"/>
                </a:lnTo>
                <a:lnTo>
                  <a:pt x="19812" y="186182"/>
                </a:lnTo>
                <a:close/>
              </a:path>
              <a:path w="4694555" h="1427480">
                <a:moveTo>
                  <a:pt x="19812" y="47498"/>
                </a:moveTo>
                <a:lnTo>
                  <a:pt x="0" y="47498"/>
                </a:lnTo>
                <a:lnTo>
                  <a:pt x="0" y="126746"/>
                </a:lnTo>
                <a:lnTo>
                  <a:pt x="19812" y="126746"/>
                </a:lnTo>
                <a:lnTo>
                  <a:pt x="19812" y="47498"/>
                </a:lnTo>
                <a:close/>
              </a:path>
              <a:path w="4694555" h="1427480">
                <a:moveTo>
                  <a:pt x="110921" y="0"/>
                </a:moveTo>
                <a:lnTo>
                  <a:pt x="31673" y="0"/>
                </a:lnTo>
                <a:lnTo>
                  <a:pt x="31673" y="19812"/>
                </a:lnTo>
                <a:lnTo>
                  <a:pt x="110921" y="19812"/>
                </a:lnTo>
                <a:lnTo>
                  <a:pt x="110921" y="0"/>
                </a:lnTo>
                <a:close/>
              </a:path>
              <a:path w="4694555" h="1427480">
                <a:moveTo>
                  <a:pt x="249605" y="0"/>
                </a:moveTo>
                <a:lnTo>
                  <a:pt x="170357" y="0"/>
                </a:lnTo>
                <a:lnTo>
                  <a:pt x="170357" y="19812"/>
                </a:lnTo>
                <a:lnTo>
                  <a:pt x="249605" y="19812"/>
                </a:lnTo>
                <a:lnTo>
                  <a:pt x="249605" y="0"/>
                </a:lnTo>
                <a:close/>
              </a:path>
              <a:path w="4694555" h="1427480">
                <a:moveTo>
                  <a:pt x="388289" y="0"/>
                </a:moveTo>
                <a:lnTo>
                  <a:pt x="309041" y="0"/>
                </a:lnTo>
                <a:lnTo>
                  <a:pt x="309041" y="19812"/>
                </a:lnTo>
                <a:lnTo>
                  <a:pt x="388289" y="19812"/>
                </a:lnTo>
                <a:lnTo>
                  <a:pt x="388289" y="0"/>
                </a:lnTo>
                <a:close/>
              </a:path>
              <a:path w="4694555" h="1427480">
                <a:moveTo>
                  <a:pt x="526973" y="0"/>
                </a:moveTo>
                <a:lnTo>
                  <a:pt x="447725" y="0"/>
                </a:lnTo>
                <a:lnTo>
                  <a:pt x="447725" y="19812"/>
                </a:lnTo>
                <a:lnTo>
                  <a:pt x="526973" y="19812"/>
                </a:lnTo>
                <a:lnTo>
                  <a:pt x="526973" y="0"/>
                </a:lnTo>
                <a:close/>
              </a:path>
              <a:path w="4694555" h="1427480">
                <a:moveTo>
                  <a:pt x="665695" y="0"/>
                </a:moveTo>
                <a:lnTo>
                  <a:pt x="586409" y="0"/>
                </a:lnTo>
                <a:lnTo>
                  <a:pt x="586409" y="19812"/>
                </a:lnTo>
                <a:lnTo>
                  <a:pt x="665695" y="19812"/>
                </a:lnTo>
                <a:lnTo>
                  <a:pt x="665695" y="0"/>
                </a:lnTo>
                <a:close/>
              </a:path>
              <a:path w="4694555" h="1427480">
                <a:moveTo>
                  <a:pt x="804379" y="0"/>
                </a:moveTo>
                <a:lnTo>
                  <a:pt x="725131" y="0"/>
                </a:lnTo>
                <a:lnTo>
                  <a:pt x="725131" y="19812"/>
                </a:lnTo>
                <a:lnTo>
                  <a:pt x="804379" y="19812"/>
                </a:lnTo>
                <a:lnTo>
                  <a:pt x="804379" y="0"/>
                </a:lnTo>
                <a:close/>
              </a:path>
              <a:path w="4694555" h="1427480">
                <a:moveTo>
                  <a:pt x="943063" y="0"/>
                </a:moveTo>
                <a:lnTo>
                  <a:pt x="863815" y="0"/>
                </a:lnTo>
                <a:lnTo>
                  <a:pt x="863815" y="19812"/>
                </a:lnTo>
                <a:lnTo>
                  <a:pt x="943063" y="19812"/>
                </a:lnTo>
                <a:lnTo>
                  <a:pt x="943063" y="0"/>
                </a:lnTo>
                <a:close/>
              </a:path>
              <a:path w="4694555" h="1427480">
                <a:moveTo>
                  <a:pt x="1081747" y="0"/>
                </a:moveTo>
                <a:lnTo>
                  <a:pt x="1002499" y="0"/>
                </a:lnTo>
                <a:lnTo>
                  <a:pt x="1002499" y="19812"/>
                </a:lnTo>
                <a:lnTo>
                  <a:pt x="1081747" y="19812"/>
                </a:lnTo>
                <a:lnTo>
                  <a:pt x="1081747" y="0"/>
                </a:lnTo>
                <a:close/>
              </a:path>
              <a:path w="4694555" h="1427480">
                <a:moveTo>
                  <a:pt x="1220431" y="0"/>
                </a:moveTo>
                <a:lnTo>
                  <a:pt x="1141183" y="0"/>
                </a:lnTo>
                <a:lnTo>
                  <a:pt x="1141183" y="19812"/>
                </a:lnTo>
                <a:lnTo>
                  <a:pt x="1220431" y="19812"/>
                </a:lnTo>
                <a:lnTo>
                  <a:pt x="1220431" y="0"/>
                </a:lnTo>
                <a:close/>
              </a:path>
              <a:path w="4694555" h="1427480">
                <a:moveTo>
                  <a:pt x="1359115" y="0"/>
                </a:moveTo>
                <a:lnTo>
                  <a:pt x="1279867" y="0"/>
                </a:lnTo>
                <a:lnTo>
                  <a:pt x="1279867" y="19812"/>
                </a:lnTo>
                <a:lnTo>
                  <a:pt x="1359115" y="19812"/>
                </a:lnTo>
                <a:lnTo>
                  <a:pt x="1359115" y="0"/>
                </a:lnTo>
                <a:close/>
              </a:path>
              <a:path w="4694555" h="1427480">
                <a:moveTo>
                  <a:pt x="1497799" y="0"/>
                </a:moveTo>
                <a:lnTo>
                  <a:pt x="1418551" y="0"/>
                </a:lnTo>
                <a:lnTo>
                  <a:pt x="1418551" y="19812"/>
                </a:lnTo>
                <a:lnTo>
                  <a:pt x="1497799" y="19812"/>
                </a:lnTo>
                <a:lnTo>
                  <a:pt x="1497799" y="0"/>
                </a:lnTo>
                <a:close/>
              </a:path>
              <a:path w="4694555" h="1427480">
                <a:moveTo>
                  <a:pt x="1636483" y="0"/>
                </a:moveTo>
                <a:lnTo>
                  <a:pt x="1557235" y="0"/>
                </a:lnTo>
                <a:lnTo>
                  <a:pt x="1557235" y="19812"/>
                </a:lnTo>
                <a:lnTo>
                  <a:pt x="1636483" y="19812"/>
                </a:lnTo>
                <a:lnTo>
                  <a:pt x="1636483" y="0"/>
                </a:lnTo>
                <a:close/>
              </a:path>
              <a:path w="4694555" h="1427480">
                <a:moveTo>
                  <a:pt x="1775167" y="0"/>
                </a:moveTo>
                <a:lnTo>
                  <a:pt x="1695919" y="0"/>
                </a:lnTo>
                <a:lnTo>
                  <a:pt x="1695919" y="19812"/>
                </a:lnTo>
                <a:lnTo>
                  <a:pt x="1775167" y="19812"/>
                </a:lnTo>
                <a:lnTo>
                  <a:pt x="1775167" y="0"/>
                </a:lnTo>
                <a:close/>
              </a:path>
              <a:path w="4694555" h="1427480">
                <a:moveTo>
                  <a:pt x="1913851" y="0"/>
                </a:moveTo>
                <a:lnTo>
                  <a:pt x="1834603" y="0"/>
                </a:lnTo>
                <a:lnTo>
                  <a:pt x="1834603" y="19812"/>
                </a:lnTo>
                <a:lnTo>
                  <a:pt x="1913851" y="19812"/>
                </a:lnTo>
                <a:lnTo>
                  <a:pt x="1913851" y="0"/>
                </a:lnTo>
                <a:close/>
              </a:path>
              <a:path w="4694555" h="1427480">
                <a:moveTo>
                  <a:pt x="2052535" y="0"/>
                </a:moveTo>
                <a:lnTo>
                  <a:pt x="1973287" y="0"/>
                </a:lnTo>
                <a:lnTo>
                  <a:pt x="1973287" y="19812"/>
                </a:lnTo>
                <a:lnTo>
                  <a:pt x="2052535" y="19812"/>
                </a:lnTo>
                <a:lnTo>
                  <a:pt x="2052535" y="0"/>
                </a:lnTo>
                <a:close/>
              </a:path>
              <a:path w="4694555" h="1427480">
                <a:moveTo>
                  <a:pt x="2191219" y="0"/>
                </a:moveTo>
                <a:lnTo>
                  <a:pt x="2111971" y="0"/>
                </a:lnTo>
                <a:lnTo>
                  <a:pt x="2111971" y="19812"/>
                </a:lnTo>
                <a:lnTo>
                  <a:pt x="2191219" y="19812"/>
                </a:lnTo>
                <a:lnTo>
                  <a:pt x="2191219" y="0"/>
                </a:lnTo>
                <a:close/>
              </a:path>
              <a:path w="4694555" h="1427480">
                <a:moveTo>
                  <a:pt x="2329903" y="0"/>
                </a:moveTo>
                <a:lnTo>
                  <a:pt x="2250655" y="0"/>
                </a:lnTo>
                <a:lnTo>
                  <a:pt x="2250655" y="19812"/>
                </a:lnTo>
                <a:lnTo>
                  <a:pt x="2329903" y="19812"/>
                </a:lnTo>
                <a:lnTo>
                  <a:pt x="2329903" y="0"/>
                </a:lnTo>
                <a:close/>
              </a:path>
              <a:path w="4694555" h="1427480">
                <a:moveTo>
                  <a:pt x="2468587" y="0"/>
                </a:moveTo>
                <a:lnTo>
                  <a:pt x="2389339" y="0"/>
                </a:lnTo>
                <a:lnTo>
                  <a:pt x="2389339" y="19812"/>
                </a:lnTo>
                <a:lnTo>
                  <a:pt x="2468587" y="19812"/>
                </a:lnTo>
                <a:lnTo>
                  <a:pt x="2468587" y="0"/>
                </a:lnTo>
                <a:close/>
              </a:path>
              <a:path w="4694555" h="1427480">
                <a:moveTo>
                  <a:pt x="2607271" y="0"/>
                </a:moveTo>
                <a:lnTo>
                  <a:pt x="2528023" y="0"/>
                </a:lnTo>
                <a:lnTo>
                  <a:pt x="2528023" y="19812"/>
                </a:lnTo>
                <a:lnTo>
                  <a:pt x="2607271" y="19812"/>
                </a:lnTo>
                <a:lnTo>
                  <a:pt x="2607271" y="0"/>
                </a:lnTo>
                <a:close/>
              </a:path>
              <a:path w="4694555" h="1427480">
                <a:moveTo>
                  <a:pt x="2745955" y="0"/>
                </a:moveTo>
                <a:lnTo>
                  <a:pt x="2666707" y="0"/>
                </a:lnTo>
                <a:lnTo>
                  <a:pt x="2666707" y="19812"/>
                </a:lnTo>
                <a:lnTo>
                  <a:pt x="2745955" y="19812"/>
                </a:lnTo>
                <a:lnTo>
                  <a:pt x="2745955" y="0"/>
                </a:lnTo>
                <a:close/>
              </a:path>
              <a:path w="4694555" h="1427480">
                <a:moveTo>
                  <a:pt x="2884639" y="0"/>
                </a:moveTo>
                <a:lnTo>
                  <a:pt x="2805391" y="0"/>
                </a:lnTo>
                <a:lnTo>
                  <a:pt x="2805391" y="19812"/>
                </a:lnTo>
                <a:lnTo>
                  <a:pt x="2884639" y="19812"/>
                </a:lnTo>
                <a:lnTo>
                  <a:pt x="2884639" y="0"/>
                </a:lnTo>
                <a:close/>
              </a:path>
              <a:path w="4694555" h="1427480">
                <a:moveTo>
                  <a:pt x="3023323" y="0"/>
                </a:moveTo>
                <a:lnTo>
                  <a:pt x="2944075" y="0"/>
                </a:lnTo>
                <a:lnTo>
                  <a:pt x="2944075" y="19812"/>
                </a:lnTo>
                <a:lnTo>
                  <a:pt x="3023323" y="19812"/>
                </a:lnTo>
                <a:lnTo>
                  <a:pt x="3023323" y="0"/>
                </a:lnTo>
                <a:close/>
              </a:path>
              <a:path w="4694555" h="1427480">
                <a:moveTo>
                  <a:pt x="3162007" y="0"/>
                </a:moveTo>
                <a:lnTo>
                  <a:pt x="3082759" y="0"/>
                </a:lnTo>
                <a:lnTo>
                  <a:pt x="3082759" y="19812"/>
                </a:lnTo>
                <a:lnTo>
                  <a:pt x="3162007" y="19812"/>
                </a:lnTo>
                <a:lnTo>
                  <a:pt x="3162007" y="0"/>
                </a:lnTo>
                <a:close/>
              </a:path>
              <a:path w="4694555" h="1427480">
                <a:moveTo>
                  <a:pt x="3300691" y="0"/>
                </a:moveTo>
                <a:lnTo>
                  <a:pt x="3221443" y="0"/>
                </a:lnTo>
                <a:lnTo>
                  <a:pt x="3221443" y="19812"/>
                </a:lnTo>
                <a:lnTo>
                  <a:pt x="3300691" y="19812"/>
                </a:lnTo>
                <a:lnTo>
                  <a:pt x="3300691" y="0"/>
                </a:lnTo>
                <a:close/>
              </a:path>
              <a:path w="4694555" h="1427480">
                <a:moveTo>
                  <a:pt x="3439375" y="0"/>
                </a:moveTo>
                <a:lnTo>
                  <a:pt x="3360127" y="0"/>
                </a:lnTo>
                <a:lnTo>
                  <a:pt x="3360127" y="19812"/>
                </a:lnTo>
                <a:lnTo>
                  <a:pt x="3439375" y="19812"/>
                </a:lnTo>
                <a:lnTo>
                  <a:pt x="3439375" y="0"/>
                </a:lnTo>
                <a:close/>
              </a:path>
              <a:path w="4694555" h="1427480">
                <a:moveTo>
                  <a:pt x="3578059" y="0"/>
                </a:moveTo>
                <a:lnTo>
                  <a:pt x="3498811" y="0"/>
                </a:lnTo>
                <a:lnTo>
                  <a:pt x="3498811" y="19812"/>
                </a:lnTo>
                <a:lnTo>
                  <a:pt x="3578059" y="19812"/>
                </a:lnTo>
                <a:lnTo>
                  <a:pt x="3578059" y="0"/>
                </a:lnTo>
                <a:close/>
              </a:path>
              <a:path w="4694555" h="1427480">
                <a:moveTo>
                  <a:pt x="3716743" y="0"/>
                </a:moveTo>
                <a:lnTo>
                  <a:pt x="3637495" y="0"/>
                </a:lnTo>
                <a:lnTo>
                  <a:pt x="3637495" y="19812"/>
                </a:lnTo>
                <a:lnTo>
                  <a:pt x="3716743" y="19812"/>
                </a:lnTo>
                <a:lnTo>
                  <a:pt x="3716743" y="0"/>
                </a:lnTo>
                <a:close/>
              </a:path>
              <a:path w="4694555" h="1427480">
                <a:moveTo>
                  <a:pt x="3855427" y="0"/>
                </a:moveTo>
                <a:lnTo>
                  <a:pt x="3776179" y="0"/>
                </a:lnTo>
                <a:lnTo>
                  <a:pt x="3776179" y="19812"/>
                </a:lnTo>
                <a:lnTo>
                  <a:pt x="3855427" y="19812"/>
                </a:lnTo>
                <a:lnTo>
                  <a:pt x="3855427" y="0"/>
                </a:lnTo>
                <a:close/>
              </a:path>
              <a:path w="4694555" h="1427480">
                <a:moveTo>
                  <a:pt x="3994111" y="0"/>
                </a:moveTo>
                <a:lnTo>
                  <a:pt x="3914863" y="0"/>
                </a:lnTo>
                <a:lnTo>
                  <a:pt x="3914863" y="19812"/>
                </a:lnTo>
                <a:lnTo>
                  <a:pt x="3994111" y="19812"/>
                </a:lnTo>
                <a:lnTo>
                  <a:pt x="3994111" y="0"/>
                </a:lnTo>
                <a:close/>
              </a:path>
              <a:path w="4694555" h="1427480">
                <a:moveTo>
                  <a:pt x="4132795" y="0"/>
                </a:moveTo>
                <a:lnTo>
                  <a:pt x="4053547" y="0"/>
                </a:lnTo>
                <a:lnTo>
                  <a:pt x="4053547" y="19812"/>
                </a:lnTo>
                <a:lnTo>
                  <a:pt x="4132795" y="19812"/>
                </a:lnTo>
                <a:lnTo>
                  <a:pt x="4132795" y="0"/>
                </a:lnTo>
                <a:close/>
              </a:path>
              <a:path w="4694555" h="1427480">
                <a:moveTo>
                  <a:pt x="4271479" y="0"/>
                </a:moveTo>
                <a:lnTo>
                  <a:pt x="4192231" y="0"/>
                </a:lnTo>
                <a:lnTo>
                  <a:pt x="4192231" y="19812"/>
                </a:lnTo>
                <a:lnTo>
                  <a:pt x="4271479" y="19812"/>
                </a:lnTo>
                <a:lnTo>
                  <a:pt x="4271479" y="0"/>
                </a:lnTo>
                <a:close/>
              </a:path>
              <a:path w="4694555" h="1427480">
                <a:moveTo>
                  <a:pt x="4410163" y="0"/>
                </a:moveTo>
                <a:lnTo>
                  <a:pt x="4330915" y="0"/>
                </a:lnTo>
                <a:lnTo>
                  <a:pt x="4330915" y="19812"/>
                </a:lnTo>
                <a:lnTo>
                  <a:pt x="4410163" y="19812"/>
                </a:lnTo>
                <a:lnTo>
                  <a:pt x="4410163" y="0"/>
                </a:lnTo>
                <a:close/>
              </a:path>
              <a:path w="4694555" h="1427480">
                <a:moveTo>
                  <a:pt x="4548847" y="0"/>
                </a:moveTo>
                <a:lnTo>
                  <a:pt x="4469599" y="0"/>
                </a:lnTo>
                <a:lnTo>
                  <a:pt x="4469599" y="19812"/>
                </a:lnTo>
                <a:lnTo>
                  <a:pt x="4548847" y="19812"/>
                </a:lnTo>
                <a:lnTo>
                  <a:pt x="4548847" y="0"/>
                </a:lnTo>
                <a:close/>
              </a:path>
              <a:path w="4694555" h="1427480">
                <a:moveTo>
                  <a:pt x="4646256" y="9906"/>
                </a:moveTo>
                <a:lnTo>
                  <a:pt x="4646256" y="41148"/>
                </a:lnTo>
                <a:lnTo>
                  <a:pt x="4666068" y="41148"/>
                </a:lnTo>
                <a:lnTo>
                  <a:pt x="4666068" y="19812"/>
                </a:lnTo>
                <a:lnTo>
                  <a:pt x="4656162" y="19812"/>
                </a:lnTo>
                <a:lnTo>
                  <a:pt x="4646256" y="9906"/>
                </a:lnTo>
                <a:close/>
              </a:path>
              <a:path w="4694555" h="1427480">
                <a:moveTo>
                  <a:pt x="4666068" y="0"/>
                </a:moveTo>
                <a:lnTo>
                  <a:pt x="4608283" y="0"/>
                </a:lnTo>
                <a:lnTo>
                  <a:pt x="4608283" y="19812"/>
                </a:lnTo>
                <a:lnTo>
                  <a:pt x="4646256" y="19812"/>
                </a:lnTo>
                <a:lnTo>
                  <a:pt x="4646256" y="9906"/>
                </a:lnTo>
                <a:lnTo>
                  <a:pt x="4666068" y="9906"/>
                </a:lnTo>
                <a:lnTo>
                  <a:pt x="4666068" y="0"/>
                </a:lnTo>
                <a:close/>
              </a:path>
              <a:path w="4694555" h="1427480">
                <a:moveTo>
                  <a:pt x="4666068" y="9906"/>
                </a:moveTo>
                <a:lnTo>
                  <a:pt x="4646256" y="9906"/>
                </a:lnTo>
                <a:lnTo>
                  <a:pt x="4656162" y="19812"/>
                </a:lnTo>
                <a:lnTo>
                  <a:pt x="4666068" y="19812"/>
                </a:lnTo>
                <a:lnTo>
                  <a:pt x="4666068" y="9906"/>
                </a:lnTo>
                <a:close/>
              </a:path>
              <a:path w="4694555" h="1427480">
                <a:moveTo>
                  <a:pt x="4666068" y="100584"/>
                </a:moveTo>
                <a:lnTo>
                  <a:pt x="4646256" y="100584"/>
                </a:lnTo>
                <a:lnTo>
                  <a:pt x="4646256" y="179832"/>
                </a:lnTo>
                <a:lnTo>
                  <a:pt x="4666068" y="179832"/>
                </a:lnTo>
                <a:lnTo>
                  <a:pt x="4666068" y="100584"/>
                </a:lnTo>
                <a:close/>
              </a:path>
              <a:path w="4694555" h="1427480">
                <a:moveTo>
                  <a:pt x="4646256" y="269494"/>
                </a:moveTo>
                <a:lnTo>
                  <a:pt x="4618062" y="269494"/>
                </a:lnTo>
                <a:lnTo>
                  <a:pt x="4656162" y="345694"/>
                </a:lnTo>
                <a:lnTo>
                  <a:pt x="4687912" y="282194"/>
                </a:lnTo>
                <a:lnTo>
                  <a:pt x="4646256" y="282194"/>
                </a:lnTo>
                <a:lnTo>
                  <a:pt x="4646256" y="269494"/>
                </a:lnTo>
                <a:close/>
              </a:path>
              <a:path w="4694555" h="1427480">
                <a:moveTo>
                  <a:pt x="4666068" y="239268"/>
                </a:moveTo>
                <a:lnTo>
                  <a:pt x="4646256" y="239268"/>
                </a:lnTo>
                <a:lnTo>
                  <a:pt x="4646256" y="282194"/>
                </a:lnTo>
                <a:lnTo>
                  <a:pt x="4666068" y="282194"/>
                </a:lnTo>
                <a:lnTo>
                  <a:pt x="4666068" y="239268"/>
                </a:lnTo>
                <a:close/>
              </a:path>
              <a:path w="4694555" h="1427480">
                <a:moveTo>
                  <a:pt x="4694262" y="269494"/>
                </a:moveTo>
                <a:lnTo>
                  <a:pt x="4666068" y="269494"/>
                </a:lnTo>
                <a:lnTo>
                  <a:pt x="4666068" y="282194"/>
                </a:lnTo>
                <a:lnTo>
                  <a:pt x="4687912" y="282194"/>
                </a:lnTo>
                <a:lnTo>
                  <a:pt x="4694262" y="269494"/>
                </a:lnTo>
                <a:close/>
              </a:path>
            </a:pathLst>
          </a:custGeom>
          <a:solidFill>
            <a:srgbClr val="FF0000"/>
          </a:solidFill>
        </p:spPr>
        <p:txBody>
          <a:bodyPr wrap="square" lIns="0" tIns="0" rIns="0" bIns="0" rtlCol="0"/>
          <a:lstStyle/>
          <a:p/>
        </p:txBody>
      </p:sp>
      <p:sp>
        <p:nvSpPr>
          <p:cNvPr id="9" name="object 9"/>
          <p:cNvSpPr txBox="1"/>
          <p:nvPr/>
        </p:nvSpPr>
        <p:spPr>
          <a:xfrm>
            <a:off x="6411595" y="2339086"/>
            <a:ext cx="2590800" cy="1307465"/>
          </a:xfrm>
          <a:prstGeom prst="rect">
            <a:avLst/>
          </a:prstGeom>
        </p:spPr>
        <p:txBody>
          <a:bodyPr vert="horz" wrap="square" lIns="0" tIns="13335" rIns="0" bIns="0" rtlCol="0">
            <a:spAutoFit/>
          </a:bodyPr>
          <a:lstStyle/>
          <a:p>
            <a:pPr marL="227330" indent="-215265">
              <a:lnSpc>
                <a:spcPct val="100000"/>
              </a:lnSpc>
              <a:spcBef>
                <a:spcPts val="105"/>
              </a:spcBef>
              <a:buFont typeface="Arial" panose="020B0604020202090204"/>
              <a:buChar char="•"/>
              <a:tabLst>
                <a:tab pos="226695" algn="l"/>
                <a:tab pos="227965" algn="l"/>
              </a:tabLst>
            </a:pPr>
            <a:r>
              <a:rPr sz="1050" spc="5" dirty="0">
                <a:latin typeface="微软雅黑"/>
                <a:cs typeface="微软雅黑"/>
              </a:rPr>
              <a:t>国际站</a:t>
            </a:r>
            <a:r>
              <a:rPr sz="1050" dirty="0">
                <a:latin typeface="微软雅黑"/>
                <a:cs typeface="微软雅黑"/>
              </a:rPr>
              <a:t>KP</a:t>
            </a:r>
            <a:r>
              <a:rPr sz="1050" spc="-10" dirty="0">
                <a:latin typeface="微软雅黑"/>
                <a:cs typeface="微软雅黑"/>
              </a:rPr>
              <a:t>工</a:t>
            </a:r>
            <a:r>
              <a:rPr sz="1050" spc="5" dirty="0">
                <a:latin typeface="微软雅黑"/>
                <a:cs typeface="微软雅黑"/>
              </a:rPr>
              <a:t>作</a:t>
            </a:r>
            <a:r>
              <a:rPr sz="1050" spc="-10" dirty="0">
                <a:latin typeface="微软雅黑"/>
                <a:cs typeface="微软雅黑"/>
              </a:rPr>
              <a:t>台</a:t>
            </a:r>
            <a:r>
              <a:rPr sz="1050" spc="5" dirty="0">
                <a:latin typeface="微软雅黑"/>
                <a:cs typeface="微软雅黑"/>
              </a:rPr>
              <a:t>，</a:t>
            </a:r>
            <a:r>
              <a:rPr sz="1050" spc="-10" dirty="0">
                <a:latin typeface="微软雅黑"/>
                <a:cs typeface="微软雅黑"/>
              </a:rPr>
              <a:t>随</a:t>
            </a:r>
            <a:r>
              <a:rPr sz="1050" spc="5" dirty="0">
                <a:latin typeface="微软雅黑"/>
                <a:cs typeface="微软雅黑"/>
              </a:rPr>
              <a:t>时</a:t>
            </a:r>
            <a:r>
              <a:rPr sz="1050" spc="-10" dirty="0">
                <a:latin typeface="微软雅黑"/>
                <a:cs typeface="微软雅黑"/>
              </a:rPr>
              <a:t>随</a:t>
            </a:r>
            <a:r>
              <a:rPr sz="1050" spc="5" dirty="0">
                <a:latin typeface="微软雅黑"/>
                <a:cs typeface="微软雅黑"/>
              </a:rPr>
              <a:t>地</a:t>
            </a:r>
            <a:r>
              <a:rPr sz="1050" spc="-10" dirty="0">
                <a:latin typeface="微软雅黑"/>
                <a:cs typeface="微软雅黑"/>
              </a:rPr>
              <a:t>管</a:t>
            </a:r>
            <a:r>
              <a:rPr sz="1050" spc="5" dirty="0">
                <a:latin typeface="微软雅黑"/>
                <a:cs typeface="微软雅黑"/>
              </a:rPr>
              <a:t>理</a:t>
            </a:r>
            <a:r>
              <a:rPr sz="1050" spc="-10" dirty="0">
                <a:latin typeface="微软雅黑"/>
                <a:cs typeface="微软雅黑"/>
              </a:rPr>
              <a:t>业</a:t>
            </a:r>
            <a:r>
              <a:rPr sz="1050" spc="5" dirty="0">
                <a:latin typeface="微软雅黑"/>
                <a:cs typeface="微软雅黑"/>
              </a:rPr>
              <a:t>务</a:t>
            </a:r>
            <a:endParaRPr sz="1050">
              <a:latin typeface="微软雅黑"/>
              <a:cs typeface="微软雅黑"/>
            </a:endParaRPr>
          </a:p>
          <a:p>
            <a:pPr>
              <a:lnSpc>
                <a:spcPct val="100000"/>
              </a:lnSpc>
              <a:spcBef>
                <a:spcPts val="50"/>
              </a:spcBef>
              <a:buFont typeface="Arial" panose="020B0604020202090204"/>
              <a:buChar char="•"/>
            </a:pPr>
            <a:endParaRPr sz="1050">
              <a:latin typeface="Times New Roman" panose="02020503050405090304"/>
              <a:cs typeface="Times New Roman" panose="02020503050405090304"/>
            </a:endParaRPr>
          </a:p>
          <a:p>
            <a:pPr marL="227330" marR="82550" indent="-215265" algn="just">
              <a:lnSpc>
                <a:spcPct val="100000"/>
              </a:lnSpc>
              <a:buFont typeface="Arial" panose="020B0604020202090204"/>
              <a:buChar char="•"/>
              <a:tabLst>
                <a:tab pos="227965" algn="l"/>
              </a:tabLst>
            </a:pPr>
            <a:r>
              <a:rPr sz="1050" spc="5" dirty="0">
                <a:latin typeface="微软雅黑"/>
                <a:cs typeface="微软雅黑"/>
              </a:rPr>
              <a:t>国际站会员一</a:t>
            </a:r>
            <a:r>
              <a:rPr sz="1050" spc="-10" dirty="0">
                <a:latin typeface="微软雅黑"/>
                <a:cs typeface="微软雅黑"/>
              </a:rPr>
              <a:t>键</a:t>
            </a:r>
            <a:r>
              <a:rPr sz="1050" spc="5" dirty="0">
                <a:latin typeface="微软雅黑"/>
                <a:cs typeface="微软雅黑"/>
              </a:rPr>
              <a:t>秒</a:t>
            </a:r>
            <a:r>
              <a:rPr sz="1050" spc="-10" dirty="0">
                <a:latin typeface="微软雅黑"/>
                <a:cs typeface="微软雅黑"/>
              </a:rPr>
              <a:t>速</a:t>
            </a:r>
            <a:r>
              <a:rPr sz="1050" spc="5" dirty="0">
                <a:latin typeface="微软雅黑"/>
                <a:cs typeface="微软雅黑"/>
              </a:rPr>
              <a:t>认</a:t>
            </a:r>
            <a:r>
              <a:rPr sz="1050" spc="-10" dirty="0">
                <a:latin typeface="微软雅黑"/>
                <a:cs typeface="微软雅黑"/>
              </a:rPr>
              <a:t>证</a:t>
            </a:r>
            <a:r>
              <a:rPr sz="1050" spc="5" dirty="0">
                <a:latin typeface="微软雅黑"/>
                <a:cs typeface="微软雅黑"/>
              </a:rPr>
              <a:t>企业</a:t>
            </a:r>
            <a:r>
              <a:rPr sz="1050" spc="-10" dirty="0">
                <a:latin typeface="微软雅黑"/>
                <a:cs typeface="微软雅黑"/>
              </a:rPr>
              <a:t>组</a:t>
            </a:r>
            <a:r>
              <a:rPr sz="1050" spc="5" dirty="0">
                <a:latin typeface="微软雅黑"/>
                <a:cs typeface="微软雅黑"/>
              </a:rPr>
              <a:t>织</a:t>
            </a:r>
            <a:r>
              <a:rPr sz="1050" spc="-10" dirty="0">
                <a:latin typeface="微软雅黑"/>
                <a:cs typeface="微软雅黑"/>
              </a:rPr>
              <a:t>，</a:t>
            </a:r>
            <a:r>
              <a:rPr sz="1050" spc="5" dirty="0">
                <a:latin typeface="微软雅黑"/>
                <a:cs typeface="微软雅黑"/>
              </a:rPr>
              <a:t>省 却复杂资料提</a:t>
            </a:r>
            <a:r>
              <a:rPr sz="1050" spc="-10" dirty="0">
                <a:latin typeface="微软雅黑"/>
                <a:cs typeface="微软雅黑"/>
              </a:rPr>
              <a:t>交</a:t>
            </a:r>
            <a:r>
              <a:rPr sz="1050" spc="5" dirty="0">
                <a:latin typeface="微软雅黑"/>
                <a:cs typeface="微软雅黑"/>
              </a:rPr>
              <a:t>，</a:t>
            </a:r>
            <a:r>
              <a:rPr sz="1050" spc="-10" dirty="0">
                <a:latin typeface="微软雅黑"/>
                <a:cs typeface="微软雅黑"/>
              </a:rPr>
              <a:t>享</a:t>
            </a:r>
            <a:r>
              <a:rPr sz="1050" spc="5" dirty="0">
                <a:latin typeface="微软雅黑"/>
                <a:cs typeface="微软雅黑"/>
              </a:rPr>
              <a:t>受</a:t>
            </a:r>
            <a:r>
              <a:rPr sz="1050" spc="-10" dirty="0">
                <a:latin typeface="微软雅黑"/>
                <a:cs typeface="微软雅黑"/>
              </a:rPr>
              <a:t>专</a:t>
            </a:r>
            <a:r>
              <a:rPr sz="1050" spc="5" dirty="0">
                <a:latin typeface="微软雅黑"/>
                <a:cs typeface="微软雅黑"/>
              </a:rPr>
              <a:t>属服</a:t>
            </a:r>
            <a:r>
              <a:rPr sz="1050" spc="-10" dirty="0">
                <a:latin typeface="微软雅黑"/>
                <a:cs typeface="微软雅黑"/>
              </a:rPr>
              <a:t>务</a:t>
            </a:r>
            <a:r>
              <a:rPr sz="1050" spc="5" dirty="0">
                <a:latin typeface="微软雅黑"/>
                <a:cs typeface="微软雅黑"/>
              </a:rPr>
              <a:t>顾</a:t>
            </a:r>
            <a:r>
              <a:rPr sz="1050" spc="-10" dirty="0">
                <a:latin typeface="微软雅黑"/>
                <a:cs typeface="微软雅黑"/>
              </a:rPr>
              <a:t>问</a:t>
            </a:r>
            <a:r>
              <a:rPr sz="1050" dirty="0">
                <a:latin typeface="微软雅黑"/>
                <a:cs typeface="微软雅黑"/>
              </a:rPr>
              <a:t>上 </a:t>
            </a:r>
            <a:r>
              <a:rPr sz="1050" spc="5" dirty="0">
                <a:latin typeface="微软雅黑"/>
                <a:cs typeface="微软雅黑"/>
              </a:rPr>
              <a:t>门服务</a:t>
            </a:r>
            <a:endParaRPr sz="1050">
              <a:latin typeface="微软雅黑"/>
              <a:cs typeface="微软雅黑"/>
            </a:endParaRPr>
          </a:p>
          <a:p>
            <a:pPr>
              <a:lnSpc>
                <a:spcPct val="100000"/>
              </a:lnSpc>
              <a:buFont typeface="Arial" panose="020B0604020202090204"/>
              <a:buChar char="•"/>
            </a:pPr>
            <a:endParaRPr sz="1100">
              <a:latin typeface="Times New Roman" panose="02020503050405090304"/>
              <a:cs typeface="Times New Roman" panose="02020503050405090304"/>
            </a:endParaRPr>
          </a:p>
          <a:p>
            <a:pPr marL="227330" marR="5080" indent="-215265" algn="just">
              <a:lnSpc>
                <a:spcPct val="100000"/>
              </a:lnSpc>
              <a:buFont typeface="Arial" panose="020B0604020202090204"/>
              <a:buChar char="•"/>
              <a:tabLst>
                <a:tab pos="227965" algn="l"/>
              </a:tabLst>
            </a:pPr>
            <a:r>
              <a:rPr sz="1050" spc="5" dirty="0">
                <a:latin typeface="微软雅黑"/>
                <a:cs typeface="微软雅黑"/>
              </a:rPr>
              <a:t>钉</a:t>
            </a:r>
            <a:r>
              <a:rPr sz="1050" spc="-10" dirty="0">
                <a:latin typeface="微软雅黑"/>
                <a:cs typeface="微软雅黑"/>
              </a:rPr>
              <a:t>钉</a:t>
            </a:r>
            <a:r>
              <a:rPr sz="1050" spc="5" dirty="0">
                <a:latin typeface="微软雅黑"/>
                <a:cs typeface="微软雅黑"/>
              </a:rPr>
              <a:t>V</a:t>
            </a:r>
            <a:r>
              <a:rPr sz="1050" dirty="0">
                <a:latin typeface="微软雅黑"/>
                <a:cs typeface="微软雅黑"/>
              </a:rPr>
              <a:t>I</a:t>
            </a:r>
            <a:r>
              <a:rPr sz="1050" spc="-10" dirty="0">
                <a:latin typeface="微软雅黑"/>
                <a:cs typeface="微软雅黑"/>
              </a:rPr>
              <a:t>P</a:t>
            </a:r>
            <a:r>
              <a:rPr sz="1050" spc="5" dirty="0">
                <a:latin typeface="微软雅黑"/>
                <a:cs typeface="微软雅黑"/>
              </a:rPr>
              <a:t>服</a:t>
            </a:r>
            <a:r>
              <a:rPr sz="1050" spc="-5" dirty="0">
                <a:latin typeface="微软雅黑"/>
                <a:cs typeface="微软雅黑"/>
              </a:rPr>
              <a:t>务</a:t>
            </a:r>
            <a:r>
              <a:rPr sz="1050" spc="5" dirty="0">
                <a:latin typeface="微软雅黑"/>
                <a:cs typeface="微软雅黑"/>
              </a:rPr>
              <a:t>包</a:t>
            </a:r>
            <a:r>
              <a:rPr sz="1050" spc="-5" dirty="0">
                <a:latin typeface="微软雅黑"/>
                <a:cs typeface="微软雅黑"/>
              </a:rPr>
              <a:t>多</a:t>
            </a:r>
            <a:r>
              <a:rPr sz="1050" spc="5" dirty="0">
                <a:latin typeface="微软雅黑"/>
                <a:cs typeface="微软雅黑"/>
              </a:rPr>
              <a:t>种</a:t>
            </a:r>
            <a:r>
              <a:rPr sz="1050" spc="-5" dirty="0">
                <a:latin typeface="微软雅黑"/>
                <a:cs typeface="微软雅黑"/>
              </a:rPr>
              <a:t>方</a:t>
            </a:r>
            <a:r>
              <a:rPr sz="1050" spc="5" dirty="0">
                <a:latin typeface="微软雅黑"/>
                <a:cs typeface="微软雅黑"/>
              </a:rPr>
              <a:t>案</a:t>
            </a:r>
            <a:r>
              <a:rPr sz="1050" spc="-5" dirty="0">
                <a:latin typeface="微软雅黑"/>
                <a:cs typeface="微软雅黑"/>
              </a:rPr>
              <a:t>，</a:t>
            </a:r>
            <a:r>
              <a:rPr sz="1050" spc="5" dirty="0">
                <a:latin typeface="微软雅黑"/>
                <a:cs typeface="微软雅黑"/>
              </a:rPr>
              <a:t>七</a:t>
            </a:r>
            <a:r>
              <a:rPr sz="1050" spc="-5" dirty="0">
                <a:latin typeface="微软雅黑"/>
                <a:cs typeface="微软雅黑"/>
              </a:rPr>
              <a:t>折</a:t>
            </a:r>
            <a:r>
              <a:rPr sz="1050" spc="5" dirty="0">
                <a:latin typeface="微软雅黑"/>
                <a:cs typeface="微软雅黑"/>
              </a:rPr>
              <a:t>专</a:t>
            </a:r>
            <a:r>
              <a:rPr sz="1050" spc="-5" dirty="0">
                <a:latin typeface="微软雅黑"/>
                <a:cs typeface="微软雅黑"/>
              </a:rPr>
              <a:t>享</a:t>
            </a:r>
            <a:r>
              <a:rPr sz="1050" dirty="0">
                <a:latin typeface="微软雅黑"/>
                <a:cs typeface="微软雅黑"/>
              </a:rPr>
              <a:t>价， </a:t>
            </a:r>
            <a:r>
              <a:rPr sz="1050" spc="5" dirty="0">
                <a:latin typeface="微软雅黑"/>
                <a:cs typeface="微软雅黑"/>
              </a:rPr>
              <a:t>在线购买</a:t>
            </a:r>
            <a:endParaRPr sz="1050">
              <a:latin typeface="微软雅黑"/>
              <a:cs typeface="微软雅黑"/>
            </a:endParaRPr>
          </a:p>
        </p:txBody>
      </p:sp>
      <p:sp>
        <p:nvSpPr>
          <p:cNvPr id="10" name="object 10"/>
          <p:cNvSpPr/>
          <p:nvPr/>
        </p:nvSpPr>
        <p:spPr>
          <a:xfrm>
            <a:off x="0" y="333781"/>
            <a:ext cx="9143999" cy="903579"/>
          </a:xfrm>
          <a:prstGeom prst="rect">
            <a:avLst/>
          </a:prstGeom>
          <a:blipFill>
            <a:blip r:embed="rId4" cstate="print"/>
            <a:stretch>
              <a:fillRect/>
            </a:stretch>
          </a:blipFill>
        </p:spPr>
        <p:txBody>
          <a:bodyPr wrap="square" lIns="0" tIns="0" rIns="0" bIns="0" rtlCol="0"/>
          <a:lstStyle/>
          <a:p/>
        </p:txBody>
      </p:sp>
      <p:sp>
        <p:nvSpPr>
          <p:cNvPr id="11" name="object 11"/>
          <p:cNvSpPr txBox="1"/>
          <p:nvPr/>
        </p:nvSpPr>
        <p:spPr>
          <a:xfrm>
            <a:off x="210311" y="557783"/>
            <a:ext cx="8723630" cy="368935"/>
          </a:xfrm>
          <a:prstGeom prst="rect">
            <a:avLst/>
          </a:prstGeom>
          <a:solidFill>
            <a:srgbClr val="FFFFFF"/>
          </a:solidFill>
          <a:ln w="12192">
            <a:solidFill>
              <a:srgbClr val="D9D9D9"/>
            </a:solidFill>
          </a:ln>
        </p:spPr>
        <p:txBody>
          <a:bodyPr vert="horz" wrap="square" lIns="0" tIns="37465" rIns="0" bIns="0" rtlCol="0">
            <a:spAutoFit/>
          </a:bodyPr>
          <a:lstStyle/>
          <a:p>
            <a:pPr marL="1905" algn="ctr">
              <a:lnSpc>
                <a:spcPct val="100000"/>
              </a:lnSpc>
              <a:spcBef>
                <a:spcPts val="295"/>
              </a:spcBef>
            </a:pPr>
            <a:r>
              <a:rPr sz="1400" dirty="0">
                <a:solidFill>
                  <a:srgbClr val="404040"/>
                </a:solidFill>
                <a:latin typeface="微软雅黑"/>
                <a:cs typeface="微软雅黑"/>
              </a:rPr>
              <a:t>国际站携手钉钉，为国</a:t>
            </a:r>
            <a:r>
              <a:rPr sz="1400" spc="-15" dirty="0">
                <a:solidFill>
                  <a:srgbClr val="404040"/>
                </a:solidFill>
                <a:latin typeface="微软雅黑"/>
                <a:cs typeface="微软雅黑"/>
              </a:rPr>
              <a:t>际</a:t>
            </a:r>
            <a:r>
              <a:rPr sz="1400" dirty="0">
                <a:solidFill>
                  <a:srgbClr val="404040"/>
                </a:solidFill>
                <a:latin typeface="微软雅黑"/>
                <a:cs typeface="微软雅黑"/>
              </a:rPr>
              <a:t>站会</a:t>
            </a:r>
            <a:r>
              <a:rPr sz="1400" spc="-15" dirty="0">
                <a:solidFill>
                  <a:srgbClr val="404040"/>
                </a:solidFill>
                <a:latin typeface="微软雅黑"/>
                <a:cs typeface="微软雅黑"/>
              </a:rPr>
              <a:t>员</a:t>
            </a:r>
            <a:r>
              <a:rPr sz="1400" dirty="0">
                <a:solidFill>
                  <a:srgbClr val="404040"/>
                </a:solidFill>
                <a:latin typeface="微软雅黑"/>
                <a:cs typeface="微软雅黑"/>
              </a:rPr>
              <a:t>提供</a:t>
            </a:r>
            <a:r>
              <a:rPr sz="1400" spc="-15" dirty="0">
                <a:solidFill>
                  <a:srgbClr val="404040"/>
                </a:solidFill>
                <a:latin typeface="微软雅黑"/>
                <a:cs typeface="微软雅黑"/>
              </a:rPr>
              <a:t>专</a:t>
            </a:r>
            <a:r>
              <a:rPr sz="1400" spc="5" dirty="0">
                <a:solidFill>
                  <a:srgbClr val="404040"/>
                </a:solidFill>
                <a:latin typeface="微软雅黑"/>
                <a:cs typeface="微软雅黑"/>
              </a:rPr>
              <a:t>属</a:t>
            </a:r>
            <a:r>
              <a:rPr sz="1600" b="1" i="1" spc="-10" dirty="0">
                <a:solidFill>
                  <a:srgbClr val="404040"/>
                </a:solidFill>
                <a:latin typeface="微软雅黑"/>
                <a:cs typeface="微软雅黑"/>
              </a:rPr>
              <a:t>线上办公支</a:t>
            </a:r>
            <a:r>
              <a:rPr sz="1600" b="1" i="1" spc="-5" dirty="0">
                <a:solidFill>
                  <a:srgbClr val="404040"/>
                </a:solidFill>
                <a:latin typeface="微软雅黑"/>
                <a:cs typeface="微软雅黑"/>
              </a:rPr>
              <a:t>持</a:t>
            </a:r>
            <a:r>
              <a:rPr sz="1400" dirty="0">
                <a:solidFill>
                  <a:srgbClr val="404040"/>
                </a:solidFill>
                <a:latin typeface="微软雅黑"/>
                <a:cs typeface="微软雅黑"/>
              </a:rPr>
              <a:t>通道</a:t>
            </a:r>
            <a:endParaRPr sz="1400">
              <a:latin typeface="微软雅黑"/>
              <a:cs typeface="微软雅黑"/>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4632958"/>
          </a:xfrm>
          <a:prstGeom prst="rect">
            <a:avLst/>
          </a:prstGeom>
          <a:blipFill>
            <a:blip r:embed="rId1" cstate="print"/>
            <a:stretch>
              <a:fillRect/>
            </a:stretch>
          </a:blipFill>
        </p:spPr>
        <p:txBody>
          <a:bodyPr wrap="square" lIns="0" tIns="0" rIns="0" bIns="0" rtlCol="0"/>
          <a:lstStyle/>
          <a:p/>
        </p:txBody>
      </p:sp>
      <p:sp>
        <p:nvSpPr>
          <p:cNvPr id="3" name="object 3"/>
          <p:cNvSpPr txBox="1"/>
          <p:nvPr/>
        </p:nvSpPr>
        <p:spPr>
          <a:xfrm>
            <a:off x="39725" y="87884"/>
            <a:ext cx="1076960" cy="278130"/>
          </a:xfrm>
          <a:prstGeom prst="rect">
            <a:avLst/>
          </a:prstGeom>
        </p:spPr>
        <p:txBody>
          <a:bodyPr vert="horz" wrap="square" lIns="0" tIns="13335" rIns="0" bIns="0" rtlCol="0">
            <a:spAutoFit/>
          </a:bodyPr>
          <a:lstStyle/>
          <a:p>
            <a:pPr marL="12700">
              <a:lnSpc>
                <a:spcPct val="100000"/>
              </a:lnSpc>
              <a:spcBef>
                <a:spcPts val="105"/>
              </a:spcBef>
            </a:pPr>
            <a:r>
              <a:rPr sz="1650" b="1" i="1" spc="5" dirty="0">
                <a:solidFill>
                  <a:srgbClr val="FFFFFF"/>
                </a:solidFill>
                <a:latin typeface="微软雅黑"/>
                <a:cs typeface="微软雅黑"/>
              </a:rPr>
              <a:t>第三方服务</a:t>
            </a:r>
            <a:endParaRPr sz="1650">
              <a:latin typeface="微软雅黑"/>
              <a:cs typeface="微软雅黑"/>
            </a:endParaRPr>
          </a:p>
        </p:txBody>
      </p:sp>
      <p:sp>
        <p:nvSpPr>
          <p:cNvPr id="4" name="object 4"/>
          <p:cNvSpPr/>
          <p:nvPr/>
        </p:nvSpPr>
        <p:spPr>
          <a:xfrm>
            <a:off x="0" y="411479"/>
            <a:ext cx="9143999" cy="902081"/>
          </a:xfrm>
          <a:prstGeom prst="rect">
            <a:avLst/>
          </a:prstGeom>
          <a:blipFill>
            <a:blip r:embed="rId2" cstate="print"/>
            <a:stretch>
              <a:fillRect/>
            </a:stretch>
          </a:blipFill>
        </p:spPr>
        <p:txBody>
          <a:bodyPr wrap="square" lIns="0" tIns="0" rIns="0" bIns="0" rtlCol="0"/>
          <a:lstStyle/>
          <a:p/>
        </p:txBody>
      </p:sp>
      <p:sp>
        <p:nvSpPr>
          <p:cNvPr id="5" name="object 5"/>
          <p:cNvSpPr txBox="1"/>
          <p:nvPr/>
        </p:nvSpPr>
        <p:spPr>
          <a:xfrm>
            <a:off x="210311" y="635508"/>
            <a:ext cx="8723630" cy="367665"/>
          </a:xfrm>
          <a:prstGeom prst="rect">
            <a:avLst/>
          </a:prstGeom>
          <a:ln w="12192">
            <a:solidFill>
              <a:srgbClr val="D9D9D9"/>
            </a:solidFill>
          </a:ln>
        </p:spPr>
        <p:txBody>
          <a:bodyPr vert="horz" wrap="square" lIns="0" tIns="37465" rIns="0" bIns="0" rtlCol="0">
            <a:spAutoFit/>
          </a:bodyPr>
          <a:lstStyle/>
          <a:p>
            <a:pPr marL="739775">
              <a:lnSpc>
                <a:spcPct val="100000"/>
              </a:lnSpc>
              <a:spcBef>
                <a:spcPts val="295"/>
              </a:spcBef>
            </a:pPr>
            <a:r>
              <a:rPr sz="1400" dirty="0">
                <a:solidFill>
                  <a:srgbClr val="404040"/>
                </a:solidFill>
                <a:latin typeface="微软雅黑"/>
                <a:cs typeface="微软雅黑"/>
              </a:rPr>
              <a:t>通过第三方付费服务，</a:t>
            </a:r>
            <a:r>
              <a:rPr sz="1400" spc="-15" dirty="0">
                <a:solidFill>
                  <a:srgbClr val="404040"/>
                </a:solidFill>
                <a:latin typeface="微软雅黑"/>
                <a:cs typeface="微软雅黑"/>
              </a:rPr>
              <a:t>为</a:t>
            </a:r>
            <a:r>
              <a:rPr sz="1400" dirty="0">
                <a:solidFill>
                  <a:srgbClr val="404040"/>
                </a:solidFill>
                <a:latin typeface="微软雅黑"/>
                <a:cs typeface="微软雅黑"/>
              </a:rPr>
              <a:t>商家</a:t>
            </a:r>
            <a:r>
              <a:rPr sz="1400" spc="-15" dirty="0">
                <a:solidFill>
                  <a:srgbClr val="404040"/>
                </a:solidFill>
                <a:latin typeface="微软雅黑"/>
                <a:cs typeface="微软雅黑"/>
              </a:rPr>
              <a:t>提</a:t>
            </a:r>
            <a:r>
              <a:rPr sz="1400" dirty="0">
                <a:solidFill>
                  <a:srgbClr val="404040"/>
                </a:solidFill>
                <a:latin typeface="微软雅黑"/>
                <a:cs typeface="微软雅黑"/>
              </a:rPr>
              <a:t>供</a:t>
            </a:r>
            <a:r>
              <a:rPr sz="1600" b="1" i="1" spc="-5" dirty="0">
                <a:solidFill>
                  <a:srgbClr val="404040"/>
                </a:solidFill>
                <a:latin typeface="微软雅黑"/>
                <a:cs typeface="微软雅黑"/>
              </a:rPr>
              <a:t>增值、降本、提</a:t>
            </a:r>
            <a:r>
              <a:rPr sz="1600" b="1" i="1" spc="-20" dirty="0">
                <a:solidFill>
                  <a:srgbClr val="404040"/>
                </a:solidFill>
                <a:latin typeface="微软雅黑"/>
                <a:cs typeface="微软雅黑"/>
              </a:rPr>
              <a:t>效</a:t>
            </a:r>
            <a:r>
              <a:rPr sz="1400" dirty="0">
                <a:solidFill>
                  <a:srgbClr val="404040"/>
                </a:solidFill>
                <a:latin typeface="微软雅黑"/>
                <a:cs typeface="微软雅黑"/>
              </a:rPr>
              <a:t>服务，提升商家在国</a:t>
            </a:r>
            <a:r>
              <a:rPr sz="1400" spc="-15" dirty="0">
                <a:solidFill>
                  <a:srgbClr val="404040"/>
                </a:solidFill>
                <a:latin typeface="微软雅黑"/>
                <a:cs typeface="微软雅黑"/>
              </a:rPr>
              <a:t>际</a:t>
            </a:r>
            <a:r>
              <a:rPr sz="1400" dirty="0">
                <a:solidFill>
                  <a:srgbClr val="404040"/>
                </a:solidFill>
                <a:latin typeface="微软雅黑"/>
                <a:cs typeface="微软雅黑"/>
              </a:rPr>
              <a:t>站的</a:t>
            </a:r>
            <a:r>
              <a:rPr sz="1600" b="1" i="1" spc="-5" dirty="0">
                <a:solidFill>
                  <a:srgbClr val="404040"/>
                </a:solidFill>
                <a:latin typeface="微软雅黑"/>
                <a:cs typeface="微软雅黑"/>
              </a:rPr>
              <a:t>首年表现</a:t>
            </a:r>
            <a:endParaRPr sz="1600">
              <a:latin typeface="微软雅黑"/>
              <a:cs typeface="微软雅黑"/>
            </a:endParaRPr>
          </a:p>
        </p:txBody>
      </p:sp>
      <p:sp>
        <p:nvSpPr>
          <p:cNvPr id="6" name="object 6"/>
          <p:cNvSpPr/>
          <p:nvPr/>
        </p:nvSpPr>
        <p:spPr>
          <a:xfrm>
            <a:off x="0" y="4696967"/>
            <a:ext cx="9144000" cy="447040"/>
          </a:xfrm>
          <a:custGeom>
            <a:avLst/>
            <a:gdLst/>
            <a:ahLst/>
            <a:cxnLst/>
            <a:rect l="l" t="t" r="r" b="b"/>
            <a:pathLst>
              <a:path w="9144000" h="447039">
                <a:moveTo>
                  <a:pt x="0" y="446531"/>
                </a:moveTo>
                <a:lnTo>
                  <a:pt x="9144000" y="446531"/>
                </a:lnTo>
                <a:lnTo>
                  <a:pt x="9144000" y="0"/>
                </a:lnTo>
                <a:lnTo>
                  <a:pt x="0" y="0"/>
                </a:lnTo>
                <a:lnTo>
                  <a:pt x="0" y="446531"/>
                </a:lnTo>
                <a:close/>
              </a:path>
            </a:pathLst>
          </a:custGeom>
          <a:solidFill>
            <a:srgbClr val="B4C6E7"/>
          </a:solidFill>
        </p:spPr>
        <p:txBody>
          <a:bodyPr wrap="square" lIns="0" tIns="0" rIns="0" bIns="0" rtlCol="0"/>
          <a:lstStyle/>
          <a:p/>
        </p:txBody>
      </p:sp>
      <p:sp>
        <p:nvSpPr>
          <p:cNvPr id="7" name="object 7"/>
          <p:cNvSpPr txBox="1"/>
          <p:nvPr/>
        </p:nvSpPr>
        <p:spPr>
          <a:xfrm>
            <a:off x="1384553" y="4745228"/>
            <a:ext cx="6577330" cy="330200"/>
          </a:xfrm>
          <a:prstGeom prst="rect">
            <a:avLst/>
          </a:prstGeom>
        </p:spPr>
        <p:txBody>
          <a:bodyPr vert="horz" wrap="square" lIns="0" tIns="12065" rIns="0" bIns="0" rtlCol="0">
            <a:spAutoFit/>
          </a:bodyPr>
          <a:lstStyle/>
          <a:p>
            <a:pPr marL="2047240" marR="5080" indent="-2035175">
              <a:lnSpc>
                <a:spcPct val="100000"/>
              </a:lnSpc>
              <a:spcBef>
                <a:spcPts val="95"/>
              </a:spcBef>
            </a:pPr>
            <a:r>
              <a:rPr sz="1000" b="1" i="1" spc="-5" dirty="0">
                <a:solidFill>
                  <a:srgbClr val="EC7C30"/>
                </a:solidFill>
                <a:latin typeface="微软雅黑"/>
                <a:cs typeface="微软雅黑"/>
              </a:rPr>
              <a:t>阿里巴巴国际站联合三方服务商补</a:t>
            </a:r>
            <a:r>
              <a:rPr sz="1000" b="1" i="1" spc="5" dirty="0">
                <a:solidFill>
                  <a:srgbClr val="EC7C30"/>
                </a:solidFill>
                <a:latin typeface="微软雅黑"/>
                <a:cs typeface="微软雅黑"/>
              </a:rPr>
              <a:t>贴</a:t>
            </a:r>
            <a:r>
              <a:rPr sz="1000" b="1" i="1" spc="-5" dirty="0">
                <a:solidFill>
                  <a:srgbClr val="EC7C30"/>
                </a:solidFill>
                <a:latin typeface="微软雅黑"/>
                <a:cs typeface="微软雅黑"/>
              </a:rPr>
              <a:t>商家</a:t>
            </a:r>
            <a:r>
              <a:rPr sz="1000" b="1" i="1" spc="5" dirty="0">
                <a:solidFill>
                  <a:srgbClr val="EC7C30"/>
                </a:solidFill>
                <a:latin typeface="微软雅黑"/>
                <a:cs typeface="微软雅黑"/>
              </a:rPr>
              <a:t>，</a:t>
            </a:r>
            <a:r>
              <a:rPr sz="1000" b="1" i="1" spc="-5" dirty="0">
                <a:solidFill>
                  <a:srgbClr val="EC7C30"/>
                </a:solidFill>
                <a:latin typeface="微软雅黑"/>
                <a:cs typeface="微软雅黑"/>
              </a:rPr>
              <a:t>在活</a:t>
            </a:r>
            <a:r>
              <a:rPr sz="1000" b="1" i="1" spc="5" dirty="0">
                <a:solidFill>
                  <a:srgbClr val="EC7C30"/>
                </a:solidFill>
                <a:latin typeface="微软雅黑"/>
                <a:cs typeface="微软雅黑"/>
              </a:rPr>
              <a:t>动</a:t>
            </a:r>
            <a:r>
              <a:rPr sz="1000" b="1" i="1" spc="-5" dirty="0">
                <a:solidFill>
                  <a:srgbClr val="EC7C30"/>
                </a:solidFill>
                <a:latin typeface="微软雅黑"/>
                <a:cs typeface="微软雅黑"/>
              </a:rPr>
              <a:t>期间（</a:t>
            </a:r>
            <a:r>
              <a:rPr sz="1000" b="1" spc="-5" dirty="0">
                <a:solidFill>
                  <a:srgbClr val="EC7C30"/>
                </a:solidFill>
                <a:latin typeface="微软雅黑"/>
                <a:cs typeface="微软雅黑"/>
              </a:rPr>
              <a:t>2020.5</a:t>
            </a:r>
            <a:r>
              <a:rPr sz="1000" b="1" i="1" spc="-5" dirty="0">
                <a:solidFill>
                  <a:srgbClr val="EC7C30"/>
                </a:solidFill>
                <a:latin typeface="微软雅黑"/>
                <a:cs typeface="微软雅黑"/>
              </a:rPr>
              <a:t>月</a:t>
            </a:r>
            <a:r>
              <a:rPr sz="1000" b="1" i="1" spc="5" dirty="0">
                <a:solidFill>
                  <a:srgbClr val="EC7C30"/>
                </a:solidFill>
                <a:latin typeface="微软雅黑"/>
                <a:cs typeface="微软雅黑"/>
              </a:rPr>
              <a:t>中</a:t>
            </a:r>
            <a:r>
              <a:rPr sz="1000" b="1" i="1" spc="-5" dirty="0">
                <a:solidFill>
                  <a:srgbClr val="EC7C30"/>
                </a:solidFill>
                <a:latin typeface="微软雅黑"/>
                <a:cs typeface="微软雅黑"/>
              </a:rPr>
              <a:t>旬</a:t>
            </a:r>
            <a:r>
              <a:rPr sz="1000" b="1" spc="-5" dirty="0">
                <a:solidFill>
                  <a:srgbClr val="EC7C30"/>
                </a:solidFill>
                <a:latin typeface="微软雅黑"/>
                <a:cs typeface="微软雅黑"/>
              </a:rPr>
              <a:t>-2020.9.30</a:t>
            </a:r>
            <a:r>
              <a:rPr sz="1000" b="1" i="1" spc="-5" dirty="0">
                <a:solidFill>
                  <a:srgbClr val="EC7C30"/>
                </a:solidFill>
                <a:latin typeface="微软雅黑"/>
                <a:cs typeface="微软雅黑"/>
              </a:rPr>
              <a:t>），</a:t>
            </a:r>
            <a:r>
              <a:rPr sz="1000" b="1" i="1" spc="5" dirty="0">
                <a:solidFill>
                  <a:srgbClr val="EC7C30"/>
                </a:solidFill>
                <a:latin typeface="微软雅黑"/>
                <a:cs typeface="微软雅黑"/>
              </a:rPr>
              <a:t>在</a:t>
            </a:r>
            <a:r>
              <a:rPr sz="1000" b="1" i="1" spc="-5" dirty="0">
                <a:solidFill>
                  <a:srgbClr val="EC7C30"/>
                </a:solidFill>
                <a:latin typeface="微软雅黑"/>
                <a:cs typeface="微软雅黑"/>
              </a:rPr>
              <a:t>外贸</a:t>
            </a:r>
            <a:r>
              <a:rPr sz="1000" b="1" i="1" spc="5" dirty="0">
                <a:solidFill>
                  <a:srgbClr val="EC7C30"/>
                </a:solidFill>
                <a:latin typeface="微软雅黑"/>
                <a:cs typeface="微软雅黑"/>
              </a:rPr>
              <a:t>服</a:t>
            </a:r>
            <a:r>
              <a:rPr sz="1000" b="1" i="1" spc="-5" dirty="0">
                <a:solidFill>
                  <a:srgbClr val="EC7C30"/>
                </a:solidFill>
                <a:latin typeface="微软雅黑"/>
                <a:cs typeface="微软雅黑"/>
              </a:rPr>
              <a:t>务市</a:t>
            </a:r>
            <a:r>
              <a:rPr sz="1000" b="1" i="1" spc="5" dirty="0">
                <a:solidFill>
                  <a:srgbClr val="EC7C30"/>
                </a:solidFill>
                <a:latin typeface="微软雅黑"/>
                <a:cs typeface="微软雅黑"/>
              </a:rPr>
              <a:t>场</a:t>
            </a:r>
            <a:r>
              <a:rPr sz="1000" b="1" i="1" spc="-5" dirty="0">
                <a:solidFill>
                  <a:srgbClr val="EC7C30"/>
                </a:solidFill>
                <a:latin typeface="微软雅黑"/>
                <a:cs typeface="微软雅黑"/>
              </a:rPr>
              <a:t>春雷</a:t>
            </a:r>
            <a:r>
              <a:rPr sz="1000" b="1" i="1" spc="5" dirty="0">
                <a:solidFill>
                  <a:srgbClr val="EC7C30"/>
                </a:solidFill>
                <a:latin typeface="微软雅黑"/>
                <a:cs typeface="微软雅黑"/>
              </a:rPr>
              <a:t>专</a:t>
            </a:r>
            <a:r>
              <a:rPr sz="1000" b="1" i="1" spc="-5" dirty="0">
                <a:solidFill>
                  <a:srgbClr val="EC7C30"/>
                </a:solidFill>
                <a:latin typeface="微软雅黑"/>
                <a:cs typeface="微软雅黑"/>
              </a:rPr>
              <a:t>区下单 以上服务，国际站会员均享受定价</a:t>
            </a:r>
            <a:r>
              <a:rPr sz="1000" b="1" spc="-10" dirty="0">
                <a:solidFill>
                  <a:srgbClr val="EC7C30"/>
                </a:solidFill>
                <a:latin typeface="微软雅黑"/>
                <a:cs typeface="微软雅黑"/>
              </a:rPr>
              <a:t>7</a:t>
            </a:r>
            <a:r>
              <a:rPr sz="1000" b="1" i="1" spc="5" dirty="0">
                <a:solidFill>
                  <a:srgbClr val="EC7C30"/>
                </a:solidFill>
                <a:latin typeface="微软雅黑"/>
                <a:cs typeface="微软雅黑"/>
              </a:rPr>
              <a:t>折</a:t>
            </a:r>
            <a:r>
              <a:rPr sz="1000" b="1" i="1" spc="-5" dirty="0">
                <a:solidFill>
                  <a:srgbClr val="EC7C30"/>
                </a:solidFill>
                <a:latin typeface="微软雅黑"/>
                <a:cs typeface="微软雅黑"/>
              </a:rPr>
              <a:t>的权益</a:t>
            </a:r>
            <a:endParaRPr sz="1000">
              <a:latin typeface="微软雅黑"/>
              <a:cs typeface="微软雅黑"/>
            </a:endParaRPr>
          </a:p>
        </p:txBody>
      </p:sp>
      <p:sp>
        <p:nvSpPr>
          <p:cNvPr id="8" name="object 8"/>
          <p:cNvSpPr/>
          <p:nvPr/>
        </p:nvSpPr>
        <p:spPr>
          <a:xfrm>
            <a:off x="743712" y="1002791"/>
            <a:ext cx="7470648" cy="3604260"/>
          </a:xfrm>
          <a:prstGeom prst="rect">
            <a:avLst/>
          </a:prstGeom>
          <a:blipFill>
            <a:blip r:embed="rId3" cstate="print"/>
            <a:stretch>
              <a:fillRect/>
            </a:stretch>
          </a:blipFill>
        </p:spPr>
        <p:txBody>
          <a:bodyPr wrap="square" lIns="0" tIns="0" rIns="0" bIns="0" rtlCol="0"/>
          <a:lstStyle/>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8" name="object 55"/>
          <p:cNvSpPr txBox="1"/>
          <p:nvPr/>
        </p:nvSpPr>
        <p:spPr>
          <a:xfrm>
            <a:off x="368935" y="83820"/>
            <a:ext cx="5076825" cy="378460"/>
          </a:xfrm>
          <a:prstGeom prst="rect">
            <a:avLst/>
          </a:prstGeom>
          <a:noFill/>
          <a:ln w="9525">
            <a:noFill/>
          </a:ln>
        </p:spPr>
        <p:txBody>
          <a:bodyPr wrap="square" lIns="0" tIns="9525" rIns="0" bIns="0">
            <a:spAutoFit/>
          </a:bodyPr>
          <a:p>
            <a:pPr marL="128905" indent="0" defTabSz="0" eaLnBrk="1">
              <a:spcBef>
                <a:spcPts val="1965"/>
              </a:spcBef>
              <a:tabLst>
                <a:tab pos="405130" algn="l"/>
              </a:tabLst>
            </a:pPr>
            <a:r>
              <a:rPr lang="zh-CN" altLang="zh-CN" sz="2400" b="1" dirty="0">
                <a:solidFill>
                  <a:schemeClr val="bg1"/>
                </a:solidFill>
                <a:latin typeface="微软雅黑" panose="020B0503020204020204" pitchFamily="34" charset="-122"/>
                <a:ea typeface="微软雅黑" panose="020B0503020204020204" pitchFamily="34" charset="-122"/>
              </a:rPr>
              <a:t>彩蛋</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扫码加微信可获得</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2" name="图片 1" descr="截屏2020-06-04 下午9.47.08"/>
          <p:cNvPicPr>
            <a:picLocks noChangeAspect="1"/>
          </p:cNvPicPr>
          <p:nvPr/>
        </p:nvPicPr>
        <p:blipFill>
          <a:blip r:embed="rId1"/>
          <a:stretch>
            <a:fillRect/>
          </a:stretch>
        </p:blipFill>
        <p:spPr>
          <a:xfrm>
            <a:off x="5007610" y="875030"/>
            <a:ext cx="3568700" cy="1724660"/>
          </a:xfrm>
          <a:prstGeom prst="rect">
            <a:avLst/>
          </a:prstGeom>
        </p:spPr>
      </p:pic>
      <p:pic>
        <p:nvPicPr>
          <p:cNvPr id="3" name="图片 2" descr="截屏2020-06-04 下午9.49.04"/>
          <p:cNvPicPr>
            <a:picLocks noChangeAspect="1"/>
          </p:cNvPicPr>
          <p:nvPr/>
        </p:nvPicPr>
        <p:blipFill>
          <a:blip r:embed="rId2"/>
          <a:stretch>
            <a:fillRect/>
          </a:stretch>
        </p:blipFill>
        <p:spPr>
          <a:xfrm>
            <a:off x="5049520" y="2856865"/>
            <a:ext cx="3484880" cy="1852295"/>
          </a:xfrm>
          <a:prstGeom prst="rect">
            <a:avLst/>
          </a:prstGeom>
        </p:spPr>
      </p:pic>
      <p:pic>
        <p:nvPicPr>
          <p:cNvPr id="5" name="图片 4" descr="WechatIMG526"/>
          <p:cNvPicPr>
            <a:picLocks noChangeAspect="1"/>
          </p:cNvPicPr>
          <p:nvPr/>
        </p:nvPicPr>
        <p:blipFill>
          <a:blip r:embed="rId3"/>
          <a:srcRect l="6230" t="18021" r="3211" b="17149"/>
          <a:stretch>
            <a:fillRect/>
          </a:stretch>
        </p:blipFill>
        <p:spPr>
          <a:xfrm>
            <a:off x="673735" y="667385"/>
            <a:ext cx="3715385" cy="4383405"/>
          </a:xfrm>
          <a:prstGeom prst="rect">
            <a:avLst/>
          </a:prstGeom>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8" name="object 55"/>
          <p:cNvSpPr txBox="1"/>
          <p:nvPr/>
        </p:nvSpPr>
        <p:spPr>
          <a:xfrm>
            <a:off x="368935" y="83820"/>
            <a:ext cx="5076825" cy="378460"/>
          </a:xfrm>
          <a:prstGeom prst="rect">
            <a:avLst/>
          </a:prstGeom>
          <a:noFill/>
          <a:ln w="9525">
            <a:noFill/>
          </a:ln>
        </p:spPr>
        <p:txBody>
          <a:bodyPr wrap="square" lIns="0" tIns="9525" rIns="0" bIns="0">
            <a:spAutoFit/>
          </a:bodyPr>
          <a:p>
            <a:pPr marL="128905" indent="0" defTabSz="0" eaLnBrk="1">
              <a:spcBef>
                <a:spcPts val="1965"/>
              </a:spcBef>
              <a:tabLst>
                <a:tab pos="405130" algn="l"/>
              </a:tabLst>
            </a:pPr>
            <a:r>
              <a:rPr lang="zh-CN" altLang="zh-CN" sz="2400" b="1" dirty="0">
                <a:solidFill>
                  <a:schemeClr val="bg1"/>
                </a:solidFill>
                <a:latin typeface="微软雅黑" panose="020B0503020204020204" pitchFamily="34" charset="-122"/>
                <a:ea typeface="微软雅黑" panose="020B0503020204020204" pitchFamily="34" charset="-122"/>
              </a:rPr>
              <a:t>彩蛋二</a:t>
            </a:r>
            <a:r>
              <a:rPr lang="zh-CN" altLang="en-US" sz="2400" b="1" dirty="0">
                <a:solidFill>
                  <a:schemeClr val="bg1"/>
                </a:solidFill>
                <a:latin typeface="微软雅黑" panose="020B0503020204020204" pitchFamily="34" charset="-122"/>
                <a:ea typeface="微软雅黑" panose="020B0503020204020204" pitchFamily="34" charset="-122"/>
              </a:rPr>
              <a:t>跨境耕作 品质陇商</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5" name="图片 4" descr="屏幕快照 2020-06-04 下午10.15.33"/>
          <p:cNvPicPr>
            <a:picLocks noChangeAspect="1"/>
          </p:cNvPicPr>
          <p:nvPr/>
        </p:nvPicPr>
        <p:blipFill>
          <a:blip r:embed="rId1"/>
          <a:stretch>
            <a:fillRect/>
          </a:stretch>
        </p:blipFill>
        <p:spPr>
          <a:xfrm>
            <a:off x="103505" y="675005"/>
            <a:ext cx="2401570" cy="4351655"/>
          </a:xfrm>
          <a:prstGeom prst="rect">
            <a:avLst/>
          </a:prstGeom>
        </p:spPr>
      </p:pic>
      <p:pic>
        <p:nvPicPr>
          <p:cNvPr id="6" name="图片 5" descr="屏幕快照 2020-06-04 下午10.15.59"/>
          <p:cNvPicPr>
            <a:picLocks noChangeAspect="1"/>
          </p:cNvPicPr>
          <p:nvPr/>
        </p:nvPicPr>
        <p:blipFill>
          <a:blip r:embed="rId2"/>
          <a:stretch>
            <a:fillRect/>
          </a:stretch>
        </p:blipFill>
        <p:spPr>
          <a:xfrm>
            <a:off x="2505075" y="675005"/>
            <a:ext cx="2804160" cy="2096770"/>
          </a:xfrm>
          <a:prstGeom prst="rect">
            <a:avLst/>
          </a:prstGeom>
        </p:spPr>
      </p:pic>
      <p:pic>
        <p:nvPicPr>
          <p:cNvPr id="7" name="图片 6" descr="屏幕快照 2020-06-04 下午10.16.11"/>
          <p:cNvPicPr>
            <a:picLocks noChangeAspect="1"/>
          </p:cNvPicPr>
          <p:nvPr/>
        </p:nvPicPr>
        <p:blipFill>
          <a:blip r:embed="rId3"/>
          <a:stretch>
            <a:fillRect/>
          </a:stretch>
        </p:blipFill>
        <p:spPr>
          <a:xfrm>
            <a:off x="2505075" y="2771775"/>
            <a:ext cx="2803525" cy="2254885"/>
          </a:xfrm>
          <a:prstGeom prst="rect">
            <a:avLst/>
          </a:prstGeom>
        </p:spPr>
      </p:pic>
      <p:pic>
        <p:nvPicPr>
          <p:cNvPr id="8" name="图片 7" descr="屏幕快照 2020-06-04 下午10.16.23"/>
          <p:cNvPicPr>
            <a:picLocks noChangeAspect="1"/>
          </p:cNvPicPr>
          <p:nvPr/>
        </p:nvPicPr>
        <p:blipFill>
          <a:blip r:embed="rId4"/>
          <a:stretch>
            <a:fillRect/>
          </a:stretch>
        </p:blipFill>
        <p:spPr>
          <a:xfrm>
            <a:off x="5384800" y="1092200"/>
            <a:ext cx="3592195" cy="3634105"/>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图片 87"/>
          <p:cNvPicPr>
            <a:picLocks noChangeAspect="1"/>
          </p:cNvPicPr>
          <p:nvPr/>
        </p:nvPicPr>
        <p:blipFill>
          <a:blip r:embed="rId1"/>
          <a:stretch>
            <a:fillRect/>
          </a:stretch>
        </p:blipFill>
        <p:spPr>
          <a:xfrm>
            <a:off x="121446" y="802397"/>
            <a:ext cx="8864682" cy="4045206"/>
          </a:xfrm>
          <a:prstGeom prst="roundRect">
            <a:avLst>
              <a:gd name="adj" fmla="val 3364"/>
            </a:avLst>
          </a:prstGeom>
        </p:spPr>
      </p:pic>
      <p:grpSp>
        <p:nvGrpSpPr>
          <p:cNvPr id="2" name="组合 1"/>
          <p:cNvGrpSpPr/>
          <p:nvPr/>
        </p:nvGrpSpPr>
        <p:grpSpPr>
          <a:xfrm>
            <a:off x="1507888" y="1890258"/>
            <a:ext cx="5040355" cy="3446195"/>
            <a:chOff x="864588" y="1366558"/>
            <a:chExt cx="8960631" cy="6126568"/>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588" y="1366558"/>
              <a:ext cx="8960631" cy="3900953"/>
            </a:xfrm>
            <a:prstGeom prst="rect">
              <a:avLst/>
            </a:prstGeom>
          </p:spPr>
        </p:pic>
        <p:cxnSp>
          <p:nvCxnSpPr>
            <p:cNvPr id="4" name="直接连接符 3"/>
            <p:cNvCxnSpPr>
              <a:endCxn id="86" idx="0"/>
            </p:cNvCxnSpPr>
            <p:nvPr/>
          </p:nvCxnSpPr>
          <p:spPr>
            <a:xfrm>
              <a:off x="2878061" y="7298546"/>
              <a:ext cx="0" cy="19458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767798" y="5304646"/>
              <a:ext cx="0" cy="19458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515516" y="5238976"/>
              <a:ext cx="0" cy="19458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992263" y="5129911"/>
              <a:ext cx="0" cy="287781"/>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8" name="直接连接符 7"/>
            <p:cNvCxnSpPr>
              <a:endCxn id="78" idx="0"/>
            </p:cNvCxnSpPr>
            <p:nvPr/>
          </p:nvCxnSpPr>
          <p:spPr>
            <a:xfrm flipH="1">
              <a:off x="5326239" y="6751990"/>
              <a:ext cx="1261" cy="514008"/>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050107" y="4920747"/>
              <a:ext cx="0" cy="287781"/>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534937" y="4658446"/>
              <a:ext cx="0" cy="287781"/>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044296" y="4650605"/>
              <a:ext cx="0" cy="287781"/>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504425" y="4387987"/>
              <a:ext cx="0" cy="287781"/>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399303" y="4103628"/>
              <a:ext cx="0" cy="19458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088476" y="3737186"/>
              <a:ext cx="0" cy="19458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046835" y="3045337"/>
              <a:ext cx="0" cy="19458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776483" y="2470454"/>
              <a:ext cx="0" cy="19458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9672139" y="1538990"/>
              <a:ext cx="0" cy="19458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917" y="1229624"/>
            <a:ext cx="5622093" cy="3188562"/>
          </a:xfrm>
          <a:prstGeom prst="rect">
            <a:avLst/>
          </a:prstGeom>
        </p:spPr>
      </p:pic>
      <p:sp>
        <p:nvSpPr>
          <p:cNvPr id="19" name="文本框 18"/>
          <p:cNvSpPr txBox="1"/>
          <p:nvPr/>
        </p:nvSpPr>
        <p:spPr>
          <a:xfrm>
            <a:off x="1401235" y="1658595"/>
            <a:ext cx="4059407" cy="323165"/>
          </a:xfrm>
          <a:prstGeom prst="rect">
            <a:avLst/>
          </a:prstGeom>
          <a:noFill/>
        </p:spPr>
        <p:txBody>
          <a:bodyPr wrap="square" rtlCol="0">
            <a:spAutoFit/>
          </a:bodyPr>
          <a:lstStyle/>
          <a:p>
            <a:pPr algn="just" defTabSz="514350">
              <a:defRPr/>
            </a:pPr>
            <a:r>
              <a:rPr lang="zh-CN" altLang="en-US" sz="1500" b="1" dirty="0">
                <a:solidFill>
                  <a:srgbClr val="4472C4">
                    <a:lumMod val="40000"/>
                    <a:lumOff val="60000"/>
                  </a:srgbClr>
                </a:solidFill>
                <a:latin typeface="Microsoft YaHei" charset="-122"/>
                <a:ea typeface="Microsoft YaHei" charset="-122"/>
              </a:rPr>
              <a:t>阿里</a:t>
            </a:r>
            <a:r>
              <a:rPr lang="en-US" altLang="zh-CN" sz="1500" b="1" dirty="0">
                <a:solidFill>
                  <a:srgbClr val="4472C4">
                    <a:lumMod val="40000"/>
                    <a:lumOff val="60000"/>
                  </a:srgbClr>
                </a:solidFill>
                <a:latin typeface="Microsoft YaHei" charset="-122"/>
                <a:ea typeface="Microsoft YaHei" charset="-122"/>
              </a:rPr>
              <a:t>20</a:t>
            </a:r>
            <a:r>
              <a:rPr lang="zh-CN" altLang="en-US" sz="1500" b="1" dirty="0">
                <a:solidFill>
                  <a:srgbClr val="4472C4">
                    <a:lumMod val="40000"/>
                    <a:lumOff val="60000"/>
                  </a:srgbClr>
                </a:solidFill>
                <a:latin typeface="Microsoft YaHei" charset="-122"/>
                <a:ea typeface="Microsoft YaHei" charset="-122"/>
              </a:rPr>
              <a:t>年发展史，是</a:t>
            </a:r>
            <a:r>
              <a:rPr lang="en-US" altLang="zh-CN" sz="1500" b="1" dirty="0">
                <a:solidFill>
                  <a:srgbClr val="4472C4">
                    <a:lumMod val="40000"/>
                    <a:lumOff val="60000"/>
                  </a:srgbClr>
                </a:solidFill>
                <a:latin typeface="Microsoft YaHei" charset="-122"/>
                <a:ea typeface="Microsoft YaHei" charset="-122"/>
              </a:rPr>
              <a:t>20</a:t>
            </a:r>
            <a:r>
              <a:rPr lang="zh-CN" altLang="en-US" sz="1500" b="1" dirty="0">
                <a:solidFill>
                  <a:srgbClr val="4472C4">
                    <a:lumMod val="40000"/>
                    <a:lumOff val="60000"/>
                  </a:srgbClr>
                </a:solidFill>
                <a:latin typeface="Microsoft YaHei" charset="-122"/>
                <a:ea typeface="Microsoft YaHei" charset="-122"/>
              </a:rPr>
              <a:t>年创新自我的历史</a:t>
            </a:r>
            <a:endParaRPr lang="zh-CN" altLang="en-US" sz="1500" b="1" dirty="0">
              <a:solidFill>
                <a:srgbClr val="4472C4">
                  <a:lumMod val="40000"/>
                  <a:lumOff val="60000"/>
                </a:srgbClr>
              </a:solidFill>
              <a:latin typeface="Microsoft YaHei" charset="-122"/>
              <a:ea typeface="Microsoft YaHei" charset="-122"/>
            </a:endParaRPr>
          </a:p>
        </p:txBody>
      </p:sp>
      <p:sp>
        <p:nvSpPr>
          <p:cNvPr id="20" name="文本框 19"/>
          <p:cNvSpPr txBox="1"/>
          <p:nvPr/>
        </p:nvSpPr>
        <p:spPr>
          <a:xfrm>
            <a:off x="1373185" y="2173491"/>
            <a:ext cx="3081265" cy="715581"/>
          </a:xfrm>
          <a:prstGeom prst="rect">
            <a:avLst/>
          </a:prstGeom>
          <a:noFill/>
        </p:spPr>
        <p:txBody>
          <a:bodyPr wrap="square" rtlCol="0">
            <a:spAutoFit/>
          </a:bodyPr>
          <a:lstStyle/>
          <a:p>
            <a:pPr marL="6985" marR="3175" algn="just" defTabSz="514350">
              <a:lnSpc>
                <a:spcPct val="150000"/>
              </a:lnSpc>
              <a:defRPr/>
            </a:pPr>
            <a:r>
              <a:rPr lang="zh-CN" altLang="en-US" sz="900" dirty="0">
                <a:solidFill>
                  <a:prstClr val="white"/>
                </a:solidFill>
                <a:latin typeface="微软雅黑" panose="020B0503020204020204" pitchFamily="34" charset="-122"/>
                <a:ea typeface="微软雅黑" panose="020B0503020204020204" pitchFamily="34" charset="-122"/>
                <a:cs typeface="宋体"/>
              </a:rPr>
              <a:t>在阿里巴巴</a:t>
            </a:r>
            <a:r>
              <a:rPr lang="en-US" altLang="zh-CN" sz="900" dirty="0">
                <a:solidFill>
                  <a:prstClr val="white"/>
                </a:solidFill>
                <a:latin typeface="微软雅黑" panose="020B0503020204020204" pitchFamily="34" charset="-122"/>
                <a:ea typeface="微软雅黑" panose="020B0503020204020204" pitchFamily="34" charset="-122"/>
                <a:cs typeface="宋体"/>
              </a:rPr>
              <a:t>2019</a:t>
            </a:r>
            <a:r>
              <a:rPr lang="zh-CN" altLang="en-US" sz="900" dirty="0">
                <a:solidFill>
                  <a:prstClr val="white"/>
                </a:solidFill>
                <a:latin typeface="微软雅黑" panose="020B0503020204020204" pitchFamily="34" charset="-122"/>
                <a:ea typeface="微软雅黑" panose="020B0503020204020204" pitchFamily="34" charset="-122"/>
                <a:cs typeface="宋体"/>
              </a:rPr>
              <a:t>年全球投资者大会上，阿里巴巴集团董事局主席兼</a:t>
            </a:r>
            <a:r>
              <a:rPr lang="en-US" altLang="zh-CN" sz="900" dirty="0">
                <a:solidFill>
                  <a:prstClr val="white"/>
                </a:solidFill>
                <a:latin typeface="微软雅黑" panose="020B0503020204020204" pitchFamily="34" charset="-122"/>
                <a:ea typeface="微软雅黑" panose="020B0503020204020204" pitchFamily="34" charset="-122"/>
                <a:cs typeface="宋体"/>
              </a:rPr>
              <a:t>CEO</a:t>
            </a:r>
            <a:r>
              <a:rPr lang="zh-CN" altLang="en-US" sz="900" dirty="0">
                <a:solidFill>
                  <a:prstClr val="white"/>
                </a:solidFill>
                <a:latin typeface="微软雅黑" panose="020B0503020204020204" pitchFamily="34" charset="-122"/>
                <a:ea typeface="微软雅黑" panose="020B0503020204020204" pitchFamily="34" charset="-122"/>
                <a:cs typeface="宋体"/>
              </a:rPr>
              <a:t>张勇表示：阿里巴巴过去</a:t>
            </a:r>
            <a:r>
              <a:rPr lang="en-US" altLang="zh-CN" sz="900" dirty="0">
                <a:solidFill>
                  <a:prstClr val="white"/>
                </a:solidFill>
                <a:latin typeface="微软雅黑" panose="020B0503020204020204" pitchFamily="34" charset="-122"/>
                <a:ea typeface="微软雅黑" panose="020B0503020204020204" pitchFamily="34" charset="-122"/>
                <a:cs typeface="宋体"/>
              </a:rPr>
              <a:t>20</a:t>
            </a:r>
            <a:r>
              <a:rPr lang="zh-CN" altLang="en-US" sz="900" dirty="0">
                <a:solidFill>
                  <a:prstClr val="white"/>
                </a:solidFill>
                <a:latin typeface="微软雅黑" panose="020B0503020204020204" pitchFamily="34" charset="-122"/>
                <a:ea typeface="微软雅黑" panose="020B0503020204020204" pitchFamily="34" charset="-122"/>
                <a:cs typeface="宋体"/>
              </a:rPr>
              <a:t>年创新不间断，因为我们相信</a:t>
            </a:r>
            <a:r>
              <a:rPr lang="zh-CN" altLang="en-US" sz="900" b="1" dirty="0">
                <a:solidFill>
                  <a:srgbClr val="FFBF7C"/>
                </a:solidFill>
                <a:latin typeface="微软雅黑" panose="020B0503020204020204" pitchFamily="34" charset="-122"/>
                <a:ea typeface="微软雅黑" panose="020B0503020204020204" pitchFamily="34" charset="-122"/>
                <a:cs typeface="宋体"/>
              </a:rPr>
              <a:t>要丰富这个生态系统，关键是创新！</a:t>
            </a:r>
            <a:endParaRPr lang="zh-CN" altLang="en-US" sz="900" b="1" dirty="0">
              <a:solidFill>
                <a:srgbClr val="FFBF7C"/>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1447948" y="1557081"/>
            <a:ext cx="6095111" cy="3289842"/>
            <a:chOff x="758031" y="774244"/>
            <a:chExt cx="10835752" cy="5848609"/>
          </a:xfrm>
        </p:grpSpPr>
        <p:grpSp>
          <p:nvGrpSpPr>
            <p:cNvPr id="22" name="组合 21"/>
            <p:cNvGrpSpPr/>
            <p:nvPr/>
          </p:nvGrpSpPr>
          <p:grpSpPr>
            <a:xfrm>
              <a:off x="758031" y="5499226"/>
              <a:ext cx="750061" cy="379707"/>
              <a:chOff x="758031" y="5865966"/>
              <a:chExt cx="750061" cy="379707"/>
            </a:xfrm>
          </p:grpSpPr>
          <p:sp>
            <p:nvSpPr>
              <p:cNvPr id="85" name="椭圆 84"/>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86" name="文本框 85"/>
              <p:cNvSpPr txBox="1"/>
              <p:nvPr/>
            </p:nvSpPr>
            <p:spPr>
              <a:xfrm>
                <a:off x="7580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1999</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1464014" y="5499226"/>
              <a:ext cx="750061" cy="379707"/>
              <a:chOff x="758031" y="5865966"/>
              <a:chExt cx="750061" cy="379707"/>
            </a:xfrm>
          </p:grpSpPr>
          <p:sp>
            <p:nvSpPr>
              <p:cNvPr id="83" name="椭圆 82"/>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84" name="文本框 83"/>
              <p:cNvSpPr txBox="1"/>
              <p:nvPr/>
            </p:nvSpPr>
            <p:spPr>
              <a:xfrm>
                <a:off x="7580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2003</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2214922" y="5433556"/>
              <a:ext cx="750061" cy="379707"/>
              <a:chOff x="758031" y="5865966"/>
              <a:chExt cx="750061" cy="379707"/>
            </a:xfrm>
          </p:grpSpPr>
          <p:sp>
            <p:nvSpPr>
              <p:cNvPr id="81" name="椭圆 80"/>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82" name="文本框 81"/>
              <p:cNvSpPr txBox="1"/>
              <p:nvPr/>
            </p:nvSpPr>
            <p:spPr>
              <a:xfrm>
                <a:off x="7580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2004</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2698991" y="5366408"/>
              <a:ext cx="750061" cy="379707"/>
              <a:chOff x="758031" y="5865966"/>
              <a:chExt cx="750061" cy="379707"/>
            </a:xfrm>
          </p:grpSpPr>
          <p:sp>
            <p:nvSpPr>
              <p:cNvPr id="79" name="椭圆 78"/>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80" name="文本框 79"/>
              <p:cNvSpPr txBox="1"/>
              <p:nvPr/>
            </p:nvSpPr>
            <p:spPr>
              <a:xfrm>
                <a:off x="7580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2007</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3206209" y="5272098"/>
              <a:ext cx="750061" cy="379707"/>
              <a:chOff x="758031" y="5865966"/>
              <a:chExt cx="750061" cy="379707"/>
            </a:xfrm>
          </p:grpSpPr>
          <p:sp>
            <p:nvSpPr>
              <p:cNvPr id="77" name="椭圆 76"/>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78" name="文本框 77"/>
              <p:cNvSpPr txBox="1"/>
              <p:nvPr/>
            </p:nvSpPr>
            <p:spPr>
              <a:xfrm>
                <a:off x="7580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2008</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3752894" y="5144537"/>
              <a:ext cx="750061" cy="379707"/>
              <a:chOff x="758031" y="5865966"/>
              <a:chExt cx="750061" cy="379707"/>
            </a:xfrm>
          </p:grpSpPr>
          <p:sp>
            <p:nvSpPr>
              <p:cNvPr id="75" name="椭圆 74"/>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76" name="文本框 75"/>
              <p:cNvSpPr txBox="1"/>
              <p:nvPr/>
            </p:nvSpPr>
            <p:spPr>
              <a:xfrm>
                <a:off x="7580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2009</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4245445" y="4996869"/>
              <a:ext cx="750061" cy="379707"/>
              <a:chOff x="758031" y="5865966"/>
              <a:chExt cx="750061" cy="379707"/>
            </a:xfrm>
          </p:grpSpPr>
          <p:sp>
            <p:nvSpPr>
              <p:cNvPr id="73" name="椭圆 72"/>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74" name="文本框 73"/>
              <p:cNvSpPr txBox="1"/>
              <p:nvPr/>
            </p:nvSpPr>
            <p:spPr>
              <a:xfrm>
                <a:off x="7580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2010</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4759508" y="4838180"/>
              <a:ext cx="750061" cy="379707"/>
              <a:chOff x="758031" y="5865966"/>
              <a:chExt cx="750061" cy="379707"/>
            </a:xfrm>
          </p:grpSpPr>
          <p:sp>
            <p:nvSpPr>
              <p:cNvPr id="71" name="椭圆 70"/>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72" name="文本框 71"/>
              <p:cNvSpPr txBox="1"/>
              <p:nvPr/>
            </p:nvSpPr>
            <p:spPr>
              <a:xfrm>
                <a:off x="7580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2012</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5208049" y="4674056"/>
              <a:ext cx="750061" cy="379707"/>
              <a:chOff x="758031" y="5865966"/>
              <a:chExt cx="750061" cy="379707"/>
            </a:xfrm>
          </p:grpSpPr>
          <p:sp>
            <p:nvSpPr>
              <p:cNvPr id="69" name="椭圆 68"/>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70" name="文本框 69"/>
              <p:cNvSpPr txBox="1"/>
              <p:nvPr/>
            </p:nvSpPr>
            <p:spPr>
              <a:xfrm>
                <a:off x="7580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2013</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6096000" y="4259707"/>
              <a:ext cx="750061" cy="379707"/>
              <a:chOff x="758031" y="5865966"/>
              <a:chExt cx="750061" cy="379707"/>
            </a:xfrm>
          </p:grpSpPr>
          <p:sp>
            <p:nvSpPr>
              <p:cNvPr id="67" name="椭圆 66"/>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68" name="文本框 67"/>
              <p:cNvSpPr txBox="1"/>
              <p:nvPr/>
            </p:nvSpPr>
            <p:spPr>
              <a:xfrm>
                <a:off x="7580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2014</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sp>
          <p:nvSpPr>
            <p:cNvPr id="32" name="文本框 31"/>
            <p:cNvSpPr txBox="1"/>
            <p:nvPr/>
          </p:nvSpPr>
          <p:spPr>
            <a:xfrm>
              <a:off x="1393288" y="5904707"/>
              <a:ext cx="1069026" cy="718146"/>
            </a:xfrm>
            <a:prstGeom prst="rect">
              <a:avLst/>
            </a:prstGeom>
            <a:noFill/>
          </p:spPr>
          <p:txBody>
            <a:bodyPr wrap="square" rtlCol="0">
              <a:spAutoFit/>
            </a:bodyPr>
            <a:lstStyle/>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推出支付宝担保交易</a:t>
              </a:r>
              <a:endPar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2373947" y="5904705"/>
              <a:ext cx="1274283" cy="348814"/>
            </a:xfrm>
            <a:prstGeom prst="rect">
              <a:avLst/>
            </a:prstGeom>
            <a:noFill/>
          </p:spPr>
          <p:txBody>
            <a:bodyPr wrap="square" rtlCol="0">
              <a:spAutoFit/>
            </a:bodyPr>
            <a:lstStyle/>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推出阿里旺旺</a:t>
              </a:r>
              <a:endPar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3651737" y="5724977"/>
              <a:ext cx="1274283" cy="533479"/>
            </a:xfrm>
            <a:prstGeom prst="rect">
              <a:avLst/>
            </a:prstGeom>
            <a:noFill/>
          </p:spPr>
          <p:txBody>
            <a:bodyPr wrap="square" rtlCol="0">
              <a:spAutoFit/>
            </a:bodyPr>
            <a:lstStyle/>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首届天猫</a:t>
              </a:r>
              <a:endParaRPr lang="en-US" altLang="zh-CN" sz="675" dirty="0">
                <a:solidFill>
                  <a:srgbClr val="4472C4">
                    <a:lumMod val="20000"/>
                    <a:lumOff val="80000"/>
                  </a:srgbClr>
                </a:solidFill>
                <a:latin typeface="微软雅黑" panose="020B0503020204020204" pitchFamily="34" charset="-122"/>
                <a:ea typeface="微软雅黑" panose="020B0503020204020204" pitchFamily="34" charset="-122"/>
              </a:endParaRPr>
            </a:p>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双</a:t>
              </a:r>
              <a:r>
                <a:rPr lang="en-US" altLang="zh-CN" sz="675" dirty="0">
                  <a:solidFill>
                    <a:srgbClr val="4472C4">
                      <a:lumMod val="20000"/>
                      <a:lumOff val="80000"/>
                    </a:srgbClr>
                  </a:solidFill>
                  <a:latin typeface="微软雅黑" panose="020B0503020204020204" pitchFamily="34" charset="-122"/>
                  <a:ea typeface="微软雅黑" panose="020B0503020204020204" pitchFamily="34" charset="-122"/>
                </a:rPr>
                <a:t>11</a:t>
              </a: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购物节</a:t>
              </a:r>
              <a:endPar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4365812" y="5451791"/>
              <a:ext cx="1274283" cy="348814"/>
            </a:xfrm>
            <a:prstGeom prst="rect">
              <a:avLst/>
            </a:prstGeom>
            <a:noFill/>
          </p:spPr>
          <p:txBody>
            <a:bodyPr wrap="square" rtlCol="0">
              <a:spAutoFit/>
            </a:bodyPr>
            <a:lstStyle/>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手机淘宝上线</a:t>
              </a:r>
              <a:endPar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5345586" y="5098325"/>
              <a:ext cx="1274283" cy="533479"/>
            </a:xfrm>
            <a:prstGeom prst="rect">
              <a:avLst/>
            </a:prstGeom>
            <a:noFill/>
          </p:spPr>
          <p:txBody>
            <a:bodyPr wrap="square" rtlCol="0">
              <a:spAutoFit/>
            </a:bodyPr>
            <a:lstStyle/>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阿里云飞天</a:t>
              </a:r>
              <a:endParaRPr lang="en-US" altLang="zh-CN" sz="675" dirty="0">
                <a:solidFill>
                  <a:srgbClr val="4472C4">
                    <a:lumMod val="20000"/>
                    <a:lumOff val="80000"/>
                  </a:srgbClr>
                </a:solidFill>
                <a:latin typeface="微软雅黑" panose="020B0503020204020204" pitchFamily="34" charset="-122"/>
                <a:ea typeface="微软雅黑" panose="020B0503020204020204" pitchFamily="34" charset="-122"/>
              </a:endParaRPr>
            </a:p>
            <a:p>
              <a:pPr defTabSz="514350">
                <a:defRPr/>
              </a:pPr>
              <a:r>
                <a:rPr lang="en-US" altLang="zh-CN" sz="675" dirty="0">
                  <a:solidFill>
                    <a:srgbClr val="4472C4">
                      <a:lumMod val="20000"/>
                      <a:lumOff val="80000"/>
                    </a:srgbClr>
                  </a:solidFill>
                  <a:latin typeface="微软雅黑" panose="020B0503020204020204" pitchFamily="34" charset="-122"/>
                  <a:ea typeface="微软雅黑" panose="020B0503020204020204" pitchFamily="34" charset="-122"/>
                </a:rPr>
                <a:t>5K</a:t>
              </a: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系统上线</a:t>
              </a:r>
              <a:endPar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endParaRPr>
            </a:p>
          </p:txBody>
        </p:sp>
        <p:cxnSp>
          <p:nvCxnSpPr>
            <p:cNvPr id="37" name="直接连接符 36"/>
            <p:cNvCxnSpPr/>
            <p:nvPr/>
          </p:nvCxnSpPr>
          <p:spPr>
            <a:xfrm flipV="1">
              <a:off x="1761227" y="5878537"/>
              <a:ext cx="0" cy="8477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2512135" y="5821219"/>
              <a:ext cx="0" cy="13459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4050107" y="5523255"/>
              <a:ext cx="0" cy="218078"/>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4534937" y="5372137"/>
              <a:ext cx="0" cy="13301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5504425" y="5012945"/>
              <a:ext cx="0" cy="13301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6234544" y="4746862"/>
              <a:ext cx="1442499" cy="718146"/>
            </a:xfrm>
            <a:prstGeom prst="rect">
              <a:avLst/>
            </a:prstGeom>
            <a:noFill/>
          </p:spPr>
          <p:txBody>
            <a:bodyPr wrap="square" rtlCol="0">
              <a:spAutoFit/>
            </a:bodyPr>
            <a:lstStyle/>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花呗上线</a:t>
              </a:r>
              <a:endParaRPr lang="en-US" altLang="zh-CN" sz="675" dirty="0">
                <a:solidFill>
                  <a:srgbClr val="4472C4">
                    <a:lumMod val="20000"/>
                    <a:lumOff val="80000"/>
                  </a:srgbClr>
                </a:solidFill>
                <a:latin typeface="微软雅黑" panose="020B0503020204020204" pitchFamily="34" charset="-122"/>
                <a:ea typeface="微软雅黑" panose="020B0503020204020204" pitchFamily="34" charset="-122"/>
              </a:endParaRPr>
            </a:p>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菜鸟推出电子面单</a:t>
              </a:r>
              <a:endPar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flipV="1">
              <a:off x="6393385" y="4661484"/>
              <a:ext cx="0" cy="13301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6694200" y="3873222"/>
              <a:ext cx="750061" cy="379707"/>
              <a:chOff x="660231" y="5865966"/>
              <a:chExt cx="750061" cy="379707"/>
            </a:xfrm>
          </p:grpSpPr>
          <p:sp>
            <p:nvSpPr>
              <p:cNvPr id="65" name="椭圆 64"/>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66" name="文本框 65"/>
              <p:cNvSpPr txBox="1"/>
              <p:nvPr/>
            </p:nvSpPr>
            <p:spPr>
              <a:xfrm>
                <a:off x="6602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2015</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sp>
          <p:nvSpPr>
            <p:cNvPr id="45" name="文本框 44"/>
            <p:cNvSpPr txBox="1"/>
            <p:nvPr/>
          </p:nvSpPr>
          <p:spPr>
            <a:xfrm>
              <a:off x="6930544" y="4360378"/>
              <a:ext cx="1442499" cy="348814"/>
            </a:xfrm>
            <a:prstGeom prst="rect">
              <a:avLst/>
            </a:prstGeom>
            <a:noFill/>
          </p:spPr>
          <p:txBody>
            <a:bodyPr wrap="square" rtlCol="0">
              <a:spAutoFit/>
            </a:bodyPr>
            <a:lstStyle/>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芝麻信用上线</a:t>
              </a:r>
              <a:endPar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flipV="1">
              <a:off x="7089385" y="4274999"/>
              <a:ext cx="0" cy="13301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nvGrpSpPr>
            <p:cNvPr id="47" name="组合 46"/>
            <p:cNvGrpSpPr/>
            <p:nvPr/>
          </p:nvGrpSpPr>
          <p:grpSpPr>
            <a:xfrm>
              <a:off x="7635804" y="3202397"/>
              <a:ext cx="750061" cy="379707"/>
              <a:chOff x="640671" y="5865966"/>
              <a:chExt cx="750061" cy="379707"/>
            </a:xfrm>
          </p:grpSpPr>
          <p:sp>
            <p:nvSpPr>
              <p:cNvPr id="63" name="椭圆 62"/>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64" name="文本框 63"/>
              <p:cNvSpPr txBox="1"/>
              <p:nvPr/>
            </p:nvSpPr>
            <p:spPr>
              <a:xfrm>
                <a:off x="64067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2016</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sp>
          <p:nvSpPr>
            <p:cNvPr id="48" name="文本框 47"/>
            <p:cNvSpPr txBox="1"/>
            <p:nvPr/>
          </p:nvSpPr>
          <p:spPr>
            <a:xfrm>
              <a:off x="7891709" y="3689555"/>
              <a:ext cx="2901705" cy="902811"/>
            </a:xfrm>
            <a:prstGeom prst="rect">
              <a:avLst/>
            </a:prstGeom>
            <a:noFill/>
          </p:spPr>
          <p:txBody>
            <a:bodyPr wrap="square" rtlCol="0">
              <a:spAutoFit/>
            </a:bodyPr>
            <a:lstStyle/>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首届淘宝造物节</a:t>
              </a:r>
              <a:endParaRPr lang="en-US" altLang="zh-CN" sz="675" dirty="0">
                <a:solidFill>
                  <a:srgbClr val="4472C4">
                    <a:lumMod val="20000"/>
                    <a:lumOff val="80000"/>
                  </a:srgbClr>
                </a:solidFill>
                <a:latin typeface="微软雅黑" panose="020B0503020204020204" pitchFamily="34" charset="-122"/>
                <a:ea typeface="微软雅黑" panose="020B0503020204020204" pitchFamily="34" charset="-122"/>
              </a:endParaRPr>
            </a:p>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夸克智能搜索诞生</a:t>
              </a:r>
              <a:endParaRPr lang="en-US" altLang="zh-CN" sz="675" dirty="0">
                <a:solidFill>
                  <a:srgbClr val="4472C4">
                    <a:lumMod val="20000"/>
                    <a:lumOff val="80000"/>
                  </a:srgbClr>
                </a:solidFill>
                <a:latin typeface="微软雅黑" panose="020B0503020204020204" pitchFamily="34" charset="-122"/>
                <a:ea typeface="微软雅黑" panose="020B0503020204020204" pitchFamily="34" charset="-122"/>
              </a:endParaRPr>
            </a:p>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搭载</a:t>
              </a:r>
              <a:r>
                <a:rPr lang="en-US" altLang="zh-CN" sz="675" dirty="0" err="1">
                  <a:solidFill>
                    <a:srgbClr val="4472C4">
                      <a:lumMod val="20000"/>
                      <a:lumOff val="80000"/>
                    </a:srgbClr>
                  </a:solidFill>
                  <a:latin typeface="微软雅黑" panose="020B0503020204020204" pitchFamily="34" charset="-122"/>
                  <a:ea typeface="微软雅黑" panose="020B0503020204020204" pitchFamily="34" charset="-122"/>
                </a:rPr>
                <a:t>YunOS</a:t>
              </a: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的全球首款量产互联网汽车</a:t>
              </a:r>
              <a:endPar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endParaRPr>
            </a:p>
          </p:txBody>
        </p:sp>
        <p:cxnSp>
          <p:nvCxnSpPr>
            <p:cNvPr id="49" name="直接连接符 48"/>
            <p:cNvCxnSpPr/>
            <p:nvPr/>
          </p:nvCxnSpPr>
          <p:spPr>
            <a:xfrm flipV="1">
              <a:off x="8050549" y="3604174"/>
              <a:ext cx="0" cy="13301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a:xfrm>
              <a:off x="8381298" y="2607838"/>
              <a:ext cx="750061" cy="379707"/>
              <a:chOff x="660231" y="5865966"/>
              <a:chExt cx="750061" cy="379707"/>
            </a:xfrm>
          </p:grpSpPr>
          <p:sp>
            <p:nvSpPr>
              <p:cNvPr id="61" name="椭圆 60"/>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62" name="文本框 61"/>
              <p:cNvSpPr txBox="1"/>
              <p:nvPr/>
            </p:nvSpPr>
            <p:spPr>
              <a:xfrm>
                <a:off x="66023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2017</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sp>
          <p:nvSpPr>
            <p:cNvPr id="51" name="文本框 50"/>
            <p:cNvSpPr txBox="1"/>
            <p:nvPr/>
          </p:nvSpPr>
          <p:spPr>
            <a:xfrm>
              <a:off x="8617643" y="3094995"/>
              <a:ext cx="2223127" cy="533479"/>
            </a:xfrm>
            <a:prstGeom prst="rect">
              <a:avLst/>
            </a:prstGeom>
            <a:noFill/>
          </p:spPr>
          <p:txBody>
            <a:bodyPr wrap="square" rtlCol="0">
              <a:spAutoFit/>
            </a:bodyPr>
            <a:lstStyle/>
            <a:p>
              <a:pPr defTabSz="514350">
                <a:defRPr/>
              </a:pPr>
              <a:r>
                <a:rPr lang="en-US" altLang="zh-CN" sz="675" dirty="0" err="1">
                  <a:solidFill>
                    <a:srgbClr val="4472C4">
                      <a:lumMod val="20000"/>
                      <a:lumOff val="80000"/>
                    </a:srgbClr>
                  </a:solidFill>
                  <a:latin typeface="微软雅黑" panose="020B0503020204020204" pitchFamily="34" charset="-122"/>
                  <a:ea typeface="微软雅黑" panose="020B0503020204020204" pitchFamily="34" charset="-122"/>
                </a:rPr>
                <a:t>eWTP</a:t>
              </a: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首个海外</a:t>
              </a:r>
              <a:r>
                <a:rPr lang="en-US" altLang="zh-CN" sz="675" dirty="0">
                  <a:solidFill>
                    <a:srgbClr val="4472C4">
                      <a:lumMod val="20000"/>
                      <a:lumOff val="80000"/>
                    </a:srgbClr>
                  </a:solidFill>
                  <a:latin typeface="微软雅黑" panose="020B0503020204020204" pitchFamily="34" charset="-122"/>
                  <a:ea typeface="微软雅黑" panose="020B0503020204020204" pitchFamily="34" charset="-122"/>
                </a:rPr>
                <a:t>e-hub</a:t>
              </a: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成立</a:t>
              </a:r>
              <a:endParaRPr lang="en-US" altLang="zh-CN" sz="675" dirty="0">
                <a:solidFill>
                  <a:srgbClr val="4472C4">
                    <a:lumMod val="20000"/>
                    <a:lumOff val="80000"/>
                  </a:srgbClr>
                </a:solidFill>
                <a:latin typeface="微软雅黑" panose="020B0503020204020204" pitchFamily="34" charset="-122"/>
                <a:ea typeface="微软雅黑" panose="020B0503020204020204" pitchFamily="34" charset="-122"/>
              </a:endParaRPr>
            </a:p>
            <a:p>
              <a:pPr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支付宝实现扫脸支付</a:t>
              </a:r>
              <a:endPar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endParaRPr>
            </a:p>
          </p:txBody>
        </p:sp>
        <p:cxnSp>
          <p:nvCxnSpPr>
            <p:cNvPr id="52" name="直接连接符 51"/>
            <p:cNvCxnSpPr/>
            <p:nvPr/>
          </p:nvCxnSpPr>
          <p:spPr>
            <a:xfrm flipV="1">
              <a:off x="8776483" y="3009615"/>
              <a:ext cx="0" cy="13301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nvGrpSpPr>
            <p:cNvPr id="53" name="组合 52"/>
            <p:cNvGrpSpPr/>
            <p:nvPr/>
          </p:nvGrpSpPr>
          <p:grpSpPr>
            <a:xfrm>
              <a:off x="9213384" y="1690355"/>
              <a:ext cx="750061" cy="379707"/>
              <a:chOff x="596661" y="5865966"/>
              <a:chExt cx="750061" cy="379707"/>
            </a:xfrm>
          </p:grpSpPr>
          <p:sp>
            <p:nvSpPr>
              <p:cNvPr id="59" name="椭圆 58"/>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60" name="文本框 59"/>
              <p:cNvSpPr txBox="1"/>
              <p:nvPr/>
            </p:nvSpPr>
            <p:spPr>
              <a:xfrm>
                <a:off x="59666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2018</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sp>
          <p:nvSpPr>
            <p:cNvPr id="54" name="文本框 53"/>
            <p:cNvSpPr txBox="1"/>
            <p:nvPr/>
          </p:nvSpPr>
          <p:spPr>
            <a:xfrm>
              <a:off x="9513298" y="2177512"/>
              <a:ext cx="2080485" cy="1087478"/>
            </a:xfrm>
            <a:prstGeom prst="rect">
              <a:avLst/>
            </a:prstGeom>
            <a:noFill/>
          </p:spPr>
          <p:txBody>
            <a:bodyPr wrap="square" rtlCol="0">
              <a:spAutoFit/>
            </a:bodyPr>
            <a:lstStyle/>
            <a:p>
              <a:pPr algn="just"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阿里自主开发的语音识别模型（</a:t>
              </a:r>
              <a:r>
                <a:rPr lang="en-US" altLang="zh-CN" sz="675" dirty="0">
                  <a:solidFill>
                    <a:srgbClr val="4472C4">
                      <a:lumMod val="20000"/>
                      <a:lumOff val="80000"/>
                    </a:srgbClr>
                  </a:solidFill>
                  <a:latin typeface="微软雅黑" panose="020B0503020204020204" pitchFamily="34" charset="-122"/>
                  <a:ea typeface="微软雅黑" panose="020B0503020204020204" pitchFamily="34" charset="-122"/>
                </a:rPr>
                <a:t>DFSMN</a:t>
              </a: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）公开测试</a:t>
              </a:r>
              <a:endParaRPr lang="en-US" altLang="zh-CN" sz="675" dirty="0">
                <a:solidFill>
                  <a:srgbClr val="4472C4">
                    <a:lumMod val="20000"/>
                    <a:lumOff val="80000"/>
                  </a:srgbClr>
                </a:solidFill>
                <a:latin typeface="微软雅黑" panose="020B0503020204020204" pitchFamily="34" charset="-122"/>
                <a:ea typeface="微软雅黑" panose="020B0503020204020204" pitchFamily="34" charset="-122"/>
              </a:endParaRPr>
            </a:p>
            <a:p>
              <a:pPr algn="just" defTabSz="514350">
                <a:defRPr/>
              </a:pPr>
              <a:r>
                <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rPr>
                <a:t>基于电子钱包的区块链跨境汇款上线</a:t>
              </a:r>
              <a:endParaRPr lang="zh-CN" altLang="en-US" sz="675" dirty="0">
                <a:solidFill>
                  <a:srgbClr val="4472C4">
                    <a:lumMod val="20000"/>
                    <a:lumOff val="80000"/>
                  </a:srgbClr>
                </a:solidFill>
                <a:latin typeface="微软雅黑" panose="020B0503020204020204" pitchFamily="34" charset="-122"/>
                <a:ea typeface="微软雅黑" panose="020B0503020204020204" pitchFamily="34" charset="-122"/>
              </a:endParaRPr>
            </a:p>
          </p:txBody>
        </p:sp>
        <p:cxnSp>
          <p:nvCxnSpPr>
            <p:cNvPr id="55" name="直接连接符 54"/>
            <p:cNvCxnSpPr/>
            <p:nvPr/>
          </p:nvCxnSpPr>
          <p:spPr>
            <a:xfrm flipV="1">
              <a:off x="9672139" y="2092132"/>
              <a:ext cx="0" cy="13301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nvGrpSpPr>
            <p:cNvPr id="56" name="组合 55"/>
            <p:cNvGrpSpPr/>
            <p:nvPr/>
          </p:nvGrpSpPr>
          <p:grpSpPr>
            <a:xfrm>
              <a:off x="9945681" y="774244"/>
              <a:ext cx="750061" cy="379707"/>
              <a:chOff x="596661" y="5865966"/>
              <a:chExt cx="750061" cy="379707"/>
            </a:xfrm>
          </p:grpSpPr>
          <p:sp>
            <p:nvSpPr>
              <p:cNvPr id="57" name="椭圆 56"/>
              <p:cNvSpPr/>
              <p:nvPr/>
            </p:nvSpPr>
            <p:spPr>
              <a:xfrm>
                <a:off x="1005422" y="6138137"/>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58" name="文本框 57"/>
              <p:cNvSpPr txBox="1"/>
              <p:nvPr/>
            </p:nvSpPr>
            <p:spPr>
              <a:xfrm>
                <a:off x="596661" y="5865966"/>
                <a:ext cx="750061" cy="379707"/>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2019</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grpSp>
      <p:sp>
        <p:nvSpPr>
          <p:cNvPr id="87" name="文本框 86"/>
          <p:cNvSpPr txBox="1"/>
          <p:nvPr/>
        </p:nvSpPr>
        <p:spPr>
          <a:xfrm>
            <a:off x="5704214" y="4042345"/>
            <a:ext cx="1742785" cy="715581"/>
          </a:xfrm>
          <a:prstGeom prst="rect">
            <a:avLst/>
          </a:prstGeom>
          <a:noFill/>
        </p:spPr>
        <p:txBody>
          <a:bodyPr wrap="none" rtlCol="0">
            <a:spAutoFit/>
          </a:bodyPr>
          <a:lstStyle>
            <a:defPPr>
              <a:defRPr lang="en-US"/>
            </a:defPPr>
            <a:lvl1pPr>
              <a:defRPr sz="8000" b="1" i="1">
                <a:gradFill>
                  <a:gsLst>
                    <a:gs pos="0">
                      <a:schemeClr val="bg1">
                        <a:alpha val="34000"/>
                      </a:schemeClr>
                    </a:gs>
                    <a:gs pos="82000">
                      <a:schemeClr val="bg1"/>
                    </a:gs>
                  </a:gsLst>
                  <a:lin ang="0" scaled="0"/>
                </a:gradFill>
                <a:effectLst>
                  <a:outerShdw blurRad="254000" dist="114300" algn="l" rotWithShape="0">
                    <a:prstClr val="black">
                      <a:alpha val="71000"/>
                    </a:prstClr>
                  </a:outerShdw>
                </a:effectLst>
                <a:latin typeface="微软雅黑" panose="020B0503020204020204" pitchFamily="34" charset="-122"/>
                <a:ea typeface="微软雅黑" panose="020B0503020204020204" pitchFamily="34" charset="-122"/>
              </a:defRPr>
            </a:lvl1pPr>
          </a:lstStyle>
          <a:p>
            <a:pPr algn="r" defTabSz="514350">
              <a:defRPr/>
            </a:pPr>
            <a:r>
              <a:rPr lang="zh-CN" altLang="en-US" sz="2025" dirty="0">
                <a:gradFill>
                  <a:gsLst>
                    <a:gs pos="0">
                      <a:prstClr val="white">
                        <a:alpha val="0"/>
                      </a:prstClr>
                    </a:gs>
                    <a:gs pos="100000">
                      <a:srgbClr val="4472C4">
                        <a:lumMod val="40000"/>
                        <a:lumOff val="60000"/>
                        <a:alpha val="78000"/>
                      </a:srgbClr>
                    </a:gs>
                  </a:gsLst>
                  <a:lin ang="16200000" scaled="0"/>
                </a:gradFill>
                <a:effectLst>
                  <a:outerShdw blurRad="254000" dist="317500" algn="l" rotWithShape="0">
                    <a:prstClr val="black">
                      <a:alpha val="41000"/>
                    </a:prstClr>
                  </a:outerShdw>
                </a:effectLst>
              </a:rPr>
              <a:t>阿里巴巴</a:t>
            </a:r>
            <a:endParaRPr lang="en-US" altLang="zh-CN" sz="2025" dirty="0">
              <a:gradFill>
                <a:gsLst>
                  <a:gs pos="0">
                    <a:prstClr val="white">
                      <a:alpha val="0"/>
                    </a:prstClr>
                  </a:gs>
                  <a:gs pos="100000">
                    <a:srgbClr val="4472C4">
                      <a:lumMod val="40000"/>
                      <a:lumOff val="60000"/>
                      <a:alpha val="78000"/>
                    </a:srgbClr>
                  </a:gs>
                </a:gsLst>
                <a:lin ang="16200000" scaled="0"/>
              </a:gradFill>
              <a:effectLst>
                <a:outerShdw blurRad="254000" dist="317500" algn="l" rotWithShape="0">
                  <a:prstClr val="black">
                    <a:alpha val="41000"/>
                  </a:prstClr>
                </a:outerShdw>
              </a:effectLst>
            </a:endParaRPr>
          </a:p>
          <a:p>
            <a:pPr algn="r" defTabSz="514350">
              <a:defRPr/>
            </a:pPr>
            <a:r>
              <a:rPr lang="zh-CN" altLang="en-US" sz="2025" dirty="0">
                <a:gradFill>
                  <a:gsLst>
                    <a:gs pos="0">
                      <a:prstClr val="white">
                        <a:alpha val="0"/>
                      </a:prstClr>
                    </a:gs>
                    <a:gs pos="100000">
                      <a:srgbClr val="4472C4">
                        <a:lumMod val="40000"/>
                        <a:lumOff val="60000"/>
                        <a:alpha val="78000"/>
                      </a:srgbClr>
                    </a:gs>
                  </a:gsLst>
                  <a:lin ang="16200000" scaled="0"/>
                </a:gradFill>
                <a:effectLst>
                  <a:outerShdw blurRad="254000" dist="317500" algn="l" rotWithShape="0">
                    <a:prstClr val="black">
                      <a:alpha val="41000"/>
                    </a:prstClr>
                  </a:outerShdw>
                </a:effectLst>
              </a:rPr>
              <a:t>商业操作系统</a:t>
            </a:r>
            <a:endParaRPr lang="en-US" altLang="zh-CN" sz="2025" dirty="0">
              <a:gradFill>
                <a:gsLst>
                  <a:gs pos="0">
                    <a:prstClr val="white">
                      <a:alpha val="0"/>
                    </a:prstClr>
                  </a:gs>
                  <a:gs pos="100000">
                    <a:srgbClr val="4472C4">
                      <a:lumMod val="40000"/>
                      <a:lumOff val="60000"/>
                      <a:alpha val="78000"/>
                    </a:srgbClr>
                  </a:gs>
                </a:gsLst>
                <a:lin ang="16200000" scaled="0"/>
              </a:gradFill>
              <a:effectLst>
                <a:outerShdw blurRad="254000" dist="317500" algn="l" rotWithShape="0">
                  <a:prstClr val="black">
                    <a:alpha val="41000"/>
                  </a:prstClr>
                </a:outerShdw>
              </a:effectLst>
            </a:endParaRPr>
          </a:p>
        </p:txBody>
      </p:sp>
      <p:sp>
        <p:nvSpPr>
          <p:cNvPr id="89" name="文本框 88"/>
          <p:cNvSpPr txBox="1"/>
          <p:nvPr/>
        </p:nvSpPr>
        <p:spPr>
          <a:xfrm>
            <a:off x="198441" y="58731"/>
            <a:ext cx="4673831" cy="460375"/>
          </a:xfrm>
          <a:prstGeom prst="rect">
            <a:avLst/>
          </a:prstGeom>
          <a:noFill/>
        </p:spPr>
        <p:txBody>
          <a:bodyPr wrap="square" rtlCol="0">
            <a:spAutoFit/>
          </a:bodyPr>
          <a:lstStyle/>
          <a:p>
            <a:pPr defTabSz="685800">
              <a:defRPr/>
            </a:pPr>
            <a:r>
              <a:rPr lang="zh-CN" altLang="en-US" sz="2400" dirty="0">
                <a:solidFill>
                  <a:schemeClr val="bg1"/>
                </a:solidFill>
                <a:latin typeface="微软雅黑" panose="020B0503020204020204" pitchFamily="34" charset="-122"/>
                <a:ea typeface="微软雅黑" panose="020B0503020204020204" pitchFamily="34" charset="-122"/>
                <a:cs typeface="Helvetica" pitchFamily="34" charset="0"/>
                <a:sym typeface="Helvetica" pitchFamily="34" charset="0"/>
              </a:rPr>
              <a:t>阿里巴巴的</a:t>
            </a:r>
            <a:r>
              <a:rPr lang="en-US" altLang="zh-CN" sz="2400" dirty="0">
                <a:solidFill>
                  <a:schemeClr val="bg1"/>
                </a:solidFill>
                <a:latin typeface="微软雅黑" panose="020B0503020204020204" pitchFamily="34" charset="-122"/>
                <a:ea typeface="微软雅黑" panose="020B0503020204020204" pitchFamily="34" charset="-122"/>
                <a:cs typeface="Helvetica" pitchFamily="34" charset="0"/>
                <a:sym typeface="Helvetica" pitchFamily="34" charset="0"/>
              </a:rPr>
              <a:t>20</a:t>
            </a:r>
            <a:r>
              <a:rPr lang="zh-CN" altLang="en-US" sz="2400" dirty="0">
                <a:solidFill>
                  <a:schemeClr val="bg1"/>
                </a:solidFill>
                <a:latin typeface="微软雅黑" panose="020B0503020204020204" pitchFamily="34" charset="-122"/>
                <a:ea typeface="微软雅黑" panose="020B0503020204020204" pitchFamily="34" charset="-122"/>
                <a:cs typeface="Helvetica" pitchFamily="34" charset="0"/>
                <a:sym typeface="Helvetica" pitchFamily="34" charset="0"/>
              </a:rPr>
              <a:t>年发展史</a:t>
            </a:r>
            <a:endParaRPr lang="zh-CN" altLang="en-US" sz="2400" dirty="0">
              <a:solidFill>
                <a:schemeClr val="bg1"/>
              </a:solidFill>
              <a:latin typeface="微软雅黑" panose="020B0503020204020204" pitchFamily="34" charset="-122"/>
              <a:ea typeface="微软雅黑" panose="020B0503020204020204" pitchFamily="34" charset="-122"/>
              <a:cs typeface="Helvetica" pitchFamily="34" charset="0"/>
              <a:sym typeface="Helvetica" pitchFamily="34" charset="0"/>
            </a:endParaRPr>
          </a:p>
        </p:txBody>
      </p:sp>
      <p:sp>
        <p:nvSpPr>
          <p:cNvPr id="90" name="object 10"/>
          <p:cNvSpPr/>
          <p:nvPr/>
        </p:nvSpPr>
        <p:spPr>
          <a:xfrm>
            <a:off x="255460" y="636460"/>
            <a:ext cx="8633460" cy="0"/>
          </a:xfrm>
          <a:custGeom>
            <a:avLst/>
            <a:gdLst/>
            <a:ahLst/>
            <a:cxnLst/>
            <a:rect l="l" t="t" r="r" b="b"/>
            <a:pathLst>
              <a:path w="11511280">
                <a:moveTo>
                  <a:pt x="0" y="0"/>
                </a:moveTo>
                <a:lnTo>
                  <a:pt x="11511280" y="0"/>
                </a:lnTo>
              </a:path>
            </a:pathLst>
          </a:custGeom>
          <a:ln w="35052">
            <a:solidFill>
              <a:srgbClr val="EC7C30"/>
            </a:solidFill>
          </a:ln>
        </p:spPr>
        <p:txBody>
          <a:bodyPr wrap="square" lIns="0" tIns="0" rIns="0" bIns="0" rtlCol="0"/>
          <a:lstStyle/>
          <a:p>
            <a:endParaRPr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1500"/>
                                        <p:tgtEl>
                                          <p:spTgt spid="18"/>
                                        </p:tgtEl>
                                      </p:cBhvr>
                                    </p:animEffect>
                                  </p:childTnLst>
                                </p:cTn>
                              </p:par>
                              <p:par>
                                <p:cTn id="19" presetID="22" presetClass="entr" presetSubtype="8"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1750"/>
                                        <p:tgtEl>
                                          <p:spTgt spid="21"/>
                                        </p:tgtEl>
                                      </p:cBhvr>
                                    </p:animEffect>
                                  </p:childTnLst>
                                </p:cTn>
                              </p:par>
                              <p:par>
                                <p:cTn id="22" presetID="22" presetClass="entr" presetSubtype="4" fill="hold" nodeType="withEffect">
                                  <p:stCondLst>
                                    <p:cond delay="150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87"/>
                                        </p:tgtEl>
                                        <p:attrNameLst>
                                          <p:attrName>style.visibility</p:attrName>
                                        </p:attrNameLst>
                                      </p:cBhvr>
                                      <p:to>
                                        <p:strVal val="visible"/>
                                      </p:to>
                                    </p:set>
                                    <p:anim calcmode="lin" valueType="num">
                                      <p:cBhvr additive="base">
                                        <p:cTn id="28" dur="500" fill="hold"/>
                                        <p:tgtEl>
                                          <p:spTgt spid="87"/>
                                        </p:tgtEl>
                                        <p:attrNameLst>
                                          <p:attrName>ppt_x</p:attrName>
                                        </p:attrNameLst>
                                      </p:cBhvr>
                                      <p:tavLst>
                                        <p:tav tm="0">
                                          <p:val>
                                            <p:strVal val="1+#ppt_w/2"/>
                                          </p:val>
                                        </p:tav>
                                        <p:tav tm="100000">
                                          <p:val>
                                            <p:strVal val="#ppt_x"/>
                                          </p:val>
                                        </p:tav>
                                      </p:tavLst>
                                    </p:anim>
                                    <p:anim calcmode="lin" valueType="num">
                                      <p:cBhvr additive="base">
                                        <p:cTn id="29"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8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图片2"/>
          <p:cNvPicPr>
            <a:picLocks noChangeAspect="1"/>
          </p:cNvPicPr>
          <p:nvPr/>
        </p:nvPicPr>
        <p:blipFill>
          <a:blip r:embed="rId1"/>
          <a:stretch>
            <a:fillRect/>
          </a:stretch>
        </p:blipFill>
        <p:spPr>
          <a:xfrm>
            <a:off x="693420" y="605790"/>
            <a:ext cx="7757160" cy="3969385"/>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stretch>
            <a:fillRect/>
          </a:stretch>
        </p:blipFill>
        <p:spPr>
          <a:xfrm>
            <a:off x="121446" y="878597"/>
            <a:ext cx="8864682" cy="4045206"/>
          </a:xfrm>
          <a:prstGeom prst="roundRect">
            <a:avLst>
              <a:gd name="adj" fmla="val 3364"/>
            </a:avLst>
          </a:prstGeom>
        </p:spPr>
      </p:pic>
      <p:grpSp>
        <p:nvGrpSpPr>
          <p:cNvPr id="30" name="组合 29"/>
          <p:cNvGrpSpPr/>
          <p:nvPr/>
        </p:nvGrpSpPr>
        <p:grpSpPr>
          <a:xfrm>
            <a:off x="601831" y="1655493"/>
            <a:ext cx="7470607" cy="2643815"/>
            <a:chOff x="221416" y="1685088"/>
            <a:chExt cx="7987849" cy="2397632"/>
          </a:xfrm>
        </p:grpSpPr>
        <p:grpSp>
          <p:nvGrpSpPr>
            <p:cNvPr id="2" name="组合 1"/>
            <p:cNvGrpSpPr/>
            <p:nvPr/>
          </p:nvGrpSpPr>
          <p:grpSpPr>
            <a:xfrm>
              <a:off x="1605988" y="2270914"/>
              <a:ext cx="3920939" cy="1811806"/>
              <a:chOff x="2552219" y="3084590"/>
              <a:chExt cx="5227918" cy="2415741"/>
            </a:xfrm>
          </p:grpSpPr>
          <p:sp>
            <p:nvSpPr>
              <p:cNvPr id="3" name="矩形: 圆角 2"/>
              <p:cNvSpPr/>
              <p:nvPr/>
            </p:nvSpPr>
            <p:spPr>
              <a:xfrm>
                <a:off x="2552219" y="3084590"/>
                <a:ext cx="5227918" cy="2415741"/>
              </a:xfrm>
              <a:prstGeom prst="roundRect">
                <a:avLst>
                  <a:gd name="adj" fmla="val 7557"/>
                </a:avLst>
              </a:prstGeom>
              <a:gradFill>
                <a:gsLst>
                  <a:gs pos="0">
                    <a:srgbClr val="181B4E">
                      <a:alpha val="0"/>
                    </a:srgbClr>
                  </a:gs>
                  <a:gs pos="100000">
                    <a:srgbClr val="9550FF">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dirty="0">
                  <a:solidFill>
                    <a:prstClr val="white"/>
                  </a:solidFill>
                  <a:latin typeface="等线" panose="020F0502020204030204"/>
                  <a:ea typeface="等线" panose="02010600030101010101" pitchFamily="2" charset="-122"/>
                </a:endParaRPr>
              </a:p>
            </p:txBody>
          </p:sp>
          <p:sp>
            <p:nvSpPr>
              <p:cNvPr id="4" name="文本框 3"/>
              <p:cNvSpPr txBox="1"/>
              <p:nvPr/>
            </p:nvSpPr>
            <p:spPr>
              <a:xfrm>
                <a:off x="3952231" y="5057951"/>
                <a:ext cx="2290348" cy="300129"/>
              </a:xfrm>
              <a:prstGeom prst="rect">
                <a:avLst/>
              </a:prstGeom>
              <a:noFill/>
            </p:spPr>
            <p:txBody>
              <a:bodyPr wrap="none" rtlCol="0">
                <a:spAutoFit/>
              </a:bodyPr>
              <a:lstStyle/>
              <a:p>
                <a:pPr defTabSz="514350">
                  <a:defRPr/>
                </a:pPr>
                <a:r>
                  <a:rPr lang="zh-CN" altLang="en-US" sz="1015" dirty="0">
                    <a:solidFill>
                      <a:prstClr val="white"/>
                    </a:solidFill>
                    <a:latin typeface="微软雅黑" panose="020B0503020204020204" pitchFamily="34" charset="-122"/>
                    <a:ea typeface="微软雅黑" panose="020B0503020204020204" pitchFamily="34" charset="-122"/>
                  </a:rPr>
                  <a:t>信息时代（</a:t>
                </a:r>
                <a:r>
                  <a:rPr lang="en-US" altLang="zh-CN" sz="1015" dirty="0">
                    <a:solidFill>
                      <a:prstClr val="white"/>
                    </a:solidFill>
                    <a:latin typeface="微软雅黑" panose="020B0503020204020204" pitchFamily="34" charset="-122"/>
                    <a:ea typeface="微软雅黑" panose="020B0503020204020204" pitchFamily="34" charset="-122"/>
                  </a:rPr>
                  <a:t>SEO</a:t>
                </a:r>
                <a:r>
                  <a:rPr lang="zh-CN" altLang="en-US" sz="1015" dirty="0">
                    <a:solidFill>
                      <a:prstClr val="white"/>
                    </a:solidFill>
                    <a:latin typeface="微软雅黑" panose="020B0503020204020204" pitchFamily="34" charset="-122"/>
                    <a:ea typeface="微软雅黑" panose="020B0503020204020204" pitchFamily="34" charset="-122"/>
                  </a:rPr>
                  <a:t>发产品）</a:t>
                </a:r>
                <a:endParaRPr lang="zh-CN" altLang="en-US" sz="1015" dirty="0">
                  <a:solidFill>
                    <a:prstClr val="white"/>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4188976" y="2254931"/>
              <a:ext cx="1334597" cy="1435287"/>
              <a:chOff x="5996203" y="3063280"/>
              <a:chExt cx="1779463" cy="1913716"/>
            </a:xfrm>
          </p:grpSpPr>
          <p:sp>
            <p:nvSpPr>
              <p:cNvPr id="6" name="矩形: 圆角 5"/>
              <p:cNvSpPr/>
              <p:nvPr/>
            </p:nvSpPr>
            <p:spPr>
              <a:xfrm>
                <a:off x="5996203" y="3063280"/>
                <a:ext cx="1779463" cy="1913716"/>
              </a:xfrm>
              <a:prstGeom prst="roundRect">
                <a:avLst>
                  <a:gd name="adj" fmla="val 7557"/>
                </a:avLst>
              </a:prstGeom>
              <a:gradFill>
                <a:gsLst>
                  <a:gs pos="0">
                    <a:srgbClr val="181B4E">
                      <a:alpha val="0"/>
                    </a:srgbClr>
                  </a:gs>
                  <a:gs pos="100000">
                    <a:srgbClr val="00B0F0">
                      <a:alpha val="5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7" name="文本框 6"/>
              <p:cNvSpPr txBox="1"/>
              <p:nvPr/>
            </p:nvSpPr>
            <p:spPr>
              <a:xfrm>
                <a:off x="6454384" y="4275500"/>
                <a:ext cx="818602" cy="488611"/>
              </a:xfrm>
              <a:prstGeom prst="rect">
                <a:avLst/>
              </a:prstGeom>
              <a:noFill/>
            </p:spPr>
            <p:txBody>
              <a:bodyPr wrap="none" rtlCol="0">
                <a:spAutoFit/>
              </a:bodyPr>
              <a:lstStyle/>
              <a:p>
                <a:pPr defTabSz="514350">
                  <a:defRPr/>
                </a:pPr>
                <a:r>
                  <a:rPr lang="zh-CN" altLang="en-US" sz="1015" dirty="0">
                    <a:solidFill>
                      <a:prstClr val="white"/>
                    </a:solidFill>
                    <a:latin typeface="微软雅黑" panose="020B0503020204020204" pitchFamily="34" charset="-122"/>
                    <a:ea typeface="微软雅黑" panose="020B0503020204020204" pitchFamily="34" charset="-122"/>
                  </a:rPr>
                  <a:t>一达通</a:t>
                </a:r>
                <a:endParaRPr lang="en-US" altLang="zh-CN" sz="1015" dirty="0">
                  <a:solidFill>
                    <a:prstClr val="white"/>
                  </a:solidFill>
                  <a:latin typeface="微软雅黑" panose="020B0503020204020204" pitchFamily="34" charset="-122"/>
                  <a:ea typeface="微软雅黑" panose="020B0503020204020204" pitchFamily="34" charset="-122"/>
                </a:endParaRPr>
              </a:p>
              <a:p>
                <a:pPr defTabSz="514350">
                  <a:defRPr/>
                </a:pPr>
                <a:r>
                  <a:rPr lang="zh-CN" altLang="en-US" sz="1015" dirty="0">
                    <a:solidFill>
                      <a:prstClr val="white"/>
                    </a:solidFill>
                    <a:latin typeface="微软雅黑" panose="020B0503020204020204" pitchFamily="34" charset="-122"/>
                    <a:ea typeface="微软雅黑" panose="020B0503020204020204" pitchFamily="34" charset="-122"/>
                  </a:rPr>
                  <a:t>供应链</a:t>
                </a:r>
                <a:endParaRPr lang="zh-CN" altLang="en-US" sz="1015" dirty="0">
                  <a:solidFill>
                    <a:prstClr val="white"/>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5533969" y="2250979"/>
              <a:ext cx="1334597" cy="1070385"/>
              <a:chOff x="7789527" y="3058010"/>
              <a:chExt cx="1779463" cy="1427180"/>
            </a:xfrm>
          </p:grpSpPr>
          <p:sp>
            <p:nvSpPr>
              <p:cNvPr id="9" name="矩形: 圆角 8"/>
              <p:cNvSpPr/>
              <p:nvPr/>
            </p:nvSpPr>
            <p:spPr>
              <a:xfrm>
                <a:off x="7789527" y="3058010"/>
                <a:ext cx="1779463" cy="1427180"/>
              </a:xfrm>
              <a:prstGeom prst="roundRect">
                <a:avLst>
                  <a:gd name="adj" fmla="val 7557"/>
                </a:avLst>
              </a:prstGeom>
              <a:gradFill>
                <a:gsLst>
                  <a:gs pos="0">
                    <a:srgbClr val="7030A0">
                      <a:alpha val="0"/>
                    </a:srgbClr>
                  </a:gs>
                  <a:gs pos="100000">
                    <a:srgbClr val="E26C4A">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10" name="文本框 9"/>
              <p:cNvSpPr txBox="1"/>
              <p:nvPr/>
            </p:nvSpPr>
            <p:spPr>
              <a:xfrm>
                <a:off x="7886391" y="3778861"/>
                <a:ext cx="1585731" cy="488611"/>
              </a:xfrm>
              <a:prstGeom prst="rect">
                <a:avLst/>
              </a:prstGeom>
              <a:noFill/>
            </p:spPr>
            <p:txBody>
              <a:bodyPr wrap="square" rtlCol="0">
                <a:spAutoFit/>
              </a:bodyPr>
              <a:lstStyle/>
              <a:p>
                <a:pPr algn="ctr" defTabSz="514350">
                  <a:defRPr/>
                </a:pPr>
                <a:r>
                  <a:rPr lang="zh-CN" altLang="en-US" sz="1015" dirty="0">
                    <a:solidFill>
                      <a:prstClr val="white"/>
                    </a:solidFill>
                    <a:latin typeface="微软雅黑" panose="020B0503020204020204" pitchFamily="34" charset="-122"/>
                    <a:ea typeface="微软雅黑" panose="020B0503020204020204" pitchFamily="34" charset="-122"/>
                  </a:rPr>
                  <a:t>信保时代</a:t>
                </a:r>
                <a:endParaRPr lang="en-US" altLang="zh-CN" sz="1015" dirty="0">
                  <a:solidFill>
                    <a:prstClr val="white"/>
                  </a:solidFill>
                  <a:latin typeface="微软雅黑" panose="020B0503020204020204" pitchFamily="34" charset="-122"/>
                  <a:ea typeface="微软雅黑" panose="020B0503020204020204" pitchFamily="34" charset="-122"/>
                </a:endParaRPr>
              </a:p>
              <a:p>
                <a:pPr algn="ctr" defTabSz="514350">
                  <a:defRPr/>
                </a:pPr>
                <a:r>
                  <a:rPr lang="zh-CN" altLang="en-US" sz="1015" dirty="0">
                    <a:solidFill>
                      <a:prstClr val="white"/>
                    </a:solidFill>
                    <a:latin typeface="微软雅黑" panose="020B0503020204020204" pitchFamily="34" charset="-122"/>
                    <a:ea typeface="微软雅黑" panose="020B0503020204020204" pitchFamily="34" charset="-122"/>
                  </a:rPr>
                  <a:t>（数据沉淀）</a:t>
                </a:r>
                <a:endParaRPr lang="zh-CN" altLang="en-US" sz="1015" dirty="0">
                  <a:solidFill>
                    <a:prstClr val="white"/>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6846434" y="2282849"/>
              <a:ext cx="1362831" cy="617486"/>
              <a:chOff x="9539480" y="3100504"/>
              <a:chExt cx="1817108" cy="823314"/>
            </a:xfrm>
          </p:grpSpPr>
          <p:sp>
            <p:nvSpPr>
              <p:cNvPr id="12" name="矩形: 圆角 11"/>
              <p:cNvSpPr/>
              <p:nvPr/>
            </p:nvSpPr>
            <p:spPr>
              <a:xfrm>
                <a:off x="9578380" y="3100504"/>
                <a:ext cx="1692821" cy="823314"/>
              </a:xfrm>
              <a:prstGeom prst="roundRect">
                <a:avLst>
                  <a:gd name="adj" fmla="val 7557"/>
                </a:avLst>
              </a:prstGeom>
              <a:gradFill>
                <a:gsLst>
                  <a:gs pos="0">
                    <a:srgbClr val="36BCD1">
                      <a:alpha val="8000"/>
                    </a:srgbClr>
                  </a:gs>
                  <a:gs pos="100000">
                    <a:srgbClr val="2AF4FF">
                      <a:alpha val="5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13" name="文本框 12"/>
              <p:cNvSpPr txBox="1"/>
              <p:nvPr/>
            </p:nvSpPr>
            <p:spPr>
              <a:xfrm>
                <a:off x="9539480" y="3236644"/>
                <a:ext cx="1817108" cy="488610"/>
              </a:xfrm>
              <a:prstGeom prst="rect">
                <a:avLst/>
              </a:prstGeom>
              <a:noFill/>
            </p:spPr>
            <p:txBody>
              <a:bodyPr wrap="square" rtlCol="0">
                <a:spAutoFit/>
              </a:bodyPr>
              <a:lstStyle/>
              <a:p>
                <a:pPr algn="ctr" defTabSz="514350">
                  <a:defRPr/>
                </a:pPr>
                <a:r>
                  <a:rPr lang="zh-CN" altLang="en-US" sz="1015" dirty="0">
                    <a:solidFill>
                      <a:prstClr val="white"/>
                    </a:solidFill>
                    <a:latin typeface="微软雅黑" panose="020B0503020204020204" pitchFamily="34" charset="-122"/>
                    <a:ea typeface="微软雅黑" panose="020B0503020204020204" pitchFamily="34" charset="-122"/>
                  </a:rPr>
                  <a:t>数字时代</a:t>
                </a:r>
                <a:endParaRPr lang="en-US" altLang="zh-CN" sz="1015" dirty="0">
                  <a:solidFill>
                    <a:prstClr val="white"/>
                  </a:solidFill>
                  <a:latin typeface="微软雅黑" panose="020B0503020204020204" pitchFamily="34" charset="-122"/>
                  <a:ea typeface="微软雅黑" panose="020B0503020204020204" pitchFamily="34" charset="-122"/>
                </a:endParaRPr>
              </a:p>
              <a:p>
                <a:pPr algn="ctr" defTabSz="514350">
                  <a:defRPr/>
                </a:pPr>
                <a:r>
                  <a:rPr lang="zh-CN" altLang="en-US" sz="1015" dirty="0">
                    <a:solidFill>
                      <a:prstClr val="white"/>
                    </a:solidFill>
                    <a:latin typeface="微软雅黑" panose="020B0503020204020204" pitchFamily="34" charset="-122"/>
                    <a:ea typeface="微软雅黑" panose="020B0503020204020204" pitchFamily="34" charset="-122"/>
                  </a:rPr>
                  <a:t>（分层分场景）</a:t>
                </a:r>
                <a:endParaRPr lang="zh-CN" altLang="en-US" sz="1015" dirty="0">
                  <a:solidFill>
                    <a:prstClr val="white"/>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221416" y="1685088"/>
              <a:ext cx="7935136" cy="849529"/>
              <a:chOff x="706123" y="2303485"/>
              <a:chExt cx="10580181" cy="1132705"/>
            </a:xfrm>
          </p:grpSpPr>
          <p:sp>
            <p:nvSpPr>
              <p:cNvPr id="15" name="文本框 14"/>
              <p:cNvSpPr txBox="1"/>
              <p:nvPr/>
            </p:nvSpPr>
            <p:spPr>
              <a:xfrm>
                <a:off x="2300730" y="3177928"/>
                <a:ext cx="6339935" cy="258262"/>
              </a:xfrm>
              <a:prstGeom prst="rect">
                <a:avLst/>
              </a:prstGeom>
              <a:noFill/>
            </p:spPr>
            <p:txBody>
              <a:bodyPr wrap="none" rtlCol="0">
                <a:spAutoFit/>
              </a:bodyPr>
              <a:lstStyle/>
              <a:p>
                <a:pPr defTabSz="514350">
                  <a:defRPr/>
                </a:pPr>
                <a:r>
                  <a:rPr lang="en-US" altLang="zh-CN" sz="790" dirty="0">
                    <a:solidFill>
                      <a:srgbClr val="00B0F0"/>
                    </a:solidFill>
                    <a:latin typeface="微软雅黑" panose="020B0503020204020204" pitchFamily="34" charset="-122"/>
                    <a:ea typeface="微软雅黑" panose="020B0503020204020204" pitchFamily="34" charset="-122"/>
                  </a:rPr>
                  <a:t>1999                         2001                         2010</a:t>
                </a:r>
                <a:r>
                  <a:rPr lang="zh-CN" altLang="en-US" sz="790" dirty="0">
                    <a:solidFill>
                      <a:srgbClr val="00B0F0"/>
                    </a:solidFill>
                    <a:latin typeface="微软雅黑" panose="020B0503020204020204" pitchFamily="34" charset="-122"/>
                    <a:ea typeface="微软雅黑" panose="020B0503020204020204" pitchFamily="34" charset="-122"/>
                  </a:rPr>
                  <a:t>                         </a:t>
                </a:r>
                <a:r>
                  <a:rPr lang="en-US" altLang="zh-CN" sz="790" dirty="0">
                    <a:solidFill>
                      <a:srgbClr val="00B0F0"/>
                    </a:solidFill>
                    <a:latin typeface="微软雅黑" panose="020B0503020204020204" pitchFamily="34" charset="-122"/>
                    <a:ea typeface="微软雅黑" panose="020B0503020204020204" pitchFamily="34" charset="-122"/>
                  </a:rPr>
                  <a:t>2015</a:t>
                </a:r>
                <a:r>
                  <a:rPr lang="zh-CN" altLang="en-US" sz="790" dirty="0">
                    <a:solidFill>
                      <a:srgbClr val="00B0F0"/>
                    </a:solidFill>
                    <a:latin typeface="微软雅黑" panose="020B0503020204020204" pitchFamily="34" charset="-122"/>
                    <a:ea typeface="微软雅黑" panose="020B0503020204020204" pitchFamily="34" charset="-122"/>
                  </a:rPr>
                  <a:t>                          </a:t>
                </a:r>
                <a:r>
                  <a:rPr lang="en-US" altLang="zh-CN" sz="790" dirty="0">
                    <a:solidFill>
                      <a:srgbClr val="00B0F0"/>
                    </a:solidFill>
                    <a:latin typeface="微软雅黑" panose="020B0503020204020204" pitchFamily="34" charset="-122"/>
                    <a:ea typeface="微软雅黑" panose="020B0503020204020204" pitchFamily="34" charset="-122"/>
                  </a:rPr>
                  <a:t>2018</a:t>
                </a:r>
                <a:endParaRPr lang="zh-CN" altLang="en-US" sz="790" dirty="0">
                  <a:solidFill>
                    <a:srgbClr val="00B0F0"/>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706123" y="2927141"/>
                <a:ext cx="10580181" cy="272277"/>
                <a:chOff x="2905681" y="2248125"/>
                <a:chExt cx="10925676" cy="272277"/>
              </a:xfrm>
            </p:grpSpPr>
            <p:cxnSp>
              <p:nvCxnSpPr>
                <p:cNvPr id="27" name="直接连接符 26"/>
                <p:cNvCxnSpPr>
                  <a:endCxn id="28" idx="3"/>
                </p:cNvCxnSpPr>
                <p:nvPr/>
              </p:nvCxnSpPr>
              <p:spPr>
                <a:xfrm>
                  <a:off x="2905681" y="2378994"/>
                  <a:ext cx="10925676" cy="5269"/>
                </a:xfrm>
                <a:prstGeom prst="line">
                  <a:avLst/>
                </a:prstGeom>
                <a:ln w="22225" cap="rnd">
                  <a:gradFill flip="none" rotWithShape="1">
                    <a:gsLst>
                      <a:gs pos="100000">
                        <a:srgbClr val="FBFCFE"/>
                      </a:gs>
                      <a:gs pos="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8" name="PA_图片 480"/>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rot="10800000" flipH="1">
                  <a:off x="8754774" y="2248125"/>
                  <a:ext cx="5076583" cy="272277"/>
                </a:xfrm>
                <a:prstGeom prst="rect">
                  <a:avLst/>
                </a:prstGeom>
              </p:spPr>
            </p:pic>
          </p:grpSp>
          <p:sp>
            <p:nvSpPr>
              <p:cNvPr id="17" name="椭圆 16"/>
              <p:cNvSpPr/>
              <p:nvPr/>
            </p:nvSpPr>
            <p:spPr>
              <a:xfrm>
                <a:off x="2554295" y="3036534"/>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18" name="椭圆 17"/>
              <p:cNvSpPr/>
              <p:nvPr/>
            </p:nvSpPr>
            <p:spPr>
              <a:xfrm>
                <a:off x="4263820" y="3038759"/>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19" name="椭圆 18"/>
              <p:cNvSpPr/>
              <p:nvPr/>
            </p:nvSpPr>
            <p:spPr>
              <a:xfrm>
                <a:off x="5996493" y="3038759"/>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20" name="椭圆 19"/>
              <p:cNvSpPr/>
              <p:nvPr/>
            </p:nvSpPr>
            <p:spPr>
              <a:xfrm>
                <a:off x="7726790" y="3039871"/>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21" name="椭圆 20"/>
              <p:cNvSpPr/>
              <p:nvPr/>
            </p:nvSpPr>
            <p:spPr>
              <a:xfrm>
                <a:off x="9525045" y="3042096"/>
                <a:ext cx="99644" cy="99644"/>
              </a:xfrm>
              <a:prstGeom prst="ellipse">
                <a:avLst/>
              </a:prstGeom>
              <a:solidFill>
                <a:srgbClr val="1DC4FF">
                  <a:alpha val="73000"/>
                </a:srgbClr>
              </a:solidFill>
              <a:ln w="28575">
                <a:gradFill>
                  <a:gsLst>
                    <a:gs pos="0">
                      <a:schemeClr val="accent1">
                        <a:lumMod val="5000"/>
                        <a:lumOff val="95000"/>
                        <a:alpha val="61000"/>
                      </a:schemeClr>
                    </a:gs>
                    <a:gs pos="100000">
                      <a:srgbClr val="5C3AD9"/>
                    </a:gs>
                  </a:gsLst>
                  <a:lin ang="5400000" scaled="1"/>
                </a:gradFill>
              </a:ln>
              <a:effectLst>
                <a:outerShdw blurRad="50800" dist="50800" dir="5400000" algn="ctr" rotWithShape="0">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5">
                  <a:solidFill>
                    <a:prstClr val="white"/>
                  </a:solidFill>
                  <a:latin typeface="等线" panose="020F0502020204030204"/>
                  <a:ea typeface="等线" panose="02010600030101010101" pitchFamily="2" charset="-122"/>
                </a:endParaRPr>
              </a:p>
            </p:txBody>
          </p:sp>
          <p:sp>
            <p:nvSpPr>
              <p:cNvPr id="22" name="文本框 21"/>
              <p:cNvSpPr txBox="1"/>
              <p:nvPr/>
            </p:nvSpPr>
            <p:spPr>
              <a:xfrm>
                <a:off x="1456878" y="2303485"/>
                <a:ext cx="2226188" cy="404875"/>
              </a:xfrm>
              <a:prstGeom prst="rect">
                <a:avLst/>
              </a:prstGeom>
              <a:noFill/>
            </p:spPr>
            <p:txBody>
              <a:bodyPr wrap="square" rtlCol="0">
                <a:spAutoFit/>
              </a:bodyPr>
              <a:lstStyle>
                <a:defPPr>
                  <a:defRPr lang="zh-CN"/>
                </a:defPPr>
                <a:lvl1pPr marR="5080">
                  <a:defRPr sz="1400" kern="0">
                    <a:solidFill>
                      <a:schemeClr val="accent1">
                        <a:lumMod val="20000"/>
                        <a:lumOff val="80000"/>
                      </a:schemeClr>
                    </a:solidFill>
                    <a:effectLst>
                      <a:outerShdw blurRad="114300" dist="101600" dir="3600000" algn="ctr" rotWithShape="0">
                        <a:srgbClr val="000000">
                          <a:alpha val="54000"/>
                        </a:srgbClr>
                      </a:outerShdw>
                    </a:effectLst>
                    <a:latin typeface="微软雅黑" panose="020B0503020204020204" pitchFamily="34" charset="-122"/>
                    <a:ea typeface="微软雅黑" panose="020B0503020204020204" pitchFamily="34" charset="-122"/>
                  </a:defRPr>
                </a:lvl1pPr>
              </a:lstStyle>
              <a:p>
                <a:pPr marR="3175" algn="ctr" defTabSz="514350">
                  <a:defRPr/>
                </a:pPr>
                <a:r>
                  <a:rPr lang="zh-CN" altLang="en-US" sz="790" dirty="0">
                    <a:solidFill>
                      <a:srgbClr val="4472C4">
                        <a:lumMod val="40000"/>
                        <a:lumOff val="60000"/>
                      </a:srgbClr>
                    </a:solidFill>
                    <a:sym typeface="微软雅黑"/>
                  </a:rPr>
                  <a:t>阿里巴巴国际站</a:t>
                </a:r>
                <a:endParaRPr lang="en-US" altLang="zh-CN" sz="790" dirty="0">
                  <a:solidFill>
                    <a:srgbClr val="4472C4">
                      <a:lumMod val="40000"/>
                      <a:lumOff val="60000"/>
                    </a:srgbClr>
                  </a:solidFill>
                  <a:sym typeface="微软雅黑"/>
                </a:endParaRPr>
              </a:p>
              <a:p>
                <a:pPr marR="3175" algn="ctr" defTabSz="514350">
                  <a:defRPr/>
                </a:pPr>
                <a:r>
                  <a:rPr lang="zh-CN" altLang="en-US" sz="790" dirty="0">
                    <a:solidFill>
                      <a:srgbClr val="4472C4">
                        <a:lumMod val="40000"/>
                        <a:lumOff val="60000"/>
                      </a:srgbClr>
                    </a:solidFill>
                    <a:sym typeface="微软雅黑"/>
                  </a:rPr>
                  <a:t>（</a:t>
                </a:r>
                <a:r>
                  <a:rPr lang="en-US" altLang="zh-CN" sz="790" dirty="0">
                    <a:solidFill>
                      <a:srgbClr val="4472C4">
                        <a:lumMod val="40000"/>
                        <a:lumOff val="60000"/>
                      </a:srgbClr>
                    </a:solidFill>
                    <a:sym typeface="微软雅黑"/>
                  </a:rPr>
                  <a:t>Alibaba.com</a:t>
                </a:r>
                <a:r>
                  <a:rPr lang="zh-CN" altLang="en-US" sz="790" dirty="0">
                    <a:solidFill>
                      <a:srgbClr val="4472C4">
                        <a:lumMod val="40000"/>
                        <a:lumOff val="60000"/>
                      </a:srgbClr>
                    </a:solidFill>
                    <a:sym typeface="微软雅黑"/>
                  </a:rPr>
                  <a:t>）</a:t>
                </a:r>
                <a:endParaRPr lang="zh-CN" altLang="en-US" sz="900" dirty="0">
                  <a:solidFill>
                    <a:srgbClr val="4472C4">
                      <a:lumMod val="20000"/>
                      <a:lumOff val="80000"/>
                    </a:srgbClr>
                  </a:solidFill>
                </a:endParaRPr>
              </a:p>
            </p:txBody>
          </p:sp>
          <p:sp>
            <p:nvSpPr>
              <p:cNvPr id="23" name="文本框 22"/>
              <p:cNvSpPr txBox="1"/>
              <p:nvPr/>
            </p:nvSpPr>
            <p:spPr>
              <a:xfrm>
                <a:off x="3250369" y="2306317"/>
                <a:ext cx="2226188" cy="404875"/>
              </a:xfrm>
              <a:prstGeom prst="rect">
                <a:avLst/>
              </a:prstGeom>
              <a:noFill/>
            </p:spPr>
            <p:txBody>
              <a:bodyPr wrap="square" rtlCol="0">
                <a:spAutoFit/>
              </a:bodyPr>
              <a:lstStyle>
                <a:defPPr>
                  <a:defRPr lang="zh-CN"/>
                </a:defPPr>
                <a:lvl1pPr marR="5080">
                  <a:defRPr sz="1400" kern="0">
                    <a:solidFill>
                      <a:schemeClr val="accent1">
                        <a:lumMod val="20000"/>
                        <a:lumOff val="80000"/>
                      </a:schemeClr>
                    </a:solidFill>
                    <a:effectLst>
                      <a:outerShdw blurRad="114300" dist="101600" dir="3600000" algn="ctr" rotWithShape="0">
                        <a:srgbClr val="000000">
                          <a:alpha val="54000"/>
                        </a:srgbClr>
                      </a:outerShdw>
                    </a:effectLst>
                    <a:latin typeface="微软雅黑" panose="020B0503020204020204" pitchFamily="34" charset="-122"/>
                    <a:ea typeface="微软雅黑" panose="020B0503020204020204" pitchFamily="34" charset="-122"/>
                  </a:defRPr>
                </a:lvl1pPr>
              </a:lstStyle>
              <a:p>
                <a:pPr marR="3175" algn="ctr" defTabSz="514350">
                  <a:defRPr/>
                </a:pPr>
                <a:r>
                  <a:rPr lang="zh-CN" altLang="en-US" sz="790" dirty="0">
                    <a:solidFill>
                      <a:srgbClr val="4472C4">
                        <a:lumMod val="40000"/>
                        <a:lumOff val="60000"/>
                      </a:srgbClr>
                    </a:solidFill>
                    <a:sym typeface="微软雅黑"/>
                  </a:rPr>
                  <a:t>全球注册买家</a:t>
                </a:r>
                <a:endParaRPr lang="en-US" altLang="zh-CN" sz="790" dirty="0">
                  <a:solidFill>
                    <a:srgbClr val="4472C4">
                      <a:lumMod val="40000"/>
                      <a:lumOff val="60000"/>
                    </a:srgbClr>
                  </a:solidFill>
                  <a:sym typeface="微软雅黑"/>
                </a:endParaRPr>
              </a:p>
              <a:p>
                <a:pPr marR="3175" algn="ctr" defTabSz="514350">
                  <a:defRPr/>
                </a:pPr>
                <a:r>
                  <a:rPr lang="zh-CN" altLang="en-US" sz="790" dirty="0">
                    <a:solidFill>
                      <a:srgbClr val="4472C4">
                        <a:lumMod val="40000"/>
                        <a:lumOff val="60000"/>
                      </a:srgbClr>
                    </a:solidFill>
                    <a:sym typeface="微软雅黑"/>
                  </a:rPr>
                  <a:t>超</a:t>
                </a:r>
                <a:r>
                  <a:rPr lang="en-US" altLang="zh-CN" sz="790" dirty="0">
                    <a:solidFill>
                      <a:srgbClr val="4472C4">
                        <a:lumMod val="40000"/>
                        <a:lumOff val="60000"/>
                      </a:srgbClr>
                    </a:solidFill>
                    <a:sym typeface="微软雅黑"/>
                  </a:rPr>
                  <a:t>100</a:t>
                </a:r>
                <a:r>
                  <a:rPr lang="zh-CN" altLang="en-US" sz="790" dirty="0">
                    <a:solidFill>
                      <a:srgbClr val="4472C4">
                        <a:lumMod val="40000"/>
                        <a:lumOff val="60000"/>
                      </a:srgbClr>
                    </a:solidFill>
                    <a:sym typeface="微软雅黑"/>
                  </a:rPr>
                  <a:t>万</a:t>
                </a:r>
                <a:endParaRPr lang="zh-CN" altLang="en-US" sz="900" dirty="0">
                  <a:solidFill>
                    <a:srgbClr val="4472C4">
                      <a:lumMod val="20000"/>
                      <a:lumOff val="80000"/>
                    </a:srgbClr>
                  </a:solidFill>
                </a:endParaRPr>
              </a:p>
            </p:txBody>
          </p:sp>
          <p:sp>
            <p:nvSpPr>
              <p:cNvPr id="24" name="文本框 23"/>
              <p:cNvSpPr txBox="1"/>
              <p:nvPr/>
            </p:nvSpPr>
            <p:spPr>
              <a:xfrm>
                <a:off x="4933220" y="2322230"/>
                <a:ext cx="2226188" cy="404875"/>
              </a:xfrm>
              <a:prstGeom prst="rect">
                <a:avLst/>
              </a:prstGeom>
              <a:noFill/>
            </p:spPr>
            <p:txBody>
              <a:bodyPr wrap="square" rtlCol="0">
                <a:spAutoFit/>
              </a:bodyPr>
              <a:lstStyle>
                <a:defPPr>
                  <a:defRPr lang="zh-CN"/>
                </a:defPPr>
                <a:lvl1pPr marR="5080">
                  <a:defRPr sz="1400" kern="0">
                    <a:solidFill>
                      <a:schemeClr val="accent1">
                        <a:lumMod val="20000"/>
                        <a:lumOff val="80000"/>
                      </a:schemeClr>
                    </a:solidFill>
                    <a:effectLst>
                      <a:outerShdw blurRad="114300" dist="101600" dir="3600000" algn="ctr" rotWithShape="0">
                        <a:srgbClr val="000000">
                          <a:alpha val="54000"/>
                        </a:srgbClr>
                      </a:outerShdw>
                    </a:effectLst>
                    <a:latin typeface="微软雅黑" panose="020B0503020204020204" pitchFamily="34" charset="-122"/>
                    <a:ea typeface="微软雅黑" panose="020B0503020204020204" pitchFamily="34" charset="-122"/>
                  </a:defRPr>
                </a:lvl1pPr>
              </a:lstStyle>
              <a:p>
                <a:pPr marR="3175" algn="ctr" defTabSz="514350">
                  <a:defRPr/>
                </a:pPr>
                <a:r>
                  <a:rPr lang="zh-CN" altLang="en-US" sz="790" dirty="0">
                    <a:solidFill>
                      <a:srgbClr val="4472C4">
                        <a:lumMod val="40000"/>
                        <a:lumOff val="60000"/>
                      </a:srgbClr>
                    </a:solidFill>
                    <a:sym typeface="微软雅黑"/>
                  </a:rPr>
                  <a:t>通过一达通形成</a:t>
                </a:r>
                <a:endParaRPr lang="en-US" altLang="zh-CN" sz="790" dirty="0">
                  <a:solidFill>
                    <a:srgbClr val="4472C4">
                      <a:lumMod val="40000"/>
                      <a:lumOff val="60000"/>
                    </a:srgbClr>
                  </a:solidFill>
                  <a:sym typeface="微软雅黑"/>
                </a:endParaRPr>
              </a:p>
              <a:p>
                <a:pPr marR="3175" algn="ctr" defTabSz="514350">
                  <a:defRPr/>
                </a:pPr>
                <a:r>
                  <a:rPr lang="zh-CN" altLang="en-US" sz="790" dirty="0">
                    <a:solidFill>
                      <a:srgbClr val="4472C4">
                        <a:lumMod val="40000"/>
                        <a:lumOff val="60000"/>
                      </a:srgbClr>
                    </a:solidFill>
                    <a:sym typeface="微软雅黑"/>
                  </a:rPr>
                  <a:t>外贸综合服务雏形</a:t>
                </a:r>
                <a:endParaRPr lang="zh-CN" altLang="en-US" sz="900" dirty="0">
                  <a:solidFill>
                    <a:srgbClr val="4472C4">
                      <a:lumMod val="20000"/>
                      <a:lumOff val="80000"/>
                    </a:srgbClr>
                  </a:solidFill>
                </a:endParaRPr>
              </a:p>
            </p:txBody>
          </p:sp>
          <p:sp>
            <p:nvSpPr>
              <p:cNvPr id="25" name="文本框 24"/>
              <p:cNvSpPr txBox="1"/>
              <p:nvPr/>
            </p:nvSpPr>
            <p:spPr>
              <a:xfrm>
                <a:off x="6661627" y="2314875"/>
                <a:ext cx="2226188" cy="404875"/>
              </a:xfrm>
              <a:prstGeom prst="rect">
                <a:avLst/>
              </a:prstGeom>
              <a:noFill/>
            </p:spPr>
            <p:txBody>
              <a:bodyPr wrap="square" rtlCol="0">
                <a:spAutoFit/>
              </a:bodyPr>
              <a:lstStyle>
                <a:defPPr>
                  <a:defRPr lang="zh-CN"/>
                </a:defPPr>
                <a:lvl1pPr marR="5080">
                  <a:defRPr sz="1400" kern="0">
                    <a:solidFill>
                      <a:schemeClr val="accent1">
                        <a:lumMod val="20000"/>
                        <a:lumOff val="80000"/>
                      </a:schemeClr>
                    </a:solidFill>
                    <a:effectLst>
                      <a:outerShdw blurRad="114300" dist="101600" dir="3600000" algn="ctr" rotWithShape="0">
                        <a:srgbClr val="000000">
                          <a:alpha val="54000"/>
                        </a:srgbClr>
                      </a:outerShdw>
                    </a:effectLst>
                    <a:latin typeface="微软雅黑" panose="020B0503020204020204" pitchFamily="34" charset="-122"/>
                    <a:ea typeface="微软雅黑" panose="020B0503020204020204" pitchFamily="34" charset="-122"/>
                  </a:defRPr>
                </a:lvl1pPr>
              </a:lstStyle>
              <a:p>
                <a:pPr marR="3175" algn="ctr" defTabSz="514350">
                  <a:defRPr/>
                </a:pPr>
                <a:r>
                  <a:rPr lang="zh-CN" altLang="en-US" sz="790" dirty="0">
                    <a:solidFill>
                      <a:srgbClr val="4472C4">
                        <a:lumMod val="40000"/>
                        <a:lumOff val="60000"/>
                      </a:srgbClr>
                    </a:solidFill>
                    <a:sym typeface="微软雅黑"/>
                  </a:rPr>
                  <a:t>国际站买家覆盖</a:t>
                </a:r>
                <a:endParaRPr lang="en-US" altLang="zh-CN" sz="790" dirty="0">
                  <a:solidFill>
                    <a:srgbClr val="4472C4">
                      <a:lumMod val="40000"/>
                      <a:lumOff val="60000"/>
                    </a:srgbClr>
                  </a:solidFill>
                  <a:sym typeface="微软雅黑"/>
                </a:endParaRPr>
              </a:p>
              <a:p>
                <a:pPr marR="3175" algn="ctr" defTabSz="514350">
                  <a:defRPr/>
                </a:pPr>
                <a:r>
                  <a:rPr lang="zh-CN" altLang="en-US" sz="790" dirty="0">
                    <a:solidFill>
                      <a:srgbClr val="4472C4">
                        <a:lumMod val="40000"/>
                        <a:lumOff val="60000"/>
                      </a:srgbClr>
                    </a:solidFill>
                    <a:sym typeface="微软雅黑"/>
                  </a:rPr>
                  <a:t>近</a:t>
                </a:r>
                <a:r>
                  <a:rPr lang="en-US" altLang="zh-CN" sz="790" dirty="0">
                    <a:solidFill>
                      <a:srgbClr val="4472C4">
                        <a:lumMod val="40000"/>
                        <a:lumOff val="60000"/>
                      </a:srgbClr>
                    </a:solidFill>
                    <a:sym typeface="微软雅黑"/>
                  </a:rPr>
                  <a:t>200</a:t>
                </a:r>
                <a:r>
                  <a:rPr lang="zh-CN" altLang="en-US" sz="790" dirty="0">
                    <a:solidFill>
                      <a:srgbClr val="4472C4">
                        <a:lumMod val="40000"/>
                        <a:lumOff val="60000"/>
                      </a:srgbClr>
                    </a:solidFill>
                    <a:sym typeface="微软雅黑"/>
                  </a:rPr>
                  <a:t>个国家</a:t>
                </a:r>
                <a:endParaRPr lang="zh-CN" altLang="en-US" sz="900" dirty="0">
                  <a:solidFill>
                    <a:srgbClr val="4472C4">
                      <a:lumMod val="20000"/>
                      <a:lumOff val="80000"/>
                    </a:srgbClr>
                  </a:solidFill>
                </a:endParaRPr>
              </a:p>
            </p:txBody>
          </p:sp>
          <p:sp>
            <p:nvSpPr>
              <p:cNvPr id="26" name="文本框 25"/>
              <p:cNvSpPr txBox="1"/>
              <p:nvPr/>
            </p:nvSpPr>
            <p:spPr>
              <a:xfrm>
                <a:off x="8455117" y="2317709"/>
                <a:ext cx="2226188" cy="404875"/>
              </a:xfrm>
              <a:prstGeom prst="rect">
                <a:avLst/>
              </a:prstGeom>
              <a:noFill/>
            </p:spPr>
            <p:txBody>
              <a:bodyPr wrap="square" rtlCol="0">
                <a:spAutoFit/>
              </a:bodyPr>
              <a:lstStyle>
                <a:defPPr>
                  <a:defRPr lang="zh-CN"/>
                </a:defPPr>
                <a:lvl1pPr marR="5080">
                  <a:defRPr sz="1400" kern="0">
                    <a:solidFill>
                      <a:schemeClr val="accent1">
                        <a:lumMod val="20000"/>
                        <a:lumOff val="80000"/>
                      </a:schemeClr>
                    </a:solidFill>
                    <a:effectLst>
                      <a:outerShdw blurRad="114300" dist="101600" dir="3600000" algn="ctr" rotWithShape="0">
                        <a:srgbClr val="000000">
                          <a:alpha val="54000"/>
                        </a:srgbClr>
                      </a:outerShdw>
                    </a:effectLst>
                    <a:latin typeface="微软雅黑" panose="020B0503020204020204" pitchFamily="34" charset="-122"/>
                    <a:ea typeface="微软雅黑" panose="020B0503020204020204" pitchFamily="34" charset="-122"/>
                  </a:defRPr>
                </a:lvl1pPr>
              </a:lstStyle>
              <a:p>
                <a:pPr marR="3175" algn="ctr" defTabSz="514350">
                  <a:defRPr/>
                </a:pPr>
                <a:r>
                  <a:rPr lang="zh-CN" altLang="en-US" sz="790" dirty="0">
                    <a:solidFill>
                      <a:srgbClr val="4472C4">
                        <a:lumMod val="40000"/>
                        <a:lumOff val="60000"/>
                      </a:srgbClr>
                    </a:solidFill>
                    <a:sym typeface="微软雅黑"/>
                  </a:rPr>
                  <a:t>新外贸操作系统</a:t>
                </a:r>
                <a:endParaRPr lang="en-US" altLang="zh-CN" sz="790" dirty="0">
                  <a:solidFill>
                    <a:srgbClr val="4472C4">
                      <a:lumMod val="40000"/>
                      <a:lumOff val="60000"/>
                    </a:srgbClr>
                  </a:solidFill>
                  <a:sym typeface="微软雅黑"/>
                </a:endParaRPr>
              </a:p>
              <a:p>
                <a:pPr marR="3175" algn="ctr" defTabSz="514350">
                  <a:defRPr/>
                </a:pPr>
                <a:r>
                  <a:rPr lang="zh-CN" altLang="en-US" sz="790" dirty="0">
                    <a:solidFill>
                      <a:srgbClr val="4472C4">
                        <a:lumMod val="40000"/>
                        <a:lumOff val="60000"/>
                      </a:srgbClr>
                    </a:solidFill>
                    <a:sym typeface="微软雅黑"/>
                  </a:rPr>
                  <a:t>助力商家数字出海</a:t>
                </a:r>
                <a:endParaRPr lang="zh-CN" altLang="en-US" sz="900" dirty="0">
                  <a:solidFill>
                    <a:srgbClr val="4472C4">
                      <a:lumMod val="20000"/>
                      <a:lumOff val="80000"/>
                    </a:srgbClr>
                  </a:solidFill>
                </a:endParaRPr>
              </a:p>
            </p:txBody>
          </p:sp>
        </p:grpSp>
      </p:grpSp>
      <p:sp>
        <p:nvSpPr>
          <p:cNvPr id="31" name="文本框 30"/>
          <p:cNvSpPr txBox="1"/>
          <p:nvPr/>
        </p:nvSpPr>
        <p:spPr>
          <a:xfrm>
            <a:off x="121285" y="38562"/>
            <a:ext cx="7519678" cy="460375"/>
          </a:xfrm>
          <a:prstGeom prst="rect">
            <a:avLst/>
          </a:prstGeom>
          <a:noFill/>
        </p:spPr>
        <p:txBody>
          <a:bodyPr wrap="square" rtlCol="0">
            <a:spAutoFit/>
          </a:bodyPr>
          <a:lstStyle/>
          <a:p>
            <a:pPr>
              <a:defRPr/>
            </a:pPr>
            <a:r>
              <a:rPr lang="en-US" altLang="zh-CN" sz="2400" b="1" dirty="0">
                <a:solidFill>
                  <a:schemeClr val="bg1"/>
                </a:solidFill>
                <a:latin typeface="微软雅黑" panose="020B0503020204020204" pitchFamily="34" charset="-122"/>
                <a:ea typeface="微软雅黑" panose="020B0503020204020204" pitchFamily="34" charset="-122"/>
                <a:cs typeface="Helvetica" pitchFamily="34" charset="0"/>
                <a:sym typeface="Helvetica" pitchFamily="34" charset="0"/>
              </a:rPr>
              <a:t>Alibaba.com</a:t>
            </a:r>
            <a:r>
              <a:rPr lang="zh-CN" altLang="en-US" sz="2400" b="1" dirty="0">
                <a:solidFill>
                  <a:schemeClr val="bg1"/>
                </a:solidFill>
                <a:latin typeface="微软雅黑" panose="020B0503020204020204" pitchFamily="34" charset="-122"/>
                <a:ea typeface="微软雅黑" panose="020B0503020204020204" pitchFamily="34" charset="-122"/>
                <a:cs typeface="Helvetica" pitchFamily="34" charset="0"/>
                <a:sym typeface="Helvetica" pitchFamily="34" charset="0"/>
              </a:rPr>
              <a:t>伴随中国外贸成长的轨迹</a:t>
            </a:r>
            <a:endParaRPr lang="zh-CN" altLang="en-US" sz="2400" b="1" dirty="0">
              <a:solidFill>
                <a:schemeClr val="bg1"/>
              </a:solidFill>
              <a:latin typeface="微软雅黑" panose="020B0503020204020204" pitchFamily="34" charset="-122"/>
              <a:ea typeface="微软雅黑" panose="020B0503020204020204" pitchFamily="34" charset="-122"/>
              <a:cs typeface="Helvetica" pitchFamily="34" charset="0"/>
              <a:sym typeface="Helvetica" pitchFamily="34" charset="0"/>
            </a:endParaRPr>
          </a:p>
        </p:txBody>
      </p:sp>
      <p:sp>
        <p:nvSpPr>
          <p:cNvPr id="32" name="object 10"/>
          <p:cNvSpPr/>
          <p:nvPr/>
        </p:nvSpPr>
        <p:spPr>
          <a:xfrm>
            <a:off x="255460" y="712660"/>
            <a:ext cx="8633460" cy="0"/>
          </a:xfrm>
          <a:custGeom>
            <a:avLst/>
            <a:gdLst/>
            <a:ahLst/>
            <a:cxnLst/>
            <a:rect l="l" t="t" r="r" b="b"/>
            <a:pathLst>
              <a:path w="11511280">
                <a:moveTo>
                  <a:pt x="0" y="0"/>
                </a:moveTo>
                <a:lnTo>
                  <a:pt x="11511280" y="0"/>
                </a:lnTo>
              </a:path>
            </a:pathLst>
          </a:custGeom>
          <a:ln w="35052">
            <a:solidFill>
              <a:srgbClr val="EC7C30"/>
            </a:solidFill>
          </a:ln>
        </p:spPr>
        <p:txBody>
          <a:bodyPr wrap="square" lIns="0" tIns="0" rIns="0" bIns="0" rtlCol="0"/>
          <a:lstStyle/>
          <a:p>
            <a:endParaRPr sz="135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7454"/>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99"/>
          <p:cNvSpPr txBox="1">
            <a:spLocks noChangeArrowheads="1"/>
          </p:cNvSpPr>
          <p:nvPr/>
        </p:nvSpPr>
        <p:spPr bwMode="auto">
          <a:xfrm>
            <a:off x="414338" y="34187"/>
            <a:ext cx="51720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lvl1pPr marL="228600" indent="-2286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171450" indent="-171450" defTabSz="685800">
              <a:defRPr/>
            </a:pPr>
            <a:r>
              <a:rPr lang="zh-CN" altLang="en-US" sz="2700" b="1" dirty="0">
                <a:solidFill>
                  <a:schemeClr val="bg1"/>
                </a:solidFill>
                <a:latin typeface="微软雅黑" panose="020B0503020204020204" pitchFamily="34" charset="-122"/>
                <a:ea typeface="微软雅黑" panose="020B0503020204020204" pitchFamily="34" charset="-122"/>
              </a:rPr>
              <a:t>阿里巴巴国际站平台数据</a:t>
            </a:r>
            <a:endParaRPr lang="zh-CN" altLang="en-US" sz="2700" b="1" dirty="0">
              <a:solidFill>
                <a:schemeClr val="bg1"/>
              </a:solidFill>
              <a:latin typeface="微软雅黑" panose="020B0503020204020204" pitchFamily="34" charset="-122"/>
              <a:ea typeface="微软雅黑" panose="020B0503020204020204" pitchFamily="34" charset="-122"/>
            </a:endParaRPr>
          </a:p>
        </p:txBody>
      </p:sp>
      <p:pic>
        <p:nvPicPr>
          <p:cNvPr id="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8347" y="3846910"/>
            <a:ext cx="295275" cy="2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0807" y="2563416"/>
            <a:ext cx="359569"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2132" y="3431382"/>
            <a:ext cx="335756"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5819" y="1696641"/>
            <a:ext cx="332185" cy="35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8844" y="2047875"/>
            <a:ext cx="339329" cy="33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43325" y="2260998"/>
            <a:ext cx="265510" cy="30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1533525" y="2203847"/>
            <a:ext cx="1071563" cy="6924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lIns="34289" tIns="34289" rIns="34289" bIns="34289">
            <a:spAutoFit/>
          </a:bodyPr>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defTabSz="685800">
              <a:lnSpc>
                <a:spcPct val="150000"/>
              </a:lnSpc>
              <a:defRPr/>
            </a:pPr>
            <a:r>
              <a:rPr lang="en-US" altLang="zh-CN">
                <a:solidFill>
                  <a:prstClr val="white"/>
                </a:solidFill>
                <a:latin typeface="微软雅黑" panose="020B0503020204020204" pitchFamily="34" charset="-122"/>
                <a:ea typeface="微软雅黑" panose="020B0503020204020204" pitchFamily="34" charset="-122"/>
              </a:rPr>
              <a:t>1.5</a:t>
            </a:r>
            <a:r>
              <a:rPr lang="zh-CN" altLang="en-US">
                <a:solidFill>
                  <a:prstClr val="white"/>
                </a:solidFill>
                <a:latin typeface="微软雅黑" panose="020B0503020204020204" pitchFamily="34" charset="-122"/>
                <a:ea typeface="微软雅黑" panose="020B0503020204020204" pitchFamily="34" charset="-122"/>
              </a:rPr>
              <a:t>亿</a:t>
            </a:r>
            <a:r>
              <a:rPr lang="en-US" altLang="zh-CN">
                <a:solidFill>
                  <a:prstClr val="white"/>
                </a:solidFill>
                <a:latin typeface="微软雅黑" panose="020B0503020204020204" pitchFamily="34" charset="-122"/>
                <a:ea typeface="微软雅黑" panose="020B0503020204020204" pitchFamily="34" charset="-122"/>
              </a:rPr>
              <a:t>+</a:t>
            </a:r>
            <a:endParaRPr lang="en-US" altLang="zh-CN">
              <a:solidFill>
                <a:prstClr val="white"/>
              </a:solidFill>
              <a:latin typeface="微软雅黑" panose="020B0503020204020204" pitchFamily="34" charset="-122"/>
              <a:ea typeface="微软雅黑" panose="020B0503020204020204" pitchFamily="34" charset="-122"/>
            </a:endParaRPr>
          </a:p>
          <a:p>
            <a:pPr defTabSz="685800">
              <a:lnSpc>
                <a:spcPct val="150000"/>
              </a:lnSpc>
              <a:defRPr/>
            </a:pPr>
            <a:r>
              <a:rPr lang="zh-CN" altLang="en-US" sz="900">
                <a:solidFill>
                  <a:prstClr val="white"/>
                </a:solidFill>
                <a:latin typeface="微软雅黑" panose="020B0503020204020204" pitchFamily="34" charset="-122"/>
                <a:ea typeface="微软雅黑" panose="020B0503020204020204" pitchFamily="34" charset="-122"/>
              </a:rPr>
              <a:t>注册会员</a:t>
            </a:r>
            <a:endParaRPr lang="zh-CN" altLang="en-US" sz="900">
              <a:solidFill>
                <a:prstClr val="white"/>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2626519" y="1460897"/>
            <a:ext cx="1071563" cy="6924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lIns="34289" tIns="34289" rIns="34289" bIns="34289">
            <a:spAutoFit/>
          </a:bodyPr>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defTabSz="685800">
              <a:lnSpc>
                <a:spcPct val="150000"/>
              </a:lnSpc>
              <a:defRPr/>
            </a:pPr>
            <a:r>
              <a:rPr lang="en-US" altLang="zh-CN">
                <a:solidFill>
                  <a:prstClr val="white"/>
                </a:solidFill>
                <a:latin typeface="微软雅黑" panose="020B0503020204020204" pitchFamily="34" charset="-122"/>
                <a:ea typeface="微软雅黑" panose="020B0503020204020204" pitchFamily="34" charset="-122"/>
              </a:rPr>
              <a:t>30</a:t>
            </a:r>
            <a:r>
              <a:rPr lang="zh-CN" altLang="en-US">
                <a:solidFill>
                  <a:prstClr val="white"/>
                </a:solidFill>
                <a:latin typeface="微软雅黑" panose="020B0503020204020204" pitchFamily="34" charset="-122"/>
                <a:ea typeface="微软雅黑" panose="020B0503020204020204" pitchFamily="34" charset="-122"/>
              </a:rPr>
              <a:t>万</a:t>
            </a:r>
            <a:endParaRPr lang="en-US" altLang="zh-CN">
              <a:solidFill>
                <a:prstClr val="white"/>
              </a:solidFill>
              <a:latin typeface="微软雅黑" panose="020B0503020204020204" pitchFamily="34" charset="-122"/>
              <a:ea typeface="微软雅黑" panose="020B0503020204020204" pitchFamily="34" charset="-122"/>
            </a:endParaRPr>
          </a:p>
          <a:p>
            <a:pPr defTabSz="685800">
              <a:lnSpc>
                <a:spcPct val="150000"/>
              </a:lnSpc>
              <a:defRPr/>
            </a:pPr>
            <a:r>
              <a:rPr lang="zh-CN" altLang="en-US" sz="900">
                <a:solidFill>
                  <a:prstClr val="white"/>
                </a:solidFill>
                <a:latin typeface="微软雅黑" panose="020B0503020204020204" pitchFamily="34" charset="-122"/>
                <a:ea typeface="微软雅黑" panose="020B0503020204020204" pitchFamily="34" charset="-122"/>
              </a:rPr>
              <a:t>笔询盘订单每天</a:t>
            </a:r>
            <a:endParaRPr lang="zh-CN" altLang="en-US" sz="900">
              <a:solidFill>
                <a:prstClr val="white"/>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247085" y="866775"/>
            <a:ext cx="1072753" cy="6924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lIns="34289" tIns="34289" rIns="34289" bIns="34289">
            <a:spAutoFit/>
          </a:bodyPr>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defTabSz="685800">
              <a:lnSpc>
                <a:spcPct val="150000"/>
              </a:lnSpc>
              <a:defRPr/>
            </a:pPr>
            <a:r>
              <a:rPr lang="en-US" altLang="zh-CN" dirty="0">
                <a:solidFill>
                  <a:prstClr val="black">
                    <a:lumMod val="65000"/>
                    <a:lumOff val="35000"/>
                  </a:prstClr>
                </a:solidFill>
                <a:latin typeface="微软雅黑" panose="020B0503020204020204" pitchFamily="34" charset="-122"/>
                <a:ea typeface="微软雅黑" panose="020B0503020204020204" pitchFamily="34" charset="-122"/>
              </a:rPr>
              <a:t>1800</a:t>
            </a: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万</a:t>
            </a:r>
            <a:endParaRPr lang="en-US" altLang="zh-CN" dirty="0">
              <a:solidFill>
                <a:prstClr val="black">
                  <a:lumMod val="65000"/>
                  <a:lumOff val="35000"/>
                </a:prstClr>
              </a:solidFill>
              <a:latin typeface="微软雅黑" panose="020B0503020204020204" pitchFamily="34" charset="-122"/>
              <a:ea typeface="微软雅黑" panose="020B0503020204020204" pitchFamily="34" charset="-122"/>
            </a:endParaRPr>
          </a:p>
          <a:p>
            <a:pPr defTabSz="685800">
              <a:lnSpc>
                <a:spcPct val="150000"/>
              </a:lnSpc>
              <a:defRPr/>
            </a:pP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海外活跃买家</a:t>
            </a:r>
            <a:endPar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867525" y="1677591"/>
            <a:ext cx="1071563" cy="6924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lIns="34289" tIns="34289" rIns="34289" bIns="34289">
            <a:spAutoFit/>
          </a:bodyPr>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defTabSz="685800">
              <a:lnSpc>
                <a:spcPct val="150000"/>
              </a:lnSpc>
              <a:defRPr/>
            </a:pPr>
            <a:r>
              <a:rPr lang="en-US" altLang="zh-CN" dirty="0">
                <a:solidFill>
                  <a:prstClr val="black">
                    <a:lumMod val="65000"/>
                    <a:lumOff val="35000"/>
                  </a:prstClr>
                </a:solidFill>
                <a:latin typeface="微软雅黑" panose="020B0503020204020204" pitchFamily="34" charset="-122"/>
                <a:ea typeface="微软雅黑" panose="020B0503020204020204" pitchFamily="34" charset="-122"/>
              </a:rPr>
              <a:t>16</a:t>
            </a: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种语言</a:t>
            </a:r>
            <a:r>
              <a:rPr lang="en-US" altLang="zh-CN" sz="900" dirty="0">
                <a:solidFill>
                  <a:prstClr val="black">
                    <a:lumMod val="65000"/>
                    <a:lumOff val="35000"/>
                  </a:prstClr>
                </a:solidFill>
                <a:latin typeface="微软雅黑" panose="020B0503020204020204" pitchFamily="34" charset="-122"/>
                <a:ea typeface="微软雅黑" panose="020B0503020204020204" pitchFamily="34" charset="-122"/>
              </a:rPr>
              <a:t>200+</a:t>
            </a:r>
            <a:r>
              <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rPr>
              <a:t>国家和地区</a:t>
            </a:r>
            <a:endParaRPr lang="zh-CN" altLang="en-US" sz="9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4545806" y="3914775"/>
            <a:ext cx="1072754" cy="6924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lIns="34289" tIns="34289" rIns="34289" bIns="34289">
            <a:spAutoFit/>
          </a:bodyPr>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defTabSz="685800">
              <a:lnSpc>
                <a:spcPct val="150000"/>
              </a:lnSpc>
              <a:defRPr/>
            </a:pPr>
            <a:r>
              <a:rPr lang="en-US" altLang="zh-CN" dirty="0">
                <a:solidFill>
                  <a:prstClr val="white"/>
                </a:solidFill>
                <a:latin typeface="微软雅黑" panose="020B0503020204020204" pitchFamily="34" charset="-122"/>
                <a:ea typeface="微软雅黑" panose="020B0503020204020204" pitchFamily="34" charset="-122"/>
              </a:rPr>
              <a:t>1.8</a:t>
            </a:r>
            <a:r>
              <a:rPr lang="zh-CN" altLang="en-US" dirty="0">
                <a:solidFill>
                  <a:prstClr val="white"/>
                </a:solidFill>
                <a:latin typeface="微软雅黑" panose="020B0503020204020204" pitchFamily="34" charset="-122"/>
                <a:ea typeface="微软雅黑" panose="020B0503020204020204" pitchFamily="34" charset="-122"/>
              </a:rPr>
              <a:t>亿</a:t>
            </a:r>
            <a:endParaRPr lang="en-US" altLang="zh-CN" dirty="0">
              <a:solidFill>
                <a:prstClr val="white"/>
              </a:solidFill>
              <a:latin typeface="微软雅黑" panose="020B0503020204020204" pitchFamily="34" charset="-122"/>
              <a:ea typeface="微软雅黑" panose="020B0503020204020204" pitchFamily="34" charset="-122"/>
            </a:endParaRPr>
          </a:p>
          <a:p>
            <a:pPr defTabSz="685800">
              <a:lnSpc>
                <a:spcPct val="150000"/>
              </a:lnSpc>
              <a:defRPr/>
            </a:pPr>
            <a:r>
              <a:rPr lang="zh-CN" altLang="en-US" sz="900" dirty="0">
                <a:solidFill>
                  <a:prstClr val="white"/>
                </a:solidFill>
                <a:latin typeface="微软雅黑" panose="020B0503020204020204" pitchFamily="34" charset="-122"/>
                <a:ea typeface="微软雅黑" panose="020B0503020204020204" pitchFamily="34" charset="-122"/>
              </a:rPr>
              <a:t>在线商品</a:t>
            </a:r>
            <a:endParaRPr lang="zh-CN" altLang="en-US" sz="900" dirty="0">
              <a:solidFill>
                <a:prstClr val="white"/>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6328172" y="3513535"/>
            <a:ext cx="1071563" cy="6924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lIns="34289" tIns="34289" rIns="34289" bIns="34289">
            <a:spAutoFit/>
          </a:bodyPr>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defTabSz="685800">
              <a:lnSpc>
                <a:spcPct val="150000"/>
              </a:lnSpc>
              <a:defRPr/>
            </a:pPr>
            <a:r>
              <a:rPr lang="en-US" altLang="zh-CN">
                <a:solidFill>
                  <a:prstClr val="white"/>
                </a:solidFill>
                <a:latin typeface="微软雅黑" panose="020B0503020204020204" pitchFamily="34" charset="-122"/>
                <a:ea typeface="微软雅黑" panose="020B0503020204020204" pitchFamily="34" charset="-122"/>
              </a:rPr>
              <a:t>40+</a:t>
            </a:r>
            <a:endParaRPr lang="en-US" altLang="zh-CN">
              <a:solidFill>
                <a:prstClr val="white"/>
              </a:solidFill>
              <a:latin typeface="微软雅黑" panose="020B0503020204020204" pitchFamily="34" charset="-122"/>
              <a:ea typeface="微软雅黑" panose="020B0503020204020204" pitchFamily="34" charset="-122"/>
            </a:endParaRPr>
          </a:p>
          <a:p>
            <a:pPr defTabSz="685800">
              <a:lnSpc>
                <a:spcPct val="150000"/>
              </a:lnSpc>
              <a:defRPr/>
            </a:pPr>
            <a:r>
              <a:rPr lang="zh-CN" altLang="en-US" sz="900">
                <a:solidFill>
                  <a:prstClr val="white"/>
                </a:solidFill>
                <a:latin typeface="微软雅黑" panose="020B0503020204020204" pitchFamily="34" charset="-122"/>
                <a:ea typeface="微软雅黑" panose="020B0503020204020204" pitchFamily="34" charset="-122"/>
              </a:rPr>
              <a:t>不同行业</a:t>
            </a:r>
            <a:endParaRPr lang="zh-CN" altLang="en-US" sz="900">
              <a:solidFill>
                <a:prstClr val="white"/>
              </a:solidFill>
              <a:latin typeface="微软雅黑" panose="020B0503020204020204" pitchFamily="34" charset="-122"/>
              <a:ea typeface="微软雅黑" panose="020B0503020204020204" pitchFamily="34" charset="-122"/>
            </a:endParaRPr>
          </a:p>
        </p:txBody>
      </p:sp>
      <p:cxnSp>
        <p:nvCxnSpPr>
          <p:cNvPr id="16" name="直线连接符 27"/>
          <p:cNvCxnSpPr>
            <a:cxnSpLocks noChangeShapeType="1"/>
          </p:cNvCxnSpPr>
          <p:nvPr/>
        </p:nvCxnSpPr>
        <p:spPr bwMode="auto">
          <a:xfrm>
            <a:off x="5161360" y="1295400"/>
            <a:ext cx="958453" cy="0"/>
          </a:xfrm>
          <a:prstGeom prst="line">
            <a:avLst/>
          </a:prstGeom>
          <a:noFill/>
          <a:ln w="3175">
            <a:solidFill>
              <a:schemeClr val="bg1"/>
            </a:solidFill>
            <a:round/>
          </a:ln>
          <a:effectLst>
            <a:outerShdw blurRad="381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17" name="直线连接符 29"/>
          <p:cNvCxnSpPr>
            <a:cxnSpLocks noChangeShapeType="1"/>
          </p:cNvCxnSpPr>
          <p:nvPr/>
        </p:nvCxnSpPr>
        <p:spPr bwMode="auto">
          <a:xfrm flipV="1">
            <a:off x="4881563" y="1295401"/>
            <a:ext cx="279797" cy="297656"/>
          </a:xfrm>
          <a:prstGeom prst="line">
            <a:avLst/>
          </a:prstGeom>
          <a:noFill/>
          <a:ln w="3175">
            <a:solidFill>
              <a:schemeClr val="bg1"/>
            </a:solidFill>
            <a:round/>
          </a:ln>
          <a:effectLst>
            <a:outerShdw blurRad="381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18" name="直线连接符 33"/>
          <p:cNvCxnSpPr>
            <a:cxnSpLocks noChangeShapeType="1"/>
          </p:cNvCxnSpPr>
          <p:nvPr/>
        </p:nvCxnSpPr>
        <p:spPr bwMode="auto">
          <a:xfrm>
            <a:off x="2544366" y="1871663"/>
            <a:ext cx="958453" cy="0"/>
          </a:xfrm>
          <a:prstGeom prst="line">
            <a:avLst/>
          </a:prstGeom>
          <a:noFill/>
          <a:ln w="3175">
            <a:solidFill>
              <a:schemeClr val="bg1"/>
            </a:solidFill>
            <a:round/>
          </a:ln>
          <a:effectLst>
            <a:outerShdw blurRad="381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19" name="直线连接符 34"/>
          <p:cNvCxnSpPr>
            <a:cxnSpLocks noChangeShapeType="1"/>
          </p:cNvCxnSpPr>
          <p:nvPr/>
        </p:nvCxnSpPr>
        <p:spPr bwMode="auto">
          <a:xfrm>
            <a:off x="1420416" y="2643188"/>
            <a:ext cx="1123950" cy="0"/>
          </a:xfrm>
          <a:prstGeom prst="line">
            <a:avLst/>
          </a:prstGeom>
          <a:noFill/>
          <a:ln w="3175">
            <a:solidFill>
              <a:schemeClr val="bg1"/>
            </a:solidFill>
            <a:round/>
          </a:ln>
          <a:effectLst>
            <a:outerShdw blurRad="381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0" name="直线连接符 35"/>
          <p:cNvCxnSpPr>
            <a:cxnSpLocks noChangeShapeType="1"/>
          </p:cNvCxnSpPr>
          <p:nvPr/>
        </p:nvCxnSpPr>
        <p:spPr bwMode="auto">
          <a:xfrm>
            <a:off x="6328173" y="2118122"/>
            <a:ext cx="1610915" cy="0"/>
          </a:xfrm>
          <a:prstGeom prst="line">
            <a:avLst/>
          </a:prstGeom>
          <a:noFill/>
          <a:ln w="3175">
            <a:solidFill>
              <a:schemeClr val="bg1"/>
            </a:solidFill>
            <a:round/>
          </a:ln>
          <a:effectLst>
            <a:outerShdw blurRad="381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1" name="直线连接符 39"/>
          <p:cNvCxnSpPr>
            <a:cxnSpLocks noChangeShapeType="1"/>
          </p:cNvCxnSpPr>
          <p:nvPr/>
        </p:nvCxnSpPr>
        <p:spPr bwMode="auto">
          <a:xfrm>
            <a:off x="4450556" y="4337447"/>
            <a:ext cx="958454" cy="0"/>
          </a:xfrm>
          <a:prstGeom prst="line">
            <a:avLst/>
          </a:prstGeom>
          <a:noFill/>
          <a:ln w="3175">
            <a:solidFill>
              <a:schemeClr val="bg1"/>
            </a:solidFill>
            <a:round/>
          </a:ln>
          <a:effectLst>
            <a:outerShdw blurRad="381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2" name="直线连接符 41"/>
          <p:cNvCxnSpPr>
            <a:cxnSpLocks noChangeShapeType="1"/>
          </p:cNvCxnSpPr>
          <p:nvPr/>
        </p:nvCxnSpPr>
        <p:spPr bwMode="auto">
          <a:xfrm>
            <a:off x="6284119" y="3936206"/>
            <a:ext cx="959644" cy="0"/>
          </a:xfrm>
          <a:prstGeom prst="line">
            <a:avLst/>
          </a:prstGeom>
          <a:noFill/>
          <a:ln w="3175">
            <a:solidFill>
              <a:schemeClr val="bg1"/>
            </a:solidFill>
            <a:round/>
          </a:ln>
          <a:effectLst>
            <a:outerShdw blurRad="381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3" name="直线连接符 45"/>
          <p:cNvCxnSpPr>
            <a:cxnSpLocks noChangeShapeType="1"/>
          </p:cNvCxnSpPr>
          <p:nvPr/>
        </p:nvCxnSpPr>
        <p:spPr bwMode="auto">
          <a:xfrm>
            <a:off x="5957888" y="3773092"/>
            <a:ext cx="352425" cy="163115"/>
          </a:xfrm>
          <a:prstGeom prst="line">
            <a:avLst/>
          </a:prstGeom>
          <a:noFill/>
          <a:ln w="3175">
            <a:solidFill>
              <a:schemeClr val="bg1"/>
            </a:solidFill>
            <a:round/>
          </a:ln>
          <a:effectLst>
            <a:outerShdw blurRad="381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4" name="直线连接符 47"/>
          <p:cNvCxnSpPr>
            <a:cxnSpLocks noChangeShapeType="1"/>
          </p:cNvCxnSpPr>
          <p:nvPr/>
        </p:nvCxnSpPr>
        <p:spPr bwMode="auto">
          <a:xfrm>
            <a:off x="4213622" y="4129088"/>
            <a:ext cx="236934" cy="208360"/>
          </a:xfrm>
          <a:prstGeom prst="line">
            <a:avLst/>
          </a:prstGeom>
          <a:noFill/>
          <a:ln w="3175">
            <a:solidFill>
              <a:schemeClr val="bg1"/>
            </a:solidFill>
            <a:round/>
          </a:ln>
          <a:effectLst>
            <a:outerShdw blurRad="381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25" name="直线连接符 49"/>
          <p:cNvCxnSpPr>
            <a:cxnSpLocks noChangeShapeType="1"/>
          </p:cNvCxnSpPr>
          <p:nvPr/>
        </p:nvCxnSpPr>
        <p:spPr bwMode="auto">
          <a:xfrm>
            <a:off x="3502819" y="1871663"/>
            <a:ext cx="319088" cy="332185"/>
          </a:xfrm>
          <a:prstGeom prst="line">
            <a:avLst/>
          </a:prstGeom>
          <a:noFill/>
          <a:ln w="3175">
            <a:solidFill>
              <a:schemeClr val="bg1"/>
            </a:solidFill>
            <a:round/>
          </a:ln>
          <a:effectLst>
            <a:outerShdw blurRad="38100" dist="23000" dir="5400000" rotWithShape="0">
              <a:srgbClr val="808080">
                <a:alpha val="34998"/>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ChangeArrowheads="1"/>
          </p:cNvSpPr>
          <p:nvPr/>
        </p:nvSpPr>
        <p:spPr bwMode="auto">
          <a:xfrm>
            <a:off x="597012" y="1055689"/>
            <a:ext cx="5715000" cy="28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383"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9525" defTabSz="685800">
              <a:spcBef>
                <a:spcPts val="95"/>
              </a:spcBef>
              <a:defRPr/>
            </a:pPr>
            <a:r>
              <a:rPr lang="zh-CN" altLang="en-US" dirty="0">
                <a:solidFill>
                  <a:srgbClr val="595959"/>
                </a:solidFill>
                <a:latin typeface="微软雅黑" panose="020B0503020204020204" pitchFamily="34" charset="-122"/>
                <a:ea typeface="微软雅黑" panose="020B0503020204020204" pitchFamily="34" charset="-122"/>
              </a:rPr>
              <a:t>阿里巴巴国际站</a:t>
            </a:r>
            <a:r>
              <a:rPr lang="en-US" altLang="zh-CN" dirty="0">
                <a:solidFill>
                  <a:srgbClr val="595959"/>
                </a:solidFill>
                <a:latin typeface="微软雅黑" panose="020B0503020204020204" pitchFamily="34" charset="-122"/>
                <a:ea typeface="微软雅黑" panose="020B0503020204020204" pitchFamily="34" charset="-122"/>
              </a:rPr>
              <a:t>2020</a:t>
            </a:r>
            <a:r>
              <a:rPr lang="zh-CN" altLang="en-US" dirty="0">
                <a:solidFill>
                  <a:srgbClr val="595959"/>
                </a:solidFill>
                <a:latin typeface="微软雅黑" panose="020B0503020204020204" pitchFamily="34" charset="-122"/>
                <a:ea typeface="微软雅黑" panose="020B0503020204020204" pitchFamily="34" charset="-122"/>
              </a:rPr>
              <a:t>年三月新贸节交易规模再创新高。</a:t>
            </a:r>
            <a:endParaRPr lang="zh-CN" altLang="zh-CN" dirty="0">
              <a:solidFill>
                <a:srgbClr val="595959"/>
              </a:solidFill>
              <a:latin typeface="微软雅黑" panose="020B0503020204020204" pitchFamily="34" charset="-122"/>
              <a:ea typeface="微软雅黑" panose="020B0503020204020204" pitchFamily="34" charset="-122"/>
            </a:endParaRPr>
          </a:p>
        </p:txBody>
      </p:sp>
      <p:sp>
        <p:nvSpPr>
          <p:cNvPr id="3" name="object 32"/>
          <p:cNvSpPr txBox="1">
            <a:spLocks noChangeArrowheads="1"/>
          </p:cNvSpPr>
          <p:nvPr/>
        </p:nvSpPr>
        <p:spPr bwMode="auto">
          <a:xfrm>
            <a:off x="1314451" y="1684735"/>
            <a:ext cx="717947" cy="17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953"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9525" defTabSz="685800">
              <a:spcBef>
                <a:spcPts val="85"/>
              </a:spcBef>
              <a:defRPr/>
            </a:pPr>
            <a:r>
              <a:rPr lang="zh-CN" altLang="en-US" sz="1050" b="1" dirty="0">
                <a:latin typeface="微软雅黑" panose="020B0503020204020204" pitchFamily="34" charset="-122"/>
                <a:ea typeface="微软雅黑" panose="020B0503020204020204" pitchFamily="34" charset="-122"/>
              </a:rPr>
              <a:t>交易总额</a:t>
            </a:r>
            <a:endParaRPr lang="zh-CN" altLang="zh-CN" sz="1050" b="1" dirty="0">
              <a:latin typeface="微软雅黑" panose="020B0503020204020204" pitchFamily="34" charset="-122"/>
              <a:ea typeface="微软雅黑" panose="020B0503020204020204" pitchFamily="34" charset="-122"/>
            </a:endParaRPr>
          </a:p>
        </p:txBody>
      </p:sp>
      <p:sp>
        <p:nvSpPr>
          <p:cNvPr id="4" name="object 33"/>
          <p:cNvSpPr txBox="1">
            <a:spLocks noChangeArrowheads="1"/>
          </p:cNvSpPr>
          <p:nvPr/>
        </p:nvSpPr>
        <p:spPr bwMode="auto">
          <a:xfrm>
            <a:off x="3293269" y="1687116"/>
            <a:ext cx="717947" cy="17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953"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9525" algn="ctr" defTabSz="685800">
              <a:spcBef>
                <a:spcPts val="85"/>
              </a:spcBef>
              <a:defRPr/>
            </a:pPr>
            <a:r>
              <a:rPr lang="zh-CN" altLang="en-US" sz="1050" b="1">
                <a:solidFill>
                  <a:srgbClr val="414042"/>
                </a:solidFill>
                <a:latin typeface="微软雅黑" panose="020B0503020204020204" pitchFamily="34" charset="-122"/>
                <a:ea typeface="微软雅黑" panose="020B0503020204020204" pitchFamily="34" charset="-122"/>
              </a:rPr>
              <a:t>订单数</a:t>
            </a:r>
            <a:endParaRPr lang="zh-CN" altLang="zh-CN" sz="1050" b="1">
              <a:latin typeface="微软雅黑" panose="020B0503020204020204" pitchFamily="34" charset="-122"/>
              <a:ea typeface="微软雅黑" panose="020B0503020204020204" pitchFamily="34" charset="-122"/>
            </a:endParaRPr>
          </a:p>
        </p:txBody>
      </p:sp>
      <p:sp>
        <p:nvSpPr>
          <p:cNvPr id="5" name="object 34"/>
          <p:cNvSpPr txBox="1">
            <a:spLocks noChangeArrowheads="1"/>
          </p:cNvSpPr>
          <p:nvPr/>
        </p:nvSpPr>
        <p:spPr bwMode="auto">
          <a:xfrm>
            <a:off x="5319713" y="1677591"/>
            <a:ext cx="838200" cy="17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953"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9525" algn="ctr" defTabSz="685800">
              <a:spcBef>
                <a:spcPts val="85"/>
              </a:spcBef>
              <a:defRPr/>
            </a:pPr>
            <a:r>
              <a:rPr lang="zh-CN" altLang="en-US" sz="1050" b="1">
                <a:solidFill>
                  <a:srgbClr val="414042"/>
                </a:solidFill>
                <a:latin typeface="微软雅黑" panose="020B0503020204020204" pitchFamily="34" charset="-122"/>
                <a:ea typeface="微软雅黑" panose="020B0503020204020204" pitchFamily="34" charset="-122"/>
              </a:rPr>
              <a:t>支付买家数</a:t>
            </a:r>
            <a:endParaRPr lang="zh-CN" altLang="zh-CN" sz="1050" b="1">
              <a:latin typeface="微软雅黑" panose="020B0503020204020204" pitchFamily="34" charset="-122"/>
              <a:ea typeface="微软雅黑" panose="020B0503020204020204" pitchFamily="34" charset="-122"/>
            </a:endParaRPr>
          </a:p>
        </p:txBody>
      </p:sp>
      <p:sp>
        <p:nvSpPr>
          <p:cNvPr id="6" name="object 35"/>
          <p:cNvSpPr txBox="1">
            <a:spLocks noChangeArrowheads="1"/>
          </p:cNvSpPr>
          <p:nvPr/>
        </p:nvSpPr>
        <p:spPr bwMode="auto">
          <a:xfrm>
            <a:off x="4664869" y="4541044"/>
            <a:ext cx="2886075" cy="29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9525" algn="r" defTabSz="685800">
              <a:spcBef>
                <a:spcPts val="75"/>
              </a:spcBef>
              <a:defRPr/>
            </a:pPr>
            <a:r>
              <a:rPr lang="zh-CN" altLang="zh-CN" sz="900">
                <a:solidFill>
                  <a:srgbClr val="42494E"/>
                </a:solidFill>
                <a:latin typeface="微软雅黑" panose="020B0503020204020204" pitchFamily="34" charset="-122"/>
                <a:ea typeface="微软雅黑" panose="020B0503020204020204" pitchFamily="34" charset="-122"/>
              </a:rPr>
              <a:t>*数据来源：阿里巴巴国际</a:t>
            </a:r>
            <a:r>
              <a:rPr lang="zh-CN" altLang="en-US" sz="900">
                <a:solidFill>
                  <a:srgbClr val="42494E"/>
                </a:solidFill>
                <a:latin typeface="微软雅黑" panose="020B0503020204020204" pitchFamily="34" charset="-122"/>
                <a:ea typeface="微软雅黑" panose="020B0503020204020204" pitchFamily="34" charset="-122"/>
              </a:rPr>
              <a:t>三月新贸节数据</a:t>
            </a:r>
            <a:endParaRPr lang="en-US" altLang="zh-CN" sz="900">
              <a:solidFill>
                <a:srgbClr val="42494E"/>
              </a:solidFill>
              <a:latin typeface="微软雅黑" panose="020B0503020204020204" pitchFamily="34" charset="-122"/>
              <a:ea typeface="微软雅黑" panose="020B0503020204020204" pitchFamily="34" charset="-122"/>
            </a:endParaRPr>
          </a:p>
          <a:p>
            <a:pPr marL="9525" algn="r" defTabSz="685800">
              <a:spcBef>
                <a:spcPts val="75"/>
              </a:spcBef>
              <a:defRPr/>
            </a:pPr>
            <a:r>
              <a:rPr lang="zh-CN" altLang="zh-CN" sz="900">
                <a:solidFill>
                  <a:srgbClr val="42494E"/>
                </a:solidFill>
                <a:latin typeface="微软雅黑" panose="020B0503020204020204" pitchFamily="34" charset="-122"/>
                <a:ea typeface="微软雅黑" panose="020B0503020204020204" pitchFamily="34" charset="-122"/>
              </a:rPr>
              <a:t>* 统计日期：  截止20</a:t>
            </a:r>
            <a:r>
              <a:rPr lang="en-US" altLang="zh-CN" sz="900">
                <a:solidFill>
                  <a:srgbClr val="42494E"/>
                </a:solidFill>
                <a:latin typeface="微软雅黑" panose="020B0503020204020204" pitchFamily="34" charset="-122"/>
                <a:ea typeface="微软雅黑" panose="020B0503020204020204" pitchFamily="34" charset="-122"/>
              </a:rPr>
              <a:t>20</a:t>
            </a:r>
            <a:r>
              <a:rPr lang="zh-CN" altLang="zh-CN" sz="900">
                <a:solidFill>
                  <a:srgbClr val="42494E"/>
                </a:solidFill>
                <a:latin typeface="微软雅黑" panose="020B0503020204020204" pitchFamily="34" charset="-122"/>
                <a:ea typeface="微软雅黑" panose="020B0503020204020204" pitchFamily="34" charset="-122"/>
              </a:rPr>
              <a:t>年</a:t>
            </a:r>
            <a:r>
              <a:rPr lang="en-US" altLang="zh-CN" sz="900">
                <a:solidFill>
                  <a:srgbClr val="42494E"/>
                </a:solidFill>
                <a:latin typeface="微软雅黑" panose="020B0503020204020204" pitchFamily="34" charset="-122"/>
                <a:ea typeface="微软雅黑" panose="020B0503020204020204" pitchFamily="34" charset="-122"/>
              </a:rPr>
              <a:t>3</a:t>
            </a:r>
            <a:r>
              <a:rPr lang="zh-CN" altLang="zh-CN" sz="900">
                <a:solidFill>
                  <a:srgbClr val="42494E"/>
                </a:solidFill>
                <a:latin typeface="微软雅黑" panose="020B0503020204020204" pitchFamily="34" charset="-122"/>
                <a:ea typeface="微软雅黑" panose="020B0503020204020204" pitchFamily="34" charset="-122"/>
              </a:rPr>
              <a:t>月</a:t>
            </a:r>
            <a:r>
              <a:rPr lang="en-US" altLang="zh-CN" sz="900">
                <a:solidFill>
                  <a:srgbClr val="42494E"/>
                </a:solidFill>
                <a:latin typeface="微软雅黑" panose="020B0503020204020204" pitchFamily="34" charset="-122"/>
                <a:ea typeface="微软雅黑" panose="020B0503020204020204" pitchFamily="34" charset="-122"/>
              </a:rPr>
              <a:t>3</a:t>
            </a:r>
            <a:r>
              <a:rPr lang="zh-CN" altLang="zh-CN" sz="900">
                <a:solidFill>
                  <a:srgbClr val="42494E"/>
                </a:solidFill>
                <a:latin typeface="微软雅黑" panose="020B0503020204020204" pitchFamily="34" charset="-122"/>
                <a:ea typeface="微软雅黑" panose="020B0503020204020204" pitchFamily="34" charset="-122"/>
              </a:rPr>
              <a:t>1日</a:t>
            </a:r>
            <a:endParaRPr lang="en-US" altLang="zh-CN" sz="900">
              <a:solidFill>
                <a:srgbClr val="42494E"/>
              </a:solidFill>
              <a:latin typeface="微软雅黑" panose="020B0503020204020204" pitchFamily="34" charset="-122"/>
              <a:ea typeface="微软雅黑" panose="020B0503020204020204" pitchFamily="34" charset="-122"/>
            </a:endParaRPr>
          </a:p>
        </p:txBody>
      </p:sp>
      <p:grpSp>
        <p:nvGrpSpPr>
          <p:cNvPr id="7" name="组 33"/>
          <p:cNvGrpSpPr/>
          <p:nvPr/>
        </p:nvGrpSpPr>
        <p:grpSpPr bwMode="auto">
          <a:xfrm>
            <a:off x="692944" y="2295525"/>
            <a:ext cx="5811441" cy="1529954"/>
            <a:chOff x="2448457" y="3086313"/>
            <a:chExt cx="7000079" cy="1843821"/>
          </a:xfrm>
        </p:grpSpPr>
        <p:sp>
          <p:nvSpPr>
            <p:cNvPr id="8" name="object 26"/>
            <p:cNvSpPr txBox="1">
              <a:spLocks noChangeArrowheads="1"/>
            </p:cNvSpPr>
            <p:nvPr/>
          </p:nvSpPr>
          <p:spPr bwMode="auto">
            <a:xfrm>
              <a:off x="5795492" y="3676466"/>
              <a:ext cx="1002469" cy="34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953"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9525" defTabSz="685800">
                <a:spcBef>
                  <a:spcPts val="85"/>
                </a:spcBef>
                <a:defRPr/>
              </a:pPr>
              <a:r>
                <a:rPr lang="en-US" altLang="zh-CN">
                  <a:solidFill>
                    <a:srgbClr val="F36D2D"/>
                  </a:solidFill>
                  <a:latin typeface="微软雅黑" panose="020B0503020204020204" pitchFamily="34" charset="-122"/>
                  <a:ea typeface="微软雅黑" panose="020B0503020204020204" pitchFamily="34" charset="-122"/>
                </a:rPr>
                <a:t>114%</a:t>
              </a:r>
              <a:endParaRPr lang="zh-CN" altLang="zh-CN">
                <a:latin typeface="微软雅黑" panose="020B0503020204020204" pitchFamily="34" charset="-122"/>
                <a:ea typeface="微软雅黑" panose="020B0503020204020204" pitchFamily="34" charset="-122"/>
              </a:endParaRPr>
            </a:p>
          </p:txBody>
        </p:sp>
        <p:sp>
          <p:nvSpPr>
            <p:cNvPr id="9" name="object 27"/>
            <p:cNvSpPr txBox="1">
              <a:spLocks noChangeArrowheads="1"/>
            </p:cNvSpPr>
            <p:nvPr/>
          </p:nvSpPr>
          <p:spPr bwMode="auto">
            <a:xfrm>
              <a:off x="8316604" y="3684812"/>
              <a:ext cx="1042625" cy="34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953"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9525" defTabSz="685800">
                <a:spcBef>
                  <a:spcPts val="85"/>
                </a:spcBef>
                <a:defRPr/>
              </a:pPr>
              <a:r>
                <a:rPr lang="en-US" altLang="zh-CN">
                  <a:solidFill>
                    <a:srgbClr val="F36D2D"/>
                  </a:solidFill>
                  <a:latin typeface="微软雅黑" panose="020B0503020204020204" pitchFamily="34" charset="-122"/>
                  <a:ea typeface="微软雅黑" panose="020B0503020204020204" pitchFamily="34" charset="-122"/>
                </a:rPr>
                <a:t>77%</a:t>
              </a:r>
              <a:endParaRPr lang="zh-CN" altLang="zh-CN">
                <a:latin typeface="微软雅黑" panose="020B0503020204020204" pitchFamily="34" charset="-122"/>
                <a:ea typeface="微软雅黑" panose="020B0503020204020204" pitchFamily="34" charset="-122"/>
              </a:endParaRPr>
            </a:p>
          </p:txBody>
        </p:sp>
        <p:sp>
          <p:nvSpPr>
            <p:cNvPr id="10" name="object 28"/>
            <p:cNvSpPr txBox="1">
              <a:spLocks noChangeArrowheads="1"/>
            </p:cNvSpPr>
            <p:nvPr/>
          </p:nvSpPr>
          <p:spPr bwMode="auto">
            <a:xfrm>
              <a:off x="3374918" y="3676466"/>
              <a:ext cx="833240" cy="34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953"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9525" defTabSz="685800">
                <a:spcBef>
                  <a:spcPts val="85"/>
                </a:spcBef>
                <a:defRPr/>
              </a:pPr>
              <a:r>
                <a:rPr lang="en-US" altLang="zh-CN">
                  <a:solidFill>
                    <a:srgbClr val="F36D2D"/>
                  </a:solidFill>
                  <a:latin typeface="微软雅黑" panose="020B0503020204020204" pitchFamily="34" charset="-122"/>
                  <a:ea typeface="微软雅黑" panose="020B0503020204020204" pitchFamily="34" charset="-122"/>
                </a:rPr>
                <a:t>167</a:t>
              </a:r>
              <a:r>
                <a:rPr lang="zh-CN" altLang="zh-CN">
                  <a:solidFill>
                    <a:srgbClr val="F36D2D"/>
                  </a:solidFill>
                  <a:latin typeface="微软雅黑" panose="020B0503020204020204" pitchFamily="34" charset="-122"/>
                  <a:ea typeface="微软雅黑" panose="020B0503020204020204" pitchFamily="34" charset="-122"/>
                </a:rPr>
                <a:t>%</a:t>
              </a:r>
              <a:endParaRPr lang="zh-CN" altLang="zh-CN">
                <a:latin typeface="微软雅黑" panose="020B0503020204020204" pitchFamily="34" charset="-122"/>
                <a:ea typeface="微软雅黑" panose="020B0503020204020204" pitchFamily="34" charset="-122"/>
              </a:endParaRPr>
            </a:p>
          </p:txBody>
        </p:sp>
        <p:sp>
          <p:nvSpPr>
            <p:cNvPr id="11" name="object 119"/>
            <p:cNvSpPr/>
            <p:nvPr/>
          </p:nvSpPr>
          <p:spPr bwMode="auto">
            <a:xfrm>
              <a:off x="2764668" y="3086349"/>
              <a:ext cx="1528851" cy="1526921"/>
            </a:xfrm>
            <a:custGeom>
              <a:avLst/>
              <a:gdLst>
                <a:gd name="T0" fmla="*/ 0 w 1006475"/>
                <a:gd name="T1" fmla="*/ 5970836 h 1005204"/>
                <a:gd name="T2" fmla="*/ 217837 w 1006475"/>
                <a:gd name="T3" fmla="*/ 7771301 h 1005204"/>
                <a:gd name="T4" fmla="*/ 928630 w 1006475"/>
                <a:gd name="T5" fmla="*/ 9415231 h 1005204"/>
                <a:gd name="T6" fmla="*/ 2078132 w 1006475"/>
                <a:gd name="T7" fmla="*/ 10793639 h 1005204"/>
                <a:gd name="T8" fmla="*/ 3606363 w 1006475"/>
                <a:gd name="T9" fmla="*/ 11794177 h 1005204"/>
                <a:gd name="T10" fmla="*/ 5354798 w 1006475"/>
                <a:gd name="T11" fmla="*/ 12294175 h 1005204"/>
                <a:gd name="T12" fmla="*/ 7165710 w 1006475"/>
                <a:gd name="T13" fmla="*/ 12271452 h 1005204"/>
                <a:gd name="T14" fmla="*/ 8900493 w 1006475"/>
                <a:gd name="T15" fmla="*/ 11726667 h 1005204"/>
                <a:gd name="T16" fmla="*/ 5638271 w 1006475"/>
                <a:gd name="T17" fmla="*/ 11666525 h 1005204"/>
                <a:gd name="T18" fmla="*/ 4069743 w 1006475"/>
                <a:gd name="T19" fmla="*/ 11277049 h 1005204"/>
                <a:gd name="T20" fmla="*/ 2517344 w 1006475"/>
                <a:gd name="T21" fmla="*/ 10297843 h 1005204"/>
                <a:gd name="T22" fmla="*/ 1390859 w 1006475"/>
                <a:gd name="T23" fmla="*/ 8892917 h 1005204"/>
                <a:gd name="T24" fmla="*/ 764356 w 1006475"/>
                <a:gd name="T25" fmla="*/ 7196846 h 1005204"/>
                <a:gd name="T26" fmla="*/ 563739 w 1006475"/>
                <a:gd name="T27" fmla="*/ 5731539 h 1005204"/>
                <a:gd name="T28" fmla="*/ 6113154 w 1006475"/>
                <a:gd name="T29" fmla="*/ 650563 h 1005204"/>
                <a:gd name="T30" fmla="*/ 7881586 w 1006475"/>
                <a:gd name="T31" fmla="*/ 911609 h 1005204"/>
                <a:gd name="T32" fmla="*/ 9445967 w 1006475"/>
                <a:gd name="T33" fmla="*/ 1716997 h 1005204"/>
                <a:gd name="T34" fmla="*/ 10669408 w 1006475"/>
                <a:gd name="T35" fmla="*/ 2961054 h 1005204"/>
                <a:gd name="T36" fmla="*/ 11455894 w 1006475"/>
                <a:gd name="T37" fmla="*/ 4526419 h 1005204"/>
                <a:gd name="T38" fmla="*/ 11712240 w 1006475"/>
                <a:gd name="T39" fmla="*/ 6188935 h 1005204"/>
                <a:gd name="T40" fmla="*/ 11475470 w 1006475"/>
                <a:gd name="T41" fmla="*/ 7727579 h 1005204"/>
                <a:gd name="T42" fmla="*/ 10827605 w 1006475"/>
                <a:gd name="T43" fmla="*/ 9097155 h 1005204"/>
                <a:gd name="T44" fmla="*/ 9844294 w 1006475"/>
                <a:gd name="T45" fmla="*/ 10236762 h 1005204"/>
                <a:gd name="T46" fmla="*/ 8601200 w 1006475"/>
                <a:gd name="T47" fmla="*/ 11085456 h 1005204"/>
                <a:gd name="T48" fmla="*/ 7173977 w 1006475"/>
                <a:gd name="T49" fmla="*/ 11582358 h 1005204"/>
                <a:gd name="T50" fmla="*/ 8970179 w 1006475"/>
                <a:gd name="T51" fmla="*/ 11688084 h 1005204"/>
                <a:gd name="T52" fmla="*/ 10395930 w 1006475"/>
                <a:gd name="T53" fmla="*/ 10691005 h 1005204"/>
                <a:gd name="T54" fmla="*/ 11513207 w 1006475"/>
                <a:gd name="T55" fmla="*/ 9288212 h 1005204"/>
                <a:gd name="T56" fmla="*/ 12189117 w 1006475"/>
                <a:gd name="T57" fmla="*/ 7631105 h 1005204"/>
                <a:gd name="T58" fmla="*/ 12358856 w 1006475"/>
                <a:gd name="T59" fmla="*/ 5832605 h 1005204"/>
                <a:gd name="T60" fmla="*/ 11994622 w 1006475"/>
                <a:gd name="T61" fmla="*/ 4075479 h 1005204"/>
                <a:gd name="T62" fmla="*/ 11153917 w 1006475"/>
                <a:gd name="T63" fmla="*/ 2504882 h 1005204"/>
                <a:gd name="T64" fmla="*/ 9906146 w 1006475"/>
                <a:gd name="T65" fmla="*/ 1233140 h 1005204"/>
                <a:gd name="T66" fmla="*/ 6065834 w 1006475"/>
                <a:gd name="T67" fmla="*/ 0 h 1005204"/>
                <a:gd name="T68" fmla="*/ 4384193 w 1006475"/>
                <a:gd name="T69" fmla="*/ 273955 h 1005204"/>
                <a:gd name="T70" fmla="*/ 2829101 w 1006475"/>
                <a:gd name="T71" fmla="*/ 993872 h 1005204"/>
                <a:gd name="T72" fmla="*/ 1499646 w 1006475"/>
                <a:gd name="T73" fmla="*/ 2133867 h 1005204"/>
                <a:gd name="T74" fmla="*/ 1735533 w 1006475"/>
                <a:gd name="T75" fmla="*/ 2707842 h 1005204"/>
                <a:gd name="T76" fmla="*/ 2847229 w 1006475"/>
                <a:gd name="T77" fmla="*/ 1787537 h 1005204"/>
                <a:gd name="T78" fmla="*/ 4395696 w 1006475"/>
                <a:gd name="T79" fmla="*/ 959974 h 1005204"/>
                <a:gd name="T80" fmla="*/ 6113154 w 1006475"/>
                <a:gd name="T81" fmla="*/ 650563 h 1005204"/>
                <a:gd name="T82" fmla="*/ 8333660 w 1006475"/>
                <a:gd name="T83" fmla="*/ 373171 h 1005204"/>
                <a:gd name="T84" fmla="*/ 6637380 w 1006475"/>
                <a:gd name="T85" fmla="*/ 12245 h 10052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6475" h="1005204">
                  <a:moveTo>
                    <a:pt x="27557" y="460058"/>
                  </a:moveTo>
                  <a:lnTo>
                    <a:pt x="8898" y="466553"/>
                  </a:lnTo>
                  <a:lnTo>
                    <a:pt x="0" y="486028"/>
                  </a:lnTo>
                  <a:lnTo>
                    <a:pt x="1179" y="535749"/>
                  </a:lnTo>
                  <a:lnTo>
                    <a:pt x="7144" y="584711"/>
                  </a:lnTo>
                  <a:lnTo>
                    <a:pt x="17732" y="632586"/>
                  </a:lnTo>
                  <a:lnTo>
                    <a:pt x="32778" y="679045"/>
                  </a:lnTo>
                  <a:lnTo>
                    <a:pt x="52119" y="723760"/>
                  </a:lnTo>
                  <a:lnTo>
                    <a:pt x="75591" y="766402"/>
                  </a:lnTo>
                  <a:lnTo>
                    <a:pt x="103031" y="806642"/>
                  </a:lnTo>
                  <a:lnTo>
                    <a:pt x="134276" y="844153"/>
                  </a:lnTo>
                  <a:lnTo>
                    <a:pt x="169161" y="878605"/>
                  </a:lnTo>
                  <a:lnTo>
                    <a:pt x="207523" y="909669"/>
                  </a:lnTo>
                  <a:lnTo>
                    <a:pt x="249199" y="937018"/>
                  </a:lnTo>
                  <a:lnTo>
                    <a:pt x="293560" y="960049"/>
                  </a:lnTo>
                  <a:lnTo>
                    <a:pt x="339740" y="978347"/>
                  </a:lnTo>
                  <a:lnTo>
                    <a:pt x="387320" y="991913"/>
                  </a:lnTo>
                  <a:lnTo>
                    <a:pt x="435883" y="1000749"/>
                  </a:lnTo>
                  <a:lnTo>
                    <a:pt x="485011" y="1004857"/>
                  </a:lnTo>
                  <a:lnTo>
                    <a:pt x="534287" y="1004240"/>
                  </a:lnTo>
                  <a:lnTo>
                    <a:pt x="583292" y="998899"/>
                  </a:lnTo>
                  <a:lnTo>
                    <a:pt x="631608" y="988836"/>
                  </a:lnTo>
                  <a:lnTo>
                    <a:pt x="678818" y="974054"/>
                  </a:lnTo>
                  <a:lnTo>
                    <a:pt x="724504" y="954554"/>
                  </a:lnTo>
                  <a:lnTo>
                    <a:pt x="730177" y="951413"/>
                  </a:lnTo>
                  <a:lnTo>
                    <a:pt x="501228" y="951413"/>
                  </a:lnTo>
                  <a:lnTo>
                    <a:pt x="458958" y="949658"/>
                  </a:lnTo>
                  <a:lnTo>
                    <a:pt x="416391" y="943619"/>
                  </a:lnTo>
                  <a:lnTo>
                    <a:pt x="373755" y="933113"/>
                  </a:lnTo>
                  <a:lnTo>
                    <a:pt x="331279" y="917955"/>
                  </a:lnTo>
                  <a:lnTo>
                    <a:pt x="285677" y="895913"/>
                  </a:lnTo>
                  <a:lnTo>
                    <a:pt x="243481" y="869208"/>
                  </a:lnTo>
                  <a:lnTo>
                    <a:pt x="204913" y="838247"/>
                  </a:lnTo>
                  <a:lnTo>
                    <a:pt x="170198" y="803436"/>
                  </a:lnTo>
                  <a:lnTo>
                    <a:pt x="139558" y="765181"/>
                  </a:lnTo>
                  <a:lnTo>
                    <a:pt x="113217" y="723886"/>
                  </a:lnTo>
                  <a:lnTo>
                    <a:pt x="91398" y="679958"/>
                  </a:lnTo>
                  <a:lnTo>
                    <a:pt x="74324" y="633802"/>
                  </a:lnTo>
                  <a:lnTo>
                    <a:pt x="62219" y="585825"/>
                  </a:lnTo>
                  <a:lnTo>
                    <a:pt x="55307" y="536432"/>
                  </a:lnTo>
                  <a:lnTo>
                    <a:pt x="53809" y="486028"/>
                  </a:lnTo>
                  <a:lnTo>
                    <a:pt x="45889" y="466549"/>
                  </a:lnTo>
                  <a:lnTo>
                    <a:pt x="27557" y="460058"/>
                  </a:lnTo>
                  <a:close/>
                </a:path>
                <a:path w="1006475" h="1005204">
                  <a:moveTo>
                    <a:pt x="729732" y="52956"/>
                  </a:moveTo>
                  <a:lnTo>
                    <a:pt x="497614" y="52956"/>
                  </a:lnTo>
                  <a:lnTo>
                    <a:pt x="545612" y="54669"/>
                  </a:lnTo>
                  <a:lnTo>
                    <a:pt x="593714" y="61700"/>
                  </a:lnTo>
                  <a:lnTo>
                    <a:pt x="641565" y="74205"/>
                  </a:lnTo>
                  <a:lnTo>
                    <a:pt x="686613" y="91501"/>
                  </a:lnTo>
                  <a:lnTo>
                    <a:pt x="729157" y="113472"/>
                  </a:lnTo>
                  <a:lnTo>
                    <a:pt x="768906" y="139764"/>
                  </a:lnTo>
                  <a:lnTo>
                    <a:pt x="805572" y="170024"/>
                  </a:lnTo>
                  <a:lnTo>
                    <a:pt x="838906" y="203950"/>
                  </a:lnTo>
                  <a:lnTo>
                    <a:pt x="868495" y="241031"/>
                  </a:lnTo>
                  <a:lnTo>
                    <a:pt x="894173" y="281071"/>
                  </a:lnTo>
                  <a:lnTo>
                    <a:pt x="915609" y="323662"/>
                  </a:lnTo>
                  <a:lnTo>
                    <a:pt x="932515" y="368452"/>
                  </a:lnTo>
                  <a:lnTo>
                    <a:pt x="944600" y="415086"/>
                  </a:lnTo>
                  <a:lnTo>
                    <a:pt x="951306" y="459831"/>
                  </a:lnTo>
                  <a:lnTo>
                    <a:pt x="953382" y="503781"/>
                  </a:lnTo>
                  <a:lnTo>
                    <a:pt x="951056" y="546752"/>
                  </a:lnTo>
                  <a:lnTo>
                    <a:pt x="944555" y="588562"/>
                  </a:lnTo>
                  <a:lnTo>
                    <a:pt x="934109" y="629027"/>
                  </a:lnTo>
                  <a:lnTo>
                    <a:pt x="919944" y="667962"/>
                  </a:lnTo>
                  <a:lnTo>
                    <a:pt x="902289" y="705185"/>
                  </a:lnTo>
                  <a:lnTo>
                    <a:pt x="881372" y="740511"/>
                  </a:lnTo>
                  <a:lnTo>
                    <a:pt x="857421" y="773757"/>
                  </a:lnTo>
                  <a:lnTo>
                    <a:pt x="830664" y="804740"/>
                  </a:lnTo>
                  <a:lnTo>
                    <a:pt x="801330" y="833275"/>
                  </a:lnTo>
                  <a:lnTo>
                    <a:pt x="769646" y="859179"/>
                  </a:lnTo>
                  <a:lnTo>
                    <a:pt x="735841" y="882268"/>
                  </a:lnTo>
                  <a:lnTo>
                    <a:pt x="700142" y="902359"/>
                  </a:lnTo>
                  <a:lnTo>
                    <a:pt x="662778" y="919269"/>
                  </a:lnTo>
                  <a:lnTo>
                    <a:pt x="623976" y="932812"/>
                  </a:lnTo>
                  <a:lnTo>
                    <a:pt x="583965" y="942807"/>
                  </a:lnTo>
                  <a:lnTo>
                    <a:pt x="542973" y="949068"/>
                  </a:lnTo>
                  <a:lnTo>
                    <a:pt x="501228" y="951413"/>
                  </a:lnTo>
                  <a:lnTo>
                    <a:pt x="730177" y="951413"/>
                  </a:lnTo>
                  <a:lnTo>
                    <a:pt x="768248" y="930338"/>
                  </a:lnTo>
                  <a:lnTo>
                    <a:pt x="808846" y="902125"/>
                  </a:lnTo>
                  <a:lnTo>
                    <a:pt x="846234" y="870251"/>
                  </a:lnTo>
                  <a:lnTo>
                    <a:pt x="880216" y="835056"/>
                  </a:lnTo>
                  <a:lnTo>
                    <a:pt x="910597" y="796879"/>
                  </a:lnTo>
                  <a:lnTo>
                    <a:pt x="937181" y="756063"/>
                  </a:lnTo>
                  <a:lnTo>
                    <a:pt x="959773" y="712946"/>
                  </a:lnTo>
                  <a:lnTo>
                    <a:pt x="978178" y="667870"/>
                  </a:lnTo>
                  <a:lnTo>
                    <a:pt x="992200" y="621174"/>
                  </a:lnTo>
                  <a:lnTo>
                    <a:pt x="1001644" y="573200"/>
                  </a:lnTo>
                  <a:lnTo>
                    <a:pt x="1006315" y="524287"/>
                  </a:lnTo>
                  <a:lnTo>
                    <a:pt x="1006017" y="474776"/>
                  </a:lnTo>
                  <a:lnTo>
                    <a:pt x="1000780" y="425961"/>
                  </a:lnTo>
                  <a:lnTo>
                    <a:pt x="990828" y="378173"/>
                  </a:lnTo>
                  <a:lnTo>
                    <a:pt x="976368" y="331745"/>
                  </a:lnTo>
                  <a:lnTo>
                    <a:pt x="957602" y="287010"/>
                  </a:lnTo>
                  <a:lnTo>
                    <a:pt x="934737" y="244301"/>
                  </a:lnTo>
                  <a:lnTo>
                    <a:pt x="907934" y="203898"/>
                  </a:lnTo>
                  <a:lnTo>
                    <a:pt x="877524" y="166291"/>
                  </a:lnTo>
                  <a:lnTo>
                    <a:pt x="843585" y="131656"/>
                  </a:lnTo>
                  <a:lnTo>
                    <a:pt x="806365" y="100378"/>
                  </a:lnTo>
                  <a:lnTo>
                    <a:pt x="766067" y="72790"/>
                  </a:lnTo>
                  <a:lnTo>
                    <a:pt x="729732" y="52956"/>
                  </a:lnTo>
                  <a:close/>
                </a:path>
                <a:path w="1006475" h="1005204">
                  <a:moveTo>
                    <a:pt x="493762" y="0"/>
                  </a:moveTo>
                  <a:lnTo>
                    <a:pt x="447486" y="3270"/>
                  </a:lnTo>
                  <a:lnTo>
                    <a:pt x="401758" y="10729"/>
                  </a:lnTo>
                  <a:lnTo>
                    <a:pt x="356875" y="22300"/>
                  </a:lnTo>
                  <a:lnTo>
                    <a:pt x="313137" y="37905"/>
                  </a:lnTo>
                  <a:lnTo>
                    <a:pt x="270843" y="57465"/>
                  </a:lnTo>
                  <a:lnTo>
                    <a:pt x="230290" y="80902"/>
                  </a:lnTo>
                  <a:lnTo>
                    <a:pt x="191778" y="108139"/>
                  </a:lnTo>
                  <a:lnTo>
                    <a:pt x="155606" y="139096"/>
                  </a:lnTo>
                  <a:lnTo>
                    <a:pt x="122072" y="173697"/>
                  </a:lnTo>
                  <a:lnTo>
                    <a:pt x="115153" y="194221"/>
                  </a:lnTo>
                  <a:lnTo>
                    <a:pt x="123918" y="212186"/>
                  </a:lnTo>
                  <a:lnTo>
                    <a:pt x="141273" y="220419"/>
                  </a:lnTo>
                  <a:lnTo>
                    <a:pt x="160121" y="211746"/>
                  </a:lnTo>
                  <a:lnTo>
                    <a:pt x="194468" y="176599"/>
                  </a:lnTo>
                  <a:lnTo>
                    <a:pt x="231766" y="145506"/>
                  </a:lnTo>
                  <a:lnTo>
                    <a:pt x="271660" y="118628"/>
                  </a:lnTo>
                  <a:lnTo>
                    <a:pt x="313794" y="96121"/>
                  </a:lnTo>
                  <a:lnTo>
                    <a:pt x="357812" y="78142"/>
                  </a:lnTo>
                  <a:lnTo>
                    <a:pt x="403359" y="64850"/>
                  </a:lnTo>
                  <a:lnTo>
                    <a:pt x="450078" y="56402"/>
                  </a:lnTo>
                  <a:lnTo>
                    <a:pt x="497614" y="52956"/>
                  </a:lnTo>
                  <a:lnTo>
                    <a:pt x="729732" y="52956"/>
                  </a:lnTo>
                  <a:lnTo>
                    <a:pt x="722896" y="49225"/>
                  </a:lnTo>
                  <a:lnTo>
                    <a:pt x="678364" y="30376"/>
                  </a:lnTo>
                  <a:lnTo>
                    <a:pt x="632886" y="16107"/>
                  </a:lnTo>
                  <a:lnTo>
                    <a:pt x="586761" y="6340"/>
                  </a:lnTo>
                  <a:lnTo>
                    <a:pt x="540286" y="997"/>
                  </a:lnTo>
                  <a:lnTo>
                    <a:pt x="493762" y="0"/>
                  </a:lnTo>
                  <a:close/>
                </a:path>
              </a:pathLst>
            </a:custGeom>
            <a:solidFill>
              <a:srgbClr val="F36D2D"/>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12" name="object 120"/>
            <p:cNvSpPr/>
            <p:nvPr/>
          </p:nvSpPr>
          <p:spPr bwMode="auto">
            <a:xfrm>
              <a:off x="2609237" y="3188384"/>
              <a:ext cx="1839444" cy="1580938"/>
            </a:xfrm>
            <a:custGeom>
              <a:avLst/>
              <a:gdLst>
                <a:gd name="T0" fmla="*/ 109334 w 1210945"/>
                <a:gd name="T1" fmla="*/ 4906386 h 1040764"/>
                <a:gd name="T2" fmla="*/ 9425 w 1210945"/>
                <a:gd name="T3" fmla="*/ 5744182 h 1040764"/>
                <a:gd name="T4" fmla="*/ 170889 w 1210945"/>
                <a:gd name="T5" fmla="*/ 6909178 h 1040764"/>
                <a:gd name="T6" fmla="*/ 510085 w 1210945"/>
                <a:gd name="T7" fmla="*/ 8017094 h 1040764"/>
                <a:gd name="T8" fmla="*/ 1012132 w 1210945"/>
                <a:gd name="T9" fmla="*/ 9050914 h 1040764"/>
                <a:gd name="T10" fmla="*/ 1662128 w 1210945"/>
                <a:gd name="T11" fmla="*/ 9993517 h 1040764"/>
                <a:gd name="T12" fmla="*/ 2445201 w 1210945"/>
                <a:gd name="T13" fmla="*/ 10827831 h 1040764"/>
                <a:gd name="T14" fmla="*/ 3346450 w 1210945"/>
                <a:gd name="T15" fmla="*/ 11536803 h 1040764"/>
                <a:gd name="T16" fmla="*/ 4350985 w 1210945"/>
                <a:gd name="T17" fmla="*/ 12103344 h 1040764"/>
                <a:gd name="T18" fmla="*/ 5443911 w 1210945"/>
                <a:gd name="T19" fmla="*/ 12510375 h 1040764"/>
                <a:gd name="T20" fmla="*/ 6610354 w 1210945"/>
                <a:gd name="T21" fmla="*/ 12740831 h 1040764"/>
                <a:gd name="T22" fmla="*/ 7799826 w 1210945"/>
                <a:gd name="T23" fmla="*/ 12776642 h 1040764"/>
                <a:gd name="T24" fmla="*/ 8959929 w 1210945"/>
                <a:gd name="T25" fmla="*/ 12620554 h 1040764"/>
                <a:gd name="T26" fmla="*/ 10071119 w 1210945"/>
                <a:gd name="T27" fmla="*/ 12286552 h 1040764"/>
                <a:gd name="T28" fmla="*/ 7322359 w 1210945"/>
                <a:gd name="T29" fmla="*/ 12104594 h 1040764"/>
                <a:gd name="T30" fmla="*/ 6221952 w 1210945"/>
                <a:gd name="T31" fmla="*/ 11996909 h 1040764"/>
                <a:gd name="T32" fmla="*/ 5149647 w 1210945"/>
                <a:gd name="T33" fmla="*/ 11714424 h 1040764"/>
                <a:gd name="T34" fmla="*/ 4130534 w 1210945"/>
                <a:gd name="T35" fmla="*/ 11257810 h 1040764"/>
                <a:gd name="T36" fmla="*/ 3189723 w 1210945"/>
                <a:gd name="T37" fmla="*/ 10627777 h 1040764"/>
                <a:gd name="T38" fmla="*/ 2317814 w 1210945"/>
                <a:gd name="T39" fmla="*/ 9786401 h 1040764"/>
                <a:gd name="T40" fmla="*/ 1586101 w 1210945"/>
                <a:gd name="T41" fmla="*/ 8761034 h 1040764"/>
                <a:gd name="T42" fmla="*/ 1058334 w 1210945"/>
                <a:gd name="T43" fmla="*/ 7625129 h 1040764"/>
                <a:gd name="T44" fmla="*/ 746124 w 1210945"/>
                <a:gd name="T45" fmla="*/ 6409681 h 1040764"/>
                <a:gd name="T46" fmla="*/ 661045 w 1210945"/>
                <a:gd name="T47" fmla="*/ 5145638 h 1040764"/>
                <a:gd name="T48" fmla="*/ 338598 w 1210945"/>
                <a:gd name="T49" fmla="*/ 4826603 h 1040764"/>
                <a:gd name="T50" fmla="*/ 12261779 w 1210945"/>
                <a:gd name="T51" fmla="*/ 103316 h 1040764"/>
                <a:gd name="T52" fmla="*/ 12250274 w 1210945"/>
                <a:gd name="T53" fmla="*/ 566622 h 1040764"/>
                <a:gd name="T54" fmla="*/ 12970879 w 1210945"/>
                <a:gd name="T55" fmla="*/ 1445331 h 1040764"/>
                <a:gd name="T56" fmla="*/ 13524562 w 1210945"/>
                <a:gd name="T57" fmla="*/ 2405298 h 1040764"/>
                <a:gd name="T58" fmla="*/ 13911364 w 1210945"/>
                <a:gd name="T59" fmla="*/ 3424804 h 1040764"/>
                <a:gd name="T60" fmla="*/ 14131308 w 1210945"/>
                <a:gd name="T61" fmla="*/ 4482184 h 1040764"/>
                <a:gd name="T62" fmla="*/ 14184428 w 1210945"/>
                <a:gd name="T63" fmla="*/ 5555740 h 1040764"/>
                <a:gd name="T64" fmla="*/ 14070757 w 1210945"/>
                <a:gd name="T65" fmla="*/ 6623770 h 1040764"/>
                <a:gd name="T66" fmla="*/ 13790306 w 1210945"/>
                <a:gd name="T67" fmla="*/ 7664579 h 1040764"/>
                <a:gd name="T68" fmla="*/ 13343135 w 1210945"/>
                <a:gd name="T69" fmla="*/ 8656482 h 1040764"/>
                <a:gd name="T70" fmla="*/ 12729248 w 1210945"/>
                <a:gd name="T71" fmla="*/ 9577776 h 1040764"/>
                <a:gd name="T72" fmla="*/ 11948684 w 1210945"/>
                <a:gd name="T73" fmla="*/ 10406776 h 1040764"/>
                <a:gd name="T74" fmla="*/ 11032544 w 1210945"/>
                <a:gd name="T75" fmla="*/ 11094527 h 1040764"/>
                <a:gd name="T76" fmla="*/ 10031524 w 1210945"/>
                <a:gd name="T77" fmla="*/ 11604292 h 1040764"/>
                <a:gd name="T78" fmla="*/ 8970721 w 1210945"/>
                <a:gd name="T79" fmla="*/ 11936758 h 1040764"/>
                <a:gd name="T80" fmla="*/ 7875244 w 1210945"/>
                <a:gd name="T81" fmla="*/ 12092641 h 1040764"/>
                <a:gd name="T82" fmla="*/ 10492522 w 1210945"/>
                <a:gd name="T83" fmla="*/ 12104594 h 1040764"/>
                <a:gd name="T84" fmla="*/ 11603317 w 1210945"/>
                <a:gd name="T85" fmla="*/ 11482579 h 1040764"/>
                <a:gd name="T86" fmla="*/ 12506545 w 1210945"/>
                <a:gd name="T87" fmla="*/ 10765014 h 1040764"/>
                <a:gd name="T88" fmla="*/ 13292329 w 1210945"/>
                <a:gd name="T89" fmla="*/ 9918523 h 1040764"/>
                <a:gd name="T90" fmla="*/ 13941105 w 1210945"/>
                <a:gd name="T91" fmla="*/ 8957074 h 1040764"/>
                <a:gd name="T92" fmla="*/ 14433310 w 1210945"/>
                <a:gd name="T93" fmla="*/ 7894678 h 1040764"/>
                <a:gd name="T94" fmla="*/ 14749376 w 1210945"/>
                <a:gd name="T95" fmla="*/ 6745316 h 1040764"/>
                <a:gd name="T96" fmla="*/ 14874658 w 1210945"/>
                <a:gd name="T97" fmla="*/ 5532874 h 1040764"/>
                <a:gd name="T98" fmla="*/ 14803731 w 1210945"/>
                <a:gd name="T99" fmla="*/ 4336137 h 1040764"/>
                <a:gd name="T100" fmla="*/ 14544561 w 1210945"/>
                <a:gd name="T101" fmla="*/ 3174763 h 1040764"/>
                <a:gd name="T102" fmla="*/ 14105174 w 1210945"/>
                <a:gd name="T103" fmla="*/ 2068389 h 1040764"/>
                <a:gd name="T104" fmla="*/ 13493553 w 1210945"/>
                <a:gd name="T105" fmla="*/ 1036644 h 1040764"/>
                <a:gd name="T106" fmla="*/ 12717699 w 1210945"/>
                <a:gd name="T107" fmla="*/ 99196 h 10407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10945" h="1040764">
                  <a:moveTo>
                    <a:pt x="27562" y="392886"/>
                  </a:moveTo>
                  <a:lnTo>
                    <a:pt x="8900" y="399380"/>
                  </a:lnTo>
                  <a:lnTo>
                    <a:pt x="0" y="418855"/>
                  </a:lnTo>
                  <a:lnTo>
                    <a:pt x="767" y="467577"/>
                  </a:lnTo>
                  <a:lnTo>
                    <a:pt x="5454" y="515486"/>
                  </a:lnTo>
                  <a:lnTo>
                    <a:pt x="13910" y="562407"/>
                  </a:lnTo>
                  <a:lnTo>
                    <a:pt x="25983" y="608167"/>
                  </a:lnTo>
                  <a:lnTo>
                    <a:pt x="41521" y="652592"/>
                  </a:lnTo>
                  <a:lnTo>
                    <a:pt x="60373" y="695509"/>
                  </a:lnTo>
                  <a:lnTo>
                    <a:pt x="82388" y="736744"/>
                  </a:lnTo>
                  <a:lnTo>
                    <a:pt x="107413" y="776123"/>
                  </a:lnTo>
                  <a:lnTo>
                    <a:pt x="135298" y="813472"/>
                  </a:lnTo>
                  <a:lnTo>
                    <a:pt x="165891" y="848617"/>
                  </a:lnTo>
                  <a:lnTo>
                    <a:pt x="199041" y="881386"/>
                  </a:lnTo>
                  <a:lnTo>
                    <a:pt x="234595" y="911603"/>
                  </a:lnTo>
                  <a:lnTo>
                    <a:pt x="272403" y="939096"/>
                  </a:lnTo>
                  <a:lnTo>
                    <a:pt x="312312" y="963690"/>
                  </a:lnTo>
                  <a:lnTo>
                    <a:pt x="354172" y="985212"/>
                  </a:lnTo>
                  <a:lnTo>
                    <a:pt x="397831" y="1003488"/>
                  </a:lnTo>
                  <a:lnTo>
                    <a:pt x="443137" y="1018345"/>
                  </a:lnTo>
                  <a:lnTo>
                    <a:pt x="489939" y="1029608"/>
                  </a:lnTo>
                  <a:lnTo>
                    <a:pt x="538086" y="1037104"/>
                  </a:lnTo>
                  <a:lnTo>
                    <a:pt x="586697" y="1040585"/>
                  </a:lnTo>
                  <a:lnTo>
                    <a:pt x="634910" y="1040019"/>
                  </a:lnTo>
                  <a:lnTo>
                    <a:pt x="682525" y="1035548"/>
                  </a:lnTo>
                  <a:lnTo>
                    <a:pt x="729343" y="1027313"/>
                  </a:lnTo>
                  <a:lnTo>
                    <a:pt x="775166" y="1015459"/>
                  </a:lnTo>
                  <a:lnTo>
                    <a:pt x="819794" y="1000126"/>
                  </a:lnTo>
                  <a:lnTo>
                    <a:pt x="854097" y="985314"/>
                  </a:lnTo>
                  <a:lnTo>
                    <a:pt x="596044" y="985314"/>
                  </a:lnTo>
                  <a:lnTo>
                    <a:pt x="551099" y="982714"/>
                  </a:lnTo>
                  <a:lnTo>
                    <a:pt x="506470" y="976549"/>
                  </a:lnTo>
                  <a:lnTo>
                    <a:pt x="462414" y="966827"/>
                  </a:lnTo>
                  <a:lnTo>
                    <a:pt x="419184" y="953554"/>
                  </a:lnTo>
                  <a:lnTo>
                    <a:pt x="377037" y="936738"/>
                  </a:lnTo>
                  <a:lnTo>
                    <a:pt x="336228" y="916386"/>
                  </a:lnTo>
                  <a:lnTo>
                    <a:pt x="297012" y="892505"/>
                  </a:lnTo>
                  <a:lnTo>
                    <a:pt x="259645" y="865101"/>
                  </a:lnTo>
                  <a:lnTo>
                    <a:pt x="224383" y="834184"/>
                  </a:lnTo>
                  <a:lnTo>
                    <a:pt x="188671" y="796613"/>
                  </a:lnTo>
                  <a:lnTo>
                    <a:pt x="156874" y="756163"/>
                  </a:lnTo>
                  <a:lnTo>
                    <a:pt x="129109" y="713148"/>
                  </a:lnTo>
                  <a:lnTo>
                    <a:pt x="105495" y="667884"/>
                  </a:lnTo>
                  <a:lnTo>
                    <a:pt x="86149" y="620686"/>
                  </a:lnTo>
                  <a:lnTo>
                    <a:pt x="71190" y="571869"/>
                  </a:lnTo>
                  <a:lnTo>
                    <a:pt x="60735" y="521748"/>
                  </a:lnTo>
                  <a:lnTo>
                    <a:pt x="54902" y="470639"/>
                  </a:lnTo>
                  <a:lnTo>
                    <a:pt x="53809" y="418855"/>
                  </a:lnTo>
                  <a:lnTo>
                    <a:pt x="45895" y="399376"/>
                  </a:lnTo>
                  <a:lnTo>
                    <a:pt x="27562" y="392886"/>
                  </a:lnTo>
                  <a:close/>
                </a:path>
                <a:path w="1210945" h="1040764">
                  <a:moveTo>
                    <a:pt x="1015713" y="0"/>
                  </a:moveTo>
                  <a:lnTo>
                    <a:pt x="998115" y="8410"/>
                  </a:lnTo>
                  <a:lnTo>
                    <a:pt x="989561" y="26165"/>
                  </a:lnTo>
                  <a:lnTo>
                    <a:pt x="997178" y="46123"/>
                  </a:lnTo>
                  <a:lnTo>
                    <a:pt x="1028205" y="80949"/>
                  </a:lnTo>
                  <a:lnTo>
                    <a:pt x="1055836" y="117650"/>
                  </a:lnTo>
                  <a:lnTo>
                    <a:pt x="1080069" y="156004"/>
                  </a:lnTo>
                  <a:lnTo>
                    <a:pt x="1100906" y="195791"/>
                  </a:lnTo>
                  <a:lnTo>
                    <a:pt x="1118347" y="236789"/>
                  </a:lnTo>
                  <a:lnTo>
                    <a:pt x="1132392" y="278779"/>
                  </a:lnTo>
                  <a:lnTo>
                    <a:pt x="1143042" y="321540"/>
                  </a:lnTo>
                  <a:lnTo>
                    <a:pt x="1150296" y="364850"/>
                  </a:lnTo>
                  <a:lnTo>
                    <a:pt x="1154155" y="408490"/>
                  </a:lnTo>
                  <a:lnTo>
                    <a:pt x="1154620" y="452237"/>
                  </a:lnTo>
                  <a:lnTo>
                    <a:pt x="1151690" y="495873"/>
                  </a:lnTo>
                  <a:lnTo>
                    <a:pt x="1145367" y="539175"/>
                  </a:lnTo>
                  <a:lnTo>
                    <a:pt x="1135649" y="581923"/>
                  </a:lnTo>
                  <a:lnTo>
                    <a:pt x="1122538" y="623897"/>
                  </a:lnTo>
                  <a:lnTo>
                    <a:pt x="1106035" y="664875"/>
                  </a:lnTo>
                  <a:lnTo>
                    <a:pt x="1086138" y="704638"/>
                  </a:lnTo>
                  <a:lnTo>
                    <a:pt x="1062849" y="742963"/>
                  </a:lnTo>
                  <a:lnTo>
                    <a:pt x="1036167" y="779631"/>
                  </a:lnTo>
                  <a:lnTo>
                    <a:pt x="1006094" y="814421"/>
                  </a:lnTo>
                  <a:lnTo>
                    <a:pt x="972629" y="847112"/>
                  </a:lnTo>
                  <a:lnTo>
                    <a:pt x="936333" y="876918"/>
                  </a:lnTo>
                  <a:lnTo>
                    <a:pt x="898055" y="903095"/>
                  </a:lnTo>
                  <a:lnTo>
                    <a:pt x="858049" y="925649"/>
                  </a:lnTo>
                  <a:lnTo>
                    <a:pt x="816571" y="944589"/>
                  </a:lnTo>
                  <a:lnTo>
                    <a:pt x="773877" y="959921"/>
                  </a:lnTo>
                  <a:lnTo>
                    <a:pt x="730221" y="971652"/>
                  </a:lnTo>
                  <a:lnTo>
                    <a:pt x="685860" y="979790"/>
                  </a:lnTo>
                  <a:lnTo>
                    <a:pt x="641049" y="984341"/>
                  </a:lnTo>
                  <a:lnTo>
                    <a:pt x="596044" y="985314"/>
                  </a:lnTo>
                  <a:lnTo>
                    <a:pt x="854097" y="985314"/>
                  </a:lnTo>
                  <a:lnTo>
                    <a:pt x="904668" y="959595"/>
                  </a:lnTo>
                  <a:lnTo>
                    <a:pt x="944516" y="934682"/>
                  </a:lnTo>
                  <a:lnTo>
                    <a:pt x="982373" y="906861"/>
                  </a:lnTo>
                  <a:lnTo>
                    <a:pt x="1018039" y="876273"/>
                  </a:lnTo>
                  <a:lnTo>
                    <a:pt x="1051315" y="843061"/>
                  </a:lnTo>
                  <a:lnTo>
                    <a:pt x="1082002" y="807368"/>
                  </a:lnTo>
                  <a:lnTo>
                    <a:pt x="1109901" y="769335"/>
                  </a:lnTo>
                  <a:lnTo>
                    <a:pt x="1134813" y="729106"/>
                  </a:lnTo>
                  <a:lnTo>
                    <a:pt x="1156539" y="686822"/>
                  </a:lnTo>
                  <a:lnTo>
                    <a:pt x="1174879" y="642627"/>
                  </a:lnTo>
                  <a:lnTo>
                    <a:pt x="1189635" y="596661"/>
                  </a:lnTo>
                  <a:lnTo>
                    <a:pt x="1200607" y="549069"/>
                  </a:lnTo>
                  <a:lnTo>
                    <a:pt x="1207743" y="499662"/>
                  </a:lnTo>
                  <a:lnTo>
                    <a:pt x="1210805" y="450376"/>
                  </a:lnTo>
                  <a:lnTo>
                    <a:pt x="1209874" y="401409"/>
                  </a:lnTo>
                  <a:lnTo>
                    <a:pt x="1205031" y="352962"/>
                  </a:lnTo>
                  <a:lnTo>
                    <a:pt x="1196357" y="305234"/>
                  </a:lnTo>
                  <a:lnTo>
                    <a:pt x="1183935" y="258426"/>
                  </a:lnTo>
                  <a:lnTo>
                    <a:pt x="1167844" y="212737"/>
                  </a:lnTo>
                  <a:lnTo>
                    <a:pt x="1148168" y="168367"/>
                  </a:lnTo>
                  <a:lnTo>
                    <a:pt x="1124987" y="125516"/>
                  </a:lnTo>
                  <a:lnTo>
                    <a:pt x="1098382" y="84383"/>
                  </a:lnTo>
                  <a:lnTo>
                    <a:pt x="1068435" y="45169"/>
                  </a:lnTo>
                  <a:lnTo>
                    <a:pt x="1035227" y="8074"/>
                  </a:lnTo>
                  <a:lnTo>
                    <a:pt x="1015713" y="0"/>
                  </a:lnTo>
                  <a:close/>
                </a:path>
              </a:pathLst>
            </a:custGeom>
            <a:solidFill>
              <a:srgbClr val="9195A2"/>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13" name="object 121"/>
            <p:cNvSpPr/>
            <p:nvPr/>
          </p:nvSpPr>
          <p:spPr bwMode="auto">
            <a:xfrm>
              <a:off x="2448457" y="3785184"/>
              <a:ext cx="1885743" cy="1144950"/>
            </a:xfrm>
            <a:custGeom>
              <a:avLst/>
              <a:gdLst>
                <a:gd name="T0" fmla="*/ 109279 w 1241425"/>
                <a:gd name="T1" fmla="*/ 79815 h 753745"/>
                <a:gd name="T2" fmla="*/ 4988 w 1241425"/>
                <a:gd name="T3" fmla="*/ 900581 h 753745"/>
                <a:gd name="T4" fmla="*/ 129912 w 1241425"/>
                <a:gd name="T5" fmla="*/ 2031522 h 753745"/>
                <a:gd name="T6" fmla="*/ 398855 w 1241425"/>
                <a:gd name="T7" fmla="*/ 3112469 h 753745"/>
                <a:gd name="T8" fmla="*/ 800774 w 1241425"/>
                <a:gd name="T9" fmla="*/ 4134695 h 753745"/>
                <a:gd name="T10" fmla="*/ 1324622 w 1241425"/>
                <a:gd name="T11" fmla="*/ 5089498 h 753745"/>
                <a:gd name="T12" fmla="*/ 1959332 w 1241425"/>
                <a:gd name="T13" fmla="*/ 5968101 h 753745"/>
                <a:gd name="T14" fmla="*/ 2693860 w 1241425"/>
                <a:gd name="T15" fmla="*/ 6761813 h 753745"/>
                <a:gd name="T16" fmla="*/ 3517147 w 1241425"/>
                <a:gd name="T17" fmla="*/ 7461891 h 753745"/>
                <a:gd name="T18" fmla="*/ 4418134 w 1241425"/>
                <a:gd name="T19" fmla="*/ 8059579 h 753745"/>
                <a:gd name="T20" fmla="*/ 5385793 w 1241425"/>
                <a:gd name="T21" fmla="*/ 8546203 h 753745"/>
                <a:gd name="T22" fmla="*/ 6409043 w 1241425"/>
                <a:gd name="T23" fmla="*/ 8912992 h 753745"/>
                <a:gd name="T24" fmla="*/ 7476848 w 1241425"/>
                <a:gd name="T25" fmla="*/ 9151224 h 753745"/>
                <a:gd name="T26" fmla="*/ 8578152 w 1241425"/>
                <a:gd name="T27" fmla="*/ 9252170 h 753745"/>
                <a:gd name="T28" fmla="*/ 9701898 w 1241425"/>
                <a:gd name="T29" fmla="*/ 9207107 h 753745"/>
                <a:gd name="T30" fmla="*/ 10837039 w 1241425"/>
                <a:gd name="T31" fmla="*/ 9007290 h 753745"/>
                <a:gd name="T32" fmla="*/ 12046515 w 1241425"/>
                <a:gd name="T33" fmla="*/ 8610224 h 753745"/>
                <a:gd name="T34" fmla="*/ 8540963 w 1241425"/>
                <a:gd name="T35" fmla="*/ 8589688 h 753745"/>
                <a:gd name="T36" fmla="*/ 7406463 w 1241425"/>
                <a:gd name="T37" fmla="*/ 8489295 h 753745"/>
                <a:gd name="T38" fmla="*/ 6286694 w 1241425"/>
                <a:gd name="T39" fmla="*/ 8222682 h 753745"/>
                <a:gd name="T40" fmla="*/ 5198998 w 1241425"/>
                <a:gd name="T41" fmla="*/ 7784730 h 753745"/>
                <a:gd name="T42" fmla="*/ 4193420 w 1241425"/>
                <a:gd name="T43" fmla="*/ 7194832 h 753745"/>
                <a:gd name="T44" fmla="*/ 3292495 w 1241425"/>
                <a:gd name="T45" fmla="*/ 6475066 h 753745"/>
                <a:gd name="T46" fmla="*/ 2506501 w 1241425"/>
                <a:gd name="T47" fmla="*/ 5641309 h 753745"/>
                <a:gd name="T48" fmla="*/ 1845744 w 1241425"/>
                <a:gd name="T49" fmla="*/ 4709471 h 753745"/>
                <a:gd name="T50" fmla="*/ 1320518 w 1241425"/>
                <a:gd name="T51" fmla="*/ 3695439 h 753745"/>
                <a:gd name="T52" fmla="*/ 941103 w 1241425"/>
                <a:gd name="T53" fmla="*/ 2615095 h 753745"/>
                <a:gd name="T54" fmla="*/ 717800 w 1241425"/>
                <a:gd name="T55" fmla="*/ 1484350 h 753745"/>
                <a:gd name="T56" fmla="*/ 660890 w 1241425"/>
                <a:gd name="T57" fmla="*/ 319092 h 753745"/>
                <a:gd name="T58" fmla="*/ 338508 w 1241425"/>
                <a:gd name="T59" fmla="*/ 0 h 753745"/>
                <a:gd name="T60" fmla="*/ 14685064 w 1241425"/>
                <a:gd name="T61" fmla="*/ 5986613 h 753745"/>
                <a:gd name="T62" fmla="*/ 13826760 w 1241425"/>
                <a:gd name="T63" fmla="*/ 6776574 h 753745"/>
                <a:gd name="T64" fmla="*/ 12879025 w 1241425"/>
                <a:gd name="T65" fmla="*/ 7430880 h 753745"/>
                <a:gd name="T66" fmla="*/ 11859218 w 1241425"/>
                <a:gd name="T67" fmla="*/ 7944443 h 753745"/>
                <a:gd name="T68" fmla="*/ 10784691 w 1241425"/>
                <a:gd name="T69" fmla="*/ 8312158 h 753745"/>
                <a:gd name="T70" fmla="*/ 9672824 w 1241425"/>
                <a:gd name="T71" fmla="*/ 8528949 h 753745"/>
                <a:gd name="T72" fmla="*/ 8540963 w 1241425"/>
                <a:gd name="T73" fmla="*/ 8589688 h 753745"/>
                <a:gd name="T74" fmla="*/ 12623059 w 1241425"/>
                <a:gd name="T75" fmla="*/ 8346479 h 753745"/>
                <a:gd name="T76" fmla="*/ 13710832 w 1241425"/>
                <a:gd name="T77" fmla="*/ 7698371 h 753745"/>
                <a:gd name="T78" fmla="*/ 14699659 w 1241425"/>
                <a:gd name="T79" fmla="*/ 6902506 h 753745"/>
                <a:gd name="T80" fmla="*/ 15243773 w 1241425"/>
                <a:gd name="T81" fmla="*/ 6206878 h 753745"/>
                <a:gd name="T82" fmla="*/ 14922639 w 1241425"/>
                <a:gd name="T83" fmla="*/ 5885299 h 7537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41425" h="753745">
                  <a:moveTo>
                    <a:pt x="27555" y="0"/>
                  </a:moveTo>
                  <a:lnTo>
                    <a:pt x="8895" y="6497"/>
                  </a:lnTo>
                  <a:lnTo>
                    <a:pt x="0" y="25974"/>
                  </a:lnTo>
                  <a:lnTo>
                    <a:pt x="406" y="73308"/>
                  </a:lnTo>
                  <a:lnTo>
                    <a:pt x="3969" y="119801"/>
                  </a:lnTo>
                  <a:lnTo>
                    <a:pt x="10575" y="165367"/>
                  </a:lnTo>
                  <a:lnTo>
                    <a:pt x="20112" y="209915"/>
                  </a:lnTo>
                  <a:lnTo>
                    <a:pt x="32467" y="253357"/>
                  </a:lnTo>
                  <a:lnTo>
                    <a:pt x="47529" y="295604"/>
                  </a:lnTo>
                  <a:lnTo>
                    <a:pt x="65184" y="336567"/>
                  </a:lnTo>
                  <a:lnTo>
                    <a:pt x="85320" y="376158"/>
                  </a:lnTo>
                  <a:lnTo>
                    <a:pt x="107825" y="414288"/>
                  </a:lnTo>
                  <a:lnTo>
                    <a:pt x="132586" y="450867"/>
                  </a:lnTo>
                  <a:lnTo>
                    <a:pt x="159491" y="485807"/>
                  </a:lnTo>
                  <a:lnTo>
                    <a:pt x="188427" y="519020"/>
                  </a:lnTo>
                  <a:lnTo>
                    <a:pt x="219282" y="550416"/>
                  </a:lnTo>
                  <a:lnTo>
                    <a:pt x="251943" y="579906"/>
                  </a:lnTo>
                  <a:lnTo>
                    <a:pt x="286298" y="607402"/>
                  </a:lnTo>
                  <a:lnTo>
                    <a:pt x="322234" y="632815"/>
                  </a:lnTo>
                  <a:lnTo>
                    <a:pt x="359639" y="656055"/>
                  </a:lnTo>
                  <a:lnTo>
                    <a:pt x="398401" y="677035"/>
                  </a:lnTo>
                  <a:lnTo>
                    <a:pt x="438407" y="695666"/>
                  </a:lnTo>
                  <a:lnTo>
                    <a:pt x="479544" y="711858"/>
                  </a:lnTo>
                  <a:lnTo>
                    <a:pt x="521700" y="725523"/>
                  </a:lnTo>
                  <a:lnTo>
                    <a:pt x="564763" y="736571"/>
                  </a:lnTo>
                  <a:lnTo>
                    <a:pt x="608620" y="744915"/>
                  </a:lnTo>
                  <a:lnTo>
                    <a:pt x="653159" y="750465"/>
                  </a:lnTo>
                  <a:lnTo>
                    <a:pt x="698267" y="753132"/>
                  </a:lnTo>
                  <a:lnTo>
                    <a:pt x="743832" y="752828"/>
                  </a:lnTo>
                  <a:lnTo>
                    <a:pt x="789741" y="749464"/>
                  </a:lnTo>
                  <a:lnTo>
                    <a:pt x="835881" y="742950"/>
                  </a:lnTo>
                  <a:lnTo>
                    <a:pt x="882142" y="733199"/>
                  </a:lnTo>
                  <a:lnTo>
                    <a:pt x="932084" y="718860"/>
                  </a:lnTo>
                  <a:lnTo>
                    <a:pt x="980594" y="700877"/>
                  </a:lnTo>
                  <a:lnTo>
                    <a:pt x="984246" y="699206"/>
                  </a:lnTo>
                  <a:lnTo>
                    <a:pt x="695240" y="699206"/>
                  </a:lnTo>
                  <a:lnTo>
                    <a:pt x="649004" y="696786"/>
                  </a:lnTo>
                  <a:lnTo>
                    <a:pt x="602891" y="691034"/>
                  </a:lnTo>
                  <a:lnTo>
                    <a:pt x="557078" y="681900"/>
                  </a:lnTo>
                  <a:lnTo>
                    <a:pt x="511741" y="669331"/>
                  </a:lnTo>
                  <a:lnTo>
                    <a:pt x="467056" y="653276"/>
                  </a:lnTo>
                  <a:lnTo>
                    <a:pt x="423202" y="633682"/>
                  </a:lnTo>
                  <a:lnTo>
                    <a:pt x="381262" y="611075"/>
                  </a:lnTo>
                  <a:lnTo>
                    <a:pt x="341347" y="585664"/>
                  </a:lnTo>
                  <a:lnTo>
                    <a:pt x="303562" y="557610"/>
                  </a:lnTo>
                  <a:lnTo>
                    <a:pt x="268011" y="527074"/>
                  </a:lnTo>
                  <a:lnTo>
                    <a:pt x="234799" y="494219"/>
                  </a:lnTo>
                  <a:lnTo>
                    <a:pt x="204031" y="459206"/>
                  </a:lnTo>
                  <a:lnTo>
                    <a:pt x="175812" y="422197"/>
                  </a:lnTo>
                  <a:lnTo>
                    <a:pt x="150245" y="383354"/>
                  </a:lnTo>
                  <a:lnTo>
                    <a:pt x="127437" y="342838"/>
                  </a:lnTo>
                  <a:lnTo>
                    <a:pt x="107491" y="300811"/>
                  </a:lnTo>
                  <a:lnTo>
                    <a:pt x="90513" y="257434"/>
                  </a:lnTo>
                  <a:lnTo>
                    <a:pt x="76606" y="212870"/>
                  </a:lnTo>
                  <a:lnTo>
                    <a:pt x="65877" y="167281"/>
                  </a:lnTo>
                  <a:lnTo>
                    <a:pt x="58429" y="120827"/>
                  </a:lnTo>
                  <a:lnTo>
                    <a:pt x="54367" y="73671"/>
                  </a:lnTo>
                  <a:lnTo>
                    <a:pt x="53797" y="25974"/>
                  </a:lnTo>
                  <a:lnTo>
                    <a:pt x="45887" y="6490"/>
                  </a:lnTo>
                  <a:lnTo>
                    <a:pt x="27555" y="0"/>
                  </a:lnTo>
                  <a:close/>
                </a:path>
                <a:path w="1241425" h="753745">
                  <a:moveTo>
                    <a:pt x="1214712" y="479067"/>
                  </a:moveTo>
                  <a:lnTo>
                    <a:pt x="1195374" y="487314"/>
                  </a:lnTo>
                  <a:lnTo>
                    <a:pt x="1161439" y="520820"/>
                  </a:lnTo>
                  <a:lnTo>
                    <a:pt x="1125507" y="551617"/>
                  </a:lnTo>
                  <a:lnTo>
                    <a:pt x="1087756" y="579653"/>
                  </a:lnTo>
                  <a:lnTo>
                    <a:pt x="1048361" y="604878"/>
                  </a:lnTo>
                  <a:lnTo>
                    <a:pt x="1007499" y="627238"/>
                  </a:lnTo>
                  <a:lnTo>
                    <a:pt x="965348" y="646682"/>
                  </a:lnTo>
                  <a:lnTo>
                    <a:pt x="922083" y="663158"/>
                  </a:lnTo>
                  <a:lnTo>
                    <a:pt x="877881" y="676615"/>
                  </a:lnTo>
                  <a:lnTo>
                    <a:pt x="832919" y="687000"/>
                  </a:lnTo>
                  <a:lnTo>
                    <a:pt x="787374" y="694261"/>
                  </a:lnTo>
                  <a:lnTo>
                    <a:pt x="741422" y="698347"/>
                  </a:lnTo>
                  <a:lnTo>
                    <a:pt x="695240" y="699206"/>
                  </a:lnTo>
                  <a:lnTo>
                    <a:pt x="984246" y="699206"/>
                  </a:lnTo>
                  <a:lnTo>
                    <a:pt x="1027525" y="679408"/>
                  </a:lnTo>
                  <a:lnTo>
                    <a:pt x="1072732" y="654613"/>
                  </a:lnTo>
                  <a:lnTo>
                    <a:pt x="1116071" y="626652"/>
                  </a:lnTo>
                  <a:lnTo>
                    <a:pt x="1157396" y="595684"/>
                  </a:lnTo>
                  <a:lnTo>
                    <a:pt x="1196562" y="561868"/>
                  </a:lnTo>
                  <a:lnTo>
                    <a:pt x="1233424" y="525364"/>
                  </a:lnTo>
                  <a:lnTo>
                    <a:pt x="1240853" y="505243"/>
                  </a:lnTo>
                  <a:lnTo>
                    <a:pt x="1232244" y="487427"/>
                  </a:lnTo>
                  <a:lnTo>
                    <a:pt x="1214712" y="479067"/>
                  </a:lnTo>
                  <a:close/>
                </a:path>
              </a:pathLst>
            </a:custGeom>
            <a:solidFill>
              <a:srgbClr val="CACDD4"/>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14" name="object 122"/>
            <p:cNvSpPr/>
            <p:nvPr/>
          </p:nvSpPr>
          <p:spPr bwMode="auto">
            <a:xfrm>
              <a:off x="7787651" y="3094910"/>
              <a:ext cx="1529815" cy="1526921"/>
            </a:xfrm>
            <a:custGeom>
              <a:avLst/>
              <a:gdLst>
                <a:gd name="T0" fmla="*/ 0 w 1007109"/>
                <a:gd name="T1" fmla="*/ 5969075 h 1005204"/>
                <a:gd name="T2" fmla="*/ 223821 w 1007109"/>
                <a:gd name="T3" fmla="*/ 7790676 h 1005204"/>
                <a:gd name="T4" fmla="*/ 951659 w 1007109"/>
                <a:gd name="T5" fmla="*/ 9450236 h 1005204"/>
                <a:gd name="T6" fmla="*/ 2126729 w 1007109"/>
                <a:gd name="T7" fmla="*/ 10834567 h 1005204"/>
                <a:gd name="T8" fmla="*/ 3685916 w 1007109"/>
                <a:gd name="T9" fmla="*/ 11827196 h 1005204"/>
                <a:gd name="T10" fmla="*/ 5462554 w 1007109"/>
                <a:gd name="T11" fmla="*/ 12305236 h 1005204"/>
                <a:gd name="T12" fmla="*/ 7293434 w 1007109"/>
                <a:gd name="T13" fmla="*/ 12247996 h 1005204"/>
                <a:gd name="T14" fmla="*/ 8971701 w 1007109"/>
                <a:gd name="T15" fmla="*/ 11685944 h 1005204"/>
                <a:gd name="T16" fmla="*/ 5236906 w 1007109"/>
                <a:gd name="T17" fmla="*/ 11613578 h 1005204"/>
                <a:gd name="T18" fmla="*/ 3648790 w 1007109"/>
                <a:gd name="T19" fmla="*/ 11080862 h 1005204"/>
                <a:gd name="T20" fmla="*/ 2281997 w 1007109"/>
                <a:gd name="T21" fmla="*/ 10072325 h 1005204"/>
                <a:gd name="T22" fmla="*/ 1295071 w 1007109"/>
                <a:gd name="T23" fmla="*/ 8713236 h 1005204"/>
                <a:gd name="T24" fmla="*/ 749399 w 1007109"/>
                <a:gd name="T25" fmla="*/ 7114058 h 1005204"/>
                <a:gd name="T26" fmla="*/ 563816 w 1007109"/>
                <a:gd name="T27" fmla="*/ 5729776 h 1005204"/>
                <a:gd name="T28" fmla="*/ 5946264 w 1007109"/>
                <a:gd name="T29" fmla="*/ 651773 h 1005204"/>
                <a:gd name="T30" fmla="*/ 7727008 w 1007109"/>
                <a:gd name="T31" fmla="*/ 862412 h 1005204"/>
                <a:gd name="T32" fmla="*/ 9313124 w 1007109"/>
                <a:gd name="T33" fmla="*/ 1622539 h 1005204"/>
                <a:gd name="T34" fmla="*/ 10573824 w 1007109"/>
                <a:gd name="T35" fmla="*/ 2828151 h 1005204"/>
                <a:gd name="T36" fmla="*/ 11405669 w 1007109"/>
                <a:gd name="T37" fmla="*/ 4368841 h 1005204"/>
                <a:gd name="T38" fmla="*/ 11707504 w 1007109"/>
                <a:gd name="T39" fmla="*/ 6028759 h 1005204"/>
                <a:gd name="T40" fmla="*/ 11512025 w 1007109"/>
                <a:gd name="T41" fmla="*/ 7579532 h 1005204"/>
                <a:gd name="T42" fmla="*/ 10899852 w 1007109"/>
                <a:gd name="T43" fmla="*/ 8971073 h 1005204"/>
                <a:gd name="T44" fmla="*/ 9944957 w 1007109"/>
                <a:gd name="T45" fmla="*/ 10139953 h 1005204"/>
                <a:gd name="T46" fmla="*/ 8721329 w 1007109"/>
                <a:gd name="T47" fmla="*/ 11022738 h 1005204"/>
                <a:gd name="T48" fmla="*/ 7303010 w 1007109"/>
                <a:gd name="T49" fmla="*/ 11555969 h 1005204"/>
                <a:gd name="T50" fmla="*/ 8971701 w 1007109"/>
                <a:gd name="T51" fmla="*/ 11685944 h 1005204"/>
                <a:gd name="T52" fmla="*/ 10510862 w 1007109"/>
                <a:gd name="T53" fmla="*/ 10577374 h 1005204"/>
                <a:gd name="T54" fmla="*/ 11593319 w 1007109"/>
                <a:gd name="T55" fmla="*/ 9144802 h 1005204"/>
                <a:gd name="T56" fmla="*/ 12226719 w 1007109"/>
                <a:gd name="T57" fmla="*/ 7469260 h 1005204"/>
                <a:gd name="T58" fmla="*/ 12347206 w 1007109"/>
                <a:gd name="T59" fmla="*/ 5663907 h 1005204"/>
                <a:gd name="T60" fmla="*/ 11935238 w 1007109"/>
                <a:gd name="T61" fmla="*/ 3918571 h 1005204"/>
                <a:gd name="T62" fmla="*/ 11055648 w 1007109"/>
                <a:gd name="T63" fmla="*/ 2374567 h 1005204"/>
                <a:gd name="T64" fmla="*/ 9776782 w 1007109"/>
                <a:gd name="T65" fmla="*/ 1137588 h 1005204"/>
                <a:gd name="T66" fmla="*/ 6472367 w 1007109"/>
                <a:gd name="T67" fmla="*/ 0 h 1005204"/>
                <a:gd name="T68" fmla="*/ 4768958 w 1007109"/>
                <a:gd name="T69" fmla="*/ 166235 h 1005204"/>
                <a:gd name="T70" fmla="*/ 3172332 w 1007109"/>
                <a:gd name="T71" fmla="*/ 787140 h 1005204"/>
                <a:gd name="T72" fmla="*/ 1782874 w 1007109"/>
                <a:gd name="T73" fmla="*/ 1833752 h 1005204"/>
                <a:gd name="T74" fmla="*/ 1413799 w 1007109"/>
                <a:gd name="T75" fmla="*/ 2750947 h 1005204"/>
                <a:gd name="T76" fmla="*/ 2259839 w 1007109"/>
                <a:gd name="T77" fmla="*/ 2293997 h 1005204"/>
                <a:gd name="T78" fmla="*/ 3698519 w 1007109"/>
                <a:gd name="T79" fmla="*/ 1255730 h 1005204"/>
                <a:gd name="T80" fmla="*/ 5362067 w 1007109"/>
                <a:gd name="T81" fmla="*/ 712438 h 1005204"/>
                <a:gd name="T82" fmla="*/ 8736132 w 1007109"/>
                <a:gd name="T83" fmla="*/ 535713 h 1005204"/>
                <a:gd name="T84" fmla="*/ 7046545 w 1007109"/>
                <a:gd name="T85" fmla="*/ 50627 h 10052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7109" h="1005204">
                  <a:moveTo>
                    <a:pt x="27562" y="459914"/>
                  </a:moveTo>
                  <a:lnTo>
                    <a:pt x="8900" y="466409"/>
                  </a:lnTo>
                  <a:lnTo>
                    <a:pt x="0" y="485884"/>
                  </a:lnTo>
                  <a:lnTo>
                    <a:pt x="1229" y="536207"/>
                  </a:lnTo>
                  <a:lnTo>
                    <a:pt x="7359" y="585747"/>
                  </a:lnTo>
                  <a:lnTo>
                    <a:pt x="18219" y="634163"/>
                  </a:lnTo>
                  <a:lnTo>
                    <a:pt x="33637" y="681113"/>
                  </a:lnTo>
                  <a:lnTo>
                    <a:pt x="53443" y="726256"/>
                  </a:lnTo>
                  <a:lnTo>
                    <a:pt x="77465" y="769252"/>
                  </a:lnTo>
                  <a:lnTo>
                    <a:pt x="105532" y="809758"/>
                  </a:lnTo>
                  <a:lnTo>
                    <a:pt x="137472" y="847433"/>
                  </a:lnTo>
                  <a:lnTo>
                    <a:pt x="173116" y="881937"/>
                  </a:lnTo>
                  <a:lnTo>
                    <a:pt x="212290" y="912927"/>
                  </a:lnTo>
                  <a:lnTo>
                    <a:pt x="254825" y="940062"/>
                  </a:lnTo>
                  <a:lnTo>
                    <a:pt x="300034" y="962737"/>
                  </a:lnTo>
                  <a:lnTo>
                    <a:pt x="347030" y="980557"/>
                  </a:lnTo>
                  <a:lnTo>
                    <a:pt x="395380" y="993527"/>
                  </a:lnTo>
                  <a:lnTo>
                    <a:pt x="444653" y="1001650"/>
                  </a:lnTo>
                  <a:lnTo>
                    <a:pt x="494416" y="1004932"/>
                  </a:lnTo>
                  <a:lnTo>
                    <a:pt x="544238" y="1003377"/>
                  </a:lnTo>
                  <a:lnTo>
                    <a:pt x="593687" y="996990"/>
                  </a:lnTo>
                  <a:lnTo>
                    <a:pt x="642330" y="985775"/>
                  </a:lnTo>
                  <a:lnTo>
                    <a:pt x="689736" y="969736"/>
                  </a:lnTo>
                  <a:lnTo>
                    <a:pt x="730298" y="951239"/>
                  </a:lnTo>
                  <a:lnTo>
                    <a:pt x="511667" y="951239"/>
                  </a:lnTo>
                  <a:lnTo>
                    <a:pt x="469187" y="950448"/>
                  </a:lnTo>
                  <a:lnTo>
                    <a:pt x="426285" y="945348"/>
                  </a:lnTo>
                  <a:lnTo>
                    <a:pt x="383183" y="935748"/>
                  </a:lnTo>
                  <a:lnTo>
                    <a:pt x="340106" y="921456"/>
                  </a:lnTo>
                  <a:lnTo>
                    <a:pt x="297012" y="901985"/>
                  </a:lnTo>
                  <a:lnTo>
                    <a:pt x="256799" y="878345"/>
                  </a:lnTo>
                  <a:lnTo>
                    <a:pt x="219652" y="850869"/>
                  </a:lnTo>
                  <a:lnTo>
                    <a:pt x="185755" y="819890"/>
                  </a:lnTo>
                  <a:lnTo>
                    <a:pt x="155294" y="785740"/>
                  </a:lnTo>
                  <a:lnTo>
                    <a:pt x="128454" y="748752"/>
                  </a:lnTo>
                  <a:lnTo>
                    <a:pt x="105419" y="709260"/>
                  </a:lnTo>
                  <a:lnTo>
                    <a:pt x="86375" y="667596"/>
                  </a:lnTo>
                  <a:lnTo>
                    <a:pt x="71508" y="624094"/>
                  </a:lnTo>
                  <a:lnTo>
                    <a:pt x="61001" y="579086"/>
                  </a:lnTo>
                  <a:lnTo>
                    <a:pt x="55040" y="532905"/>
                  </a:lnTo>
                  <a:lnTo>
                    <a:pt x="53809" y="485884"/>
                  </a:lnTo>
                  <a:lnTo>
                    <a:pt x="45895" y="466405"/>
                  </a:lnTo>
                  <a:lnTo>
                    <a:pt x="27562" y="459914"/>
                  </a:lnTo>
                  <a:close/>
                </a:path>
                <a:path w="1007109" h="1005204">
                  <a:moveTo>
                    <a:pt x="729518" y="53055"/>
                  </a:moveTo>
                  <a:lnTo>
                    <a:pt x="484027" y="53055"/>
                  </a:lnTo>
                  <a:lnTo>
                    <a:pt x="532198" y="53322"/>
                  </a:lnTo>
                  <a:lnTo>
                    <a:pt x="580634" y="58977"/>
                  </a:lnTo>
                  <a:lnTo>
                    <a:pt x="628980" y="70201"/>
                  </a:lnTo>
                  <a:lnTo>
                    <a:pt x="674440" y="86242"/>
                  </a:lnTo>
                  <a:lnTo>
                    <a:pt x="717581" y="106977"/>
                  </a:lnTo>
                  <a:lnTo>
                    <a:pt x="758090" y="132075"/>
                  </a:lnTo>
                  <a:lnTo>
                    <a:pt x="795656" y="161202"/>
                  </a:lnTo>
                  <a:lnTo>
                    <a:pt x="829967" y="194026"/>
                  </a:lnTo>
                  <a:lnTo>
                    <a:pt x="860711" y="230212"/>
                  </a:lnTo>
                  <a:lnTo>
                    <a:pt x="887576" y="269430"/>
                  </a:lnTo>
                  <a:lnTo>
                    <a:pt x="910250" y="311345"/>
                  </a:lnTo>
                  <a:lnTo>
                    <a:pt x="928423" y="355625"/>
                  </a:lnTo>
                  <a:lnTo>
                    <a:pt x="941781" y="401937"/>
                  </a:lnTo>
                  <a:lnTo>
                    <a:pt x="949717" y="446678"/>
                  </a:lnTo>
                  <a:lnTo>
                    <a:pt x="952993" y="490743"/>
                  </a:lnTo>
                  <a:lnTo>
                    <a:pt x="951830" y="533942"/>
                  </a:lnTo>
                  <a:lnTo>
                    <a:pt x="946452" y="576084"/>
                  </a:lnTo>
                  <a:lnTo>
                    <a:pt x="937081" y="616976"/>
                  </a:lnTo>
                  <a:lnTo>
                    <a:pt x="923942" y="656429"/>
                  </a:lnTo>
                  <a:lnTo>
                    <a:pt x="907257" y="694250"/>
                  </a:lnTo>
                  <a:lnTo>
                    <a:pt x="887250" y="730248"/>
                  </a:lnTo>
                  <a:lnTo>
                    <a:pt x="864142" y="764233"/>
                  </a:lnTo>
                  <a:lnTo>
                    <a:pt x="838158" y="796012"/>
                  </a:lnTo>
                  <a:lnTo>
                    <a:pt x="809521" y="825395"/>
                  </a:lnTo>
                  <a:lnTo>
                    <a:pt x="778453" y="852191"/>
                  </a:lnTo>
                  <a:lnTo>
                    <a:pt x="745178" y="876207"/>
                  </a:lnTo>
                  <a:lnTo>
                    <a:pt x="709918" y="897254"/>
                  </a:lnTo>
                  <a:lnTo>
                    <a:pt x="672898" y="915138"/>
                  </a:lnTo>
                  <a:lnTo>
                    <a:pt x="634339" y="929671"/>
                  </a:lnTo>
                  <a:lnTo>
                    <a:pt x="594466" y="940659"/>
                  </a:lnTo>
                  <a:lnTo>
                    <a:pt x="553501" y="947912"/>
                  </a:lnTo>
                  <a:lnTo>
                    <a:pt x="511667" y="951239"/>
                  </a:lnTo>
                  <a:lnTo>
                    <a:pt x="730298" y="951239"/>
                  </a:lnTo>
                  <a:lnTo>
                    <a:pt x="779106" y="923209"/>
                  </a:lnTo>
                  <a:lnTo>
                    <a:pt x="818992" y="893886"/>
                  </a:lnTo>
                  <a:lnTo>
                    <a:pt x="855586" y="861001"/>
                  </a:lnTo>
                  <a:lnTo>
                    <a:pt x="888697" y="824896"/>
                  </a:lnTo>
                  <a:lnTo>
                    <a:pt x="918132" y="785912"/>
                  </a:lnTo>
                  <a:lnTo>
                    <a:pt x="943698" y="744389"/>
                  </a:lnTo>
                  <a:lnTo>
                    <a:pt x="965202" y="700669"/>
                  </a:lnTo>
                  <a:lnTo>
                    <a:pt x="982453" y="655092"/>
                  </a:lnTo>
                  <a:lnTo>
                    <a:pt x="995257" y="608000"/>
                  </a:lnTo>
                  <a:lnTo>
                    <a:pt x="1003422" y="559734"/>
                  </a:lnTo>
                  <a:lnTo>
                    <a:pt x="1006756" y="510635"/>
                  </a:lnTo>
                  <a:lnTo>
                    <a:pt x="1005065" y="461043"/>
                  </a:lnTo>
                  <a:lnTo>
                    <a:pt x="998460" y="412397"/>
                  </a:lnTo>
                  <a:lnTo>
                    <a:pt x="987213" y="364934"/>
                  </a:lnTo>
                  <a:lnTo>
                    <a:pt x="971531" y="318973"/>
                  </a:lnTo>
                  <a:lnTo>
                    <a:pt x="951620" y="274833"/>
                  </a:lnTo>
                  <a:lnTo>
                    <a:pt x="927684" y="232833"/>
                  </a:lnTo>
                  <a:lnTo>
                    <a:pt x="899932" y="193290"/>
                  </a:lnTo>
                  <a:lnTo>
                    <a:pt x="868568" y="156525"/>
                  </a:lnTo>
                  <a:lnTo>
                    <a:pt x="833799" y="122855"/>
                  </a:lnTo>
                  <a:lnTo>
                    <a:pt x="795832" y="92600"/>
                  </a:lnTo>
                  <a:lnTo>
                    <a:pt x="754871" y="66077"/>
                  </a:lnTo>
                  <a:lnTo>
                    <a:pt x="729518" y="53055"/>
                  </a:lnTo>
                  <a:close/>
                </a:path>
                <a:path w="1007109" h="1005204">
                  <a:moveTo>
                    <a:pt x="526852" y="0"/>
                  </a:moveTo>
                  <a:lnTo>
                    <a:pt x="480171" y="252"/>
                  </a:lnTo>
                  <a:lnTo>
                    <a:pt x="433851" y="4792"/>
                  </a:lnTo>
                  <a:lnTo>
                    <a:pt x="388194" y="13532"/>
                  </a:lnTo>
                  <a:lnTo>
                    <a:pt x="343503" y="26383"/>
                  </a:lnTo>
                  <a:lnTo>
                    <a:pt x="300080" y="43260"/>
                  </a:lnTo>
                  <a:lnTo>
                    <a:pt x="258228" y="64074"/>
                  </a:lnTo>
                  <a:lnTo>
                    <a:pt x="218250" y="88738"/>
                  </a:lnTo>
                  <a:lnTo>
                    <a:pt x="180448" y="117165"/>
                  </a:lnTo>
                  <a:lnTo>
                    <a:pt x="145126" y="149268"/>
                  </a:lnTo>
                  <a:lnTo>
                    <a:pt x="112585" y="184958"/>
                  </a:lnTo>
                  <a:lnTo>
                    <a:pt x="106161" y="205830"/>
                  </a:lnTo>
                  <a:lnTo>
                    <a:pt x="115084" y="223928"/>
                  </a:lnTo>
                  <a:lnTo>
                    <a:pt x="132270" y="232053"/>
                  </a:lnTo>
                  <a:lnTo>
                    <a:pt x="150634" y="223007"/>
                  </a:lnTo>
                  <a:lnTo>
                    <a:pt x="183951" y="186732"/>
                  </a:lnTo>
                  <a:lnTo>
                    <a:pt x="220363" y="154387"/>
                  </a:lnTo>
                  <a:lnTo>
                    <a:pt x="259517" y="126155"/>
                  </a:lnTo>
                  <a:lnTo>
                    <a:pt x="301060" y="102217"/>
                  </a:lnTo>
                  <a:lnTo>
                    <a:pt x="344635" y="82756"/>
                  </a:lnTo>
                  <a:lnTo>
                    <a:pt x="389891" y="67954"/>
                  </a:lnTo>
                  <a:lnTo>
                    <a:pt x="436473" y="57993"/>
                  </a:lnTo>
                  <a:lnTo>
                    <a:pt x="484027" y="53055"/>
                  </a:lnTo>
                  <a:lnTo>
                    <a:pt x="729518" y="53055"/>
                  </a:lnTo>
                  <a:lnTo>
                    <a:pt x="711123" y="43607"/>
                  </a:lnTo>
                  <a:lnTo>
                    <a:pt x="666028" y="25837"/>
                  </a:lnTo>
                  <a:lnTo>
                    <a:pt x="620083" y="12705"/>
                  </a:lnTo>
                  <a:lnTo>
                    <a:pt x="573590" y="4121"/>
                  </a:lnTo>
                  <a:lnTo>
                    <a:pt x="526852" y="0"/>
                  </a:lnTo>
                  <a:close/>
                </a:path>
              </a:pathLst>
            </a:custGeom>
            <a:solidFill>
              <a:srgbClr val="F36D2D"/>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15" name="object 123"/>
            <p:cNvSpPr/>
            <p:nvPr/>
          </p:nvSpPr>
          <p:spPr bwMode="auto">
            <a:xfrm>
              <a:off x="7632242" y="3793526"/>
              <a:ext cx="1816294" cy="982901"/>
            </a:xfrm>
            <a:custGeom>
              <a:avLst/>
              <a:gdLst>
                <a:gd name="T0" fmla="*/ 109360 w 1195705"/>
                <a:gd name="T1" fmla="*/ 79815 h 647064"/>
                <a:gd name="T2" fmla="*/ 9962 w 1195705"/>
                <a:gd name="T3" fmla="*/ 925838 h 647064"/>
                <a:gd name="T4" fmla="*/ 177404 w 1195705"/>
                <a:gd name="T5" fmla="*/ 2115843 h 647064"/>
                <a:gd name="T6" fmla="*/ 530764 w 1195705"/>
                <a:gd name="T7" fmla="*/ 3255701 h 647064"/>
                <a:gd name="T8" fmla="*/ 1057143 w 1195705"/>
                <a:gd name="T9" fmla="*/ 4322745 h 647064"/>
                <a:gd name="T10" fmla="*/ 1743674 w 1195705"/>
                <a:gd name="T11" fmla="*/ 5294365 h 647064"/>
                <a:gd name="T12" fmla="*/ 2577480 w 1195705"/>
                <a:gd name="T13" fmla="*/ 6147943 h 647064"/>
                <a:gd name="T14" fmla="*/ 3545665 w 1195705"/>
                <a:gd name="T15" fmla="*/ 6860821 h 647064"/>
                <a:gd name="T16" fmla="*/ 4641772 w 1195705"/>
                <a:gd name="T17" fmla="*/ 7413541 h 647064"/>
                <a:gd name="T18" fmla="*/ 5813648 w 1195705"/>
                <a:gd name="T19" fmla="*/ 7775003 h 647064"/>
                <a:gd name="T20" fmla="*/ 7017662 w 1195705"/>
                <a:gd name="T21" fmla="*/ 7937889 h 647064"/>
                <a:gd name="T22" fmla="*/ 8227422 w 1195705"/>
                <a:gd name="T23" fmla="*/ 7905224 h 647064"/>
                <a:gd name="T24" fmla="*/ 9416515 w 1195705"/>
                <a:gd name="T25" fmla="*/ 7679993 h 647064"/>
                <a:gd name="T26" fmla="*/ 10467974 w 1195705"/>
                <a:gd name="T27" fmla="*/ 7302288 h 647064"/>
                <a:gd name="T28" fmla="*/ 6956931 w 1195705"/>
                <a:gd name="T29" fmla="*/ 7286835 h 647064"/>
                <a:gd name="T30" fmla="*/ 5795025 w 1195705"/>
                <a:gd name="T31" fmla="*/ 7100241 h 647064"/>
                <a:gd name="T32" fmla="*/ 4699034 w 1195705"/>
                <a:gd name="T33" fmla="*/ 6718041 h 647064"/>
                <a:gd name="T34" fmla="*/ 3700098 w 1195705"/>
                <a:gd name="T35" fmla="*/ 6161835 h 647064"/>
                <a:gd name="T36" fmla="*/ 2814589 w 1195705"/>
                <a:gd name="T37" fmla="*/ 5452135 h 647064"/>
                <a:gd name="T38" fmla="*/ 2058858 w 1195705"/>
                <a:gd name="T39" fmla="*/ 4609456 h 647064"/>
                <a:gd name="T40" fmla="*/ 1449271 w 1195705"/>
                <a:gd name="T41" fmla="*/ 3654298 h 647064"/>
                <a:gd name="T42" fmla="*/ 1002192 w 1195705"/>
                <a:gd name="T43" fmla="*/ 2607181 h 647064"/>
                <a:gd name="T44" fmla="*/ 734000 w 1195705"/>
                <a:gd name="T45" fmla="*/ 1488611 h 647064"/>
                <a:gd name="T46" fmla="*/ 661045 w 1195705"/>
                <a:gd name="T47" fmla="*/ 319092 h 647064"/>
                <a:gd name="T48" fmla="*/ 338645 w 1195705"/>
                <a:gd name="T49" fmla="*/ 0 h 647064"/>
                <a:gd name="T50" fmla="*/ 14204058 w 1195705"/>
                <a:gd name="T51" fmla="*/ 1833316 h 647064"/>
                <a:gd name="T52" fmla="*/ 13885819 w 1195705"/>
                <a:gd name="T53" fmla="*/ 2596729 h 647064"/>
                <a:gd name="T54" fmla="*/ 13433099 w 1195705"/>
                <a:gd name="T55" fmla="*/ 3645856 h 647064"/>
                <a:gd name="T56" fmla="*/ 12824095 w 1195705"/>
                <a:gd name="T57" fmla="*/ 4592572 h 647064"/>
                <a:gd name="T58" fmla="*/ 12077888 w 1195705"/>
                <a:gd name="T59" fmla="*/ 5421969 h 647064"/>
                <a:gd name="T60" fmla="*/ 11213569 w 1195705"/>
                <a:gd name="T61" fmla="*/ 6119125 h 647064"/>
                <a:gd name="T62" fmla="*/ 10250234 w 1195705"/>
                <a:gd name="T63" fmla="*/ 6669098 h 647064"/>
                <a:gd name="T64" fmla="*/ 9206951 w 1195705"/>
                <a:gd name="T65" fmla="*/ 7056999 h 647064"/>
                <a:gd name="T66" fmla="*/ 8102820 w 1195705"/>
                <a:gd name="T67" fmla="*/ 7267878 h 647064"/>
                <a:gd name="T68" fmla="*/ 10467974 w 1195705"/>
                <a:gd name="T69" fmla="*/ 7302288 h 647064"/>
                <a:gd name="T70" fmla="*/ 11627124 w 1195705"/>
                <a:gd name="T71" fmla="*/ 6663751 h 647064"/>
                <a:gd name="T72" fmla="*/ 12587457 w 1195705"/>
                <a:gd name="T73" fmla="*/ 5886369 h 647064"/>
                <a:gd name="T74" fmla="*/ 13395535 w 1195705"/>
                <a:gd name="T75" fmla="*/ 4968359 h 647064"/>
                <a:gd name="T76" fmla="*/ 14041428 w 1195705"/>
                <a:gd name="T77" fmla="*/ 3933374 h 647064"/>
                <a:gd name="T78" fmla="*/ 14515505 w 1195705"/>
                <a:gd name="T79" fmla="*/ 2805432 h 647064"/>
                <a:gd name="T80" fmla="*/ 14642279 w 1195705"/>
                <a:gd name="T81" fmla="*/ 1954267 h 647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95705" h="647064">
                  <a:moveTo>
                    <a:pt x="27566" y="0"/>
                  </a:moveTo>
                  <a:lnTo>
                    <a:pt x="8902" y="6497"/>
                  </a:lnTo>
                  <a:lnTo>
                    <a:pt x="0" y="25974"/>
                  </a:lnTo>
                  <a:lnTo>
                    <a:pt x="811" y="75363"/>
                  </a:lnTo>
                  <a:lnTo>
                    <a:pt x="5669" y="124192"/>
                  </a:lnTo>
                  <a:lnTo>
                    <a:pt x="14441" y="172230"/>
                  </a:lnTo>
                  <a:lnTo>
                    <a:pt x="26996" y="219248"/>
                  </a:lnTo>
                  <a:lnTo>
                    <a:pt x="43204" y="265014"/>
                  </a:lnTo>
                  <a:lnTo>
                    <a:pt x="62932" y="309299"/>
                  </a:lnTo>
                  <a:lnTo>
                    <a:pt x="86052" y="351872"/>
                  </a:lnTo>
                  <a:lnTo>
                    <a:pt x="112430" y="392503"/>
                  </a:lnTo>
                  <a:lnTo>
                    <a:pt x="141936" y="430962"/>
                  </a:lnTo>
                  <a:lnTo>
                    <a:pt x="174439" y="467019"/>
                  </a:lnTo>
                  <a:lnTo>
                    <a:pt x="209808" y="500443"/>
                  </a:lnTo>
                  <a:lnTo>
                    <a:pt x="247912" y="531004"/>
                  </a:lnTo>
                  <a:lnTo>
                    <a:pt x="288619" y="558471"/>
                  </a:lnTo>
                  <a:lnTo>
                    <a:pt x="331800" y="582615"/>
                  </a:lnTo>
                  <a:lnTo>
                    <a:pt x="377843" y="603463"/>
                  </a:lnTo>
                  <a:lnTo>
                    <a:pt x="425077" y="620210"/>
                  </a:lnTo>
                  <a:lnTo>
                    <a:pt x="473234" y="632886"/>
                  </a:lnTo>
                  <a:lnTo>
                    <a:pt x="522045" y="641521"/>
                  </a:lnTo>
                  <a:lnTo>
                    <a:pt x="571242" y="646145"/>
                  </a:lnTo>
                  <a:lnTo>
                    <a:pt x="620555" y="646790"/>
                  </a:lnTo>
                  <a:lnTo>
                    <a:pt x="669717" y="643486"/>
                  </a:lnTo>
                  <a:lnTo>
                    <a:pt x="718457" y="636263"/>
                  </a:lnTo>
                  <a:lnTo>
                    <a:pt x="766509" y="625152"/>
                  </a:lnTo>
                  <a:lnTo>
                    <a:pt x="813603" y="610182"/>
                  </a:lnTo>
                  <a:lnTo>
                    <a:pt x="852099" y="594407"/>
                  </a:lnTo>
                  <a:lnTo>
                    <a:pt x="613264" y="594407"/>
                  </a:lnTo>
                  <a:lnTo>
                    <a:pt x="566298" y="593149"/>
                  </a:lnTo>
                  <a:lnTo>
                    <a:pt x="518871" y="587682"/>
                  </a:lnTo>
                  <a:lnTo>
                    <a:pt x="471718" y="577960"/>
                  </a:lnTo>
                  <a:lnTo>
                    <a:pt x="426207" y="564279"/>
                  </a:lnTo>
                  <a:lnTo>
                    <a:pt x="382504" y="546849"/>
                  </a:lnTo>
                  <a:lnTo>
                    <a:pt x="340776" y="525877"/>
                  </a:lnTo>
                  <a:lnTo>
                    <a:pt x="301190" y="501574"/>
                  </a:lnTo>
                  <a:lnTo>
                    <a:pt x="263912" y="474146"/>
                  </a:lnTo>
                  <a:lnTo>
                    <a:pt x="229109" y="443804"/>
                  </a:lnTo>
                  <a:lnTo>
                    <a:pt x="196947" y="410756"/>
                  </a:lnTo>
                  <a:lnTo>
                    <a:pt x="167592" y="375210"/>
                  </a:lnTo>
                  <a:lnTo>
                    <a:pt x="141211" y="337375"/>
                  </a:lnTo>
                  <a:lnTo>
                    <a:pt x="117971" y="297460"/>
                  </a:lnTo>
                  <a:lnTo>
                    <a:pt x="98039" y="255674"/>
                  </a:lnTo>
                  <a:lnTo>
                    <a:pt x="81579" y="212225"/>
                  </a:lnTo>
                  <a:lnTo>
                    <a:pt x="68760" y="167322"/>
                  </a:lnTo>
                  <a:lnTo>
                    <a:pt x="59748" y="121173"/>
                  </a:lnTo>
                  <a:lnTo>
                    <a:pt x="54709" y="73988"/>
                  </a:lnTo>
                  <a:lnTo>
                    <a:pt x="53809" y="25974"/>
                  </a:lnTo>
                  <a:lnTo>
                    <a:pt x="45900" y="6490"/>
                  </a:lnTo>
                  <a:lnTo>
                    <a:pt x="27566" y="0"/>
                  </a:lnTo>
                  <a:close/>
                </a:path>
                <a:path w="1195705" h="647064">
                  <a:moveTo>
                    <a:pt x="1175596" y="147847"/>
                  </a:moveTo>
                  <a:lnTo>
                    <a:pt x="1156218" y="149232"/>
                  </a:lnTo>
                  <a:lnTo>
                    <a:pt x="1143482" y="165928"/>
                  </a:lnTo>
                  <a:lnTo>
                    <a:pt x="1130313" y="211374"/>
                  </a:lnTo>
                  <a:lnTo>
                    <a:pt x="1113575" y="255039"/>
                  </a:lnTo>
                  <a:lnTo>
                    <a:pt x="1093462" y="296773"/>
                  </a:lnTo>
                  <a:lnTo>
                    <a:pt x="1070169" y="336422"/>
                  </a:lnTo>
                  <a:lnTo>
                    <a:pt x="1043889" y="373836"/>
                  </a:lnTo>
                  <a:lnTo>
                    <a:pt x="1014817" y="408862"/>
                  </a:lnTo>
                  <a:lnTo>
                    <a:pt x="983147" y="441349"/>
                  </a:lnTo>
                  <a:lnTo>
                    <a:pt x="949074" y="471144"/>
                  </a:lnTo>
                  <a:lnTo>
                    <a:pt x="912791" y="498097"/>
                  </a:lnTo>
                  <a:lnTo>
                    <a:pt x="874493" y="522054"/>
                  </a:lnTo>
                  <a:lnTo>
                    <a:pt x="834375" y="542865"/>
                  </a:lnTo>
                  <a:lnTo>
                    <a:pt x="792629" y="560378"/>
                  </a:lnTo>
                  <a:lnTo>
                    <a:pt x="749451" y="574440"/>
                  </a:lnTo>
                  <a:lnTo>
                    <a:pt x="705035" y="584900"/>
                  </a:lnTo>
                  <a:lnTo>
                    <a:pt x="659574" y="591606"/>
                  </a:lnTo>
                  <a:lnTo>
                    <a:pt x="613264" y="594407"/>
                  </a:lnTo>
                  <a:lnTo>
                    <a:pt x="852099" y="594407"/>
                  </a:lnTo>
                  <a:lnTo>
                    <a:pt x="903844" y="568791"/>
                  </a:lnTo>
                  <a:lnTo>
                    <a:pt x="946454" y="542430"/>
                  </a:lnTo>
                  <a:lnTo>
                    <a:pt x="987031" y="512333"/>
                  </a:lnTo>
                  <a:lnTo>
                    <a:pt x="1024626" y="479151"/>
                  </a:lnTo>
                  <a:lnTo>
                    <a:pt x="1059116" y="443101"/>
                  </a:lnTo>
                  <a:lnTo>
                    <a:pt x="1090404" y="404425"/>
                  </a:lnTo>
                  <a:lnTo>
                    <a:pt x="1118392" y="363369"/>
                  </a:lnTo>
                  <a:lnTo>
                    <a:pt x="1142980" y="320177"/>
                  </a:lnTo>
                  <a:lnTo>
                    <a:pt x="1164073" y="275093"/>
                  </a:lnTo>
                  <a:lnTo>
                    <a:pt x="1181570" y="228362"/>
                  </a:lnTo>
                  <a:lnTo>
                    <a:pt x="1195374" y="180228"/>
                  </a:lnTo>
                  <a:lnTo>
                    <a:pt x="1191890" y="159077"/>
                  </a:lnTo>
                  <a:lnTo>
                    <a:pt x="1175596" y="147847"/>
                  </a:lnTo>
                  <a:close/>
                </a:path>
              </a:pathLst>
            </a:custGeom>
            <a:solidFill>
              <a:srgbClr val="9195A2"/>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16" name="object 124"/>
            <p:cNvSpPr/>
            <p:nvPr/>
          </p:nvSpPr>
          <p:spPr bwMode="auto">
            <a:xfrm>
              <a:off x="7471454" y="3793526"/>
              <a:ext cx="649159" cy="1029201"/>
            </a:xfrm>
            <a:custGeom>
              <a:avLst/>
              <a:gdLst>
                <a:gd name="T0" fmla="*/ 338540 w 427355"/>
                <a:gd name="T1" fmla="*/ 0 h 677545"/>
                <a:gd name="T2" fmla="*/ 109311 w 427355"/>
                <a:gd name="T3" fmla="*/ 79809 h 677545"/>
                <a:gd name="T4" fmla="*/ 0 w 427355"/>
                <a:gd name="T5" fmla="*/ 319142 h 677545"/>
                <a:gd name="T6" fmla="*/ 7150 w 427355"/>
                <a:gd name="T7" fmla="*/ 941821 h 677545"/>
                <a:gd name="T8" fmla="*/ 59416 w 427355"/>
                <a:gd name="T9" fmla="*/ 1556978 h 677545"/>
                <a:gd name="T10" fmla="*/ 155409 w 427355"/>
                <a:gd name="T11" fmla="*/ 2162681 h 677545"/>
                <a:gd name="T12" fmla="*/ 293743 w 427355"/>
                <a:gd name="T13" fmla="*/ 2757005 h 677545"/>
                <a:gd name="T14" fmla="*/ 473063 w 427355"/>
                <a:gd name="T15" fmla="*/ 3338014 h 677545"/>
                <a:gd name="T16" fmla="*/ 691934 w 427355"/>
                <a:gd name="T17" fmla="*/ 3903765 h 677545"/>
                <a:gd name="T18" fmla="*/ 949040 w 427355"/>
                <a:gd name="T19" fmla="*/ 4452338 h 677545"/>
                <a:gd name="T20" fmla="*/ 1242950 w 427355"/>
                <a:gd name="T21" fmla="*/ 4981804 h 677545"/>
                <a:gd name="T22" fmla="*/ 1572329 w 427355"/>
                <a:gd name="T23" fmla="*/ 5490212 h 677545"/>
                <a:gd name="T24" fmla="*/ 1935755 w 427355"/>
                <a:gd name="T25" fmla="*/ 5975671 h 677545"/>
                <a:gd name="T26" fmla="*/ 2331856 w 427355"/>
                <a:gd name="T27" fmla="*/ 6436189 h 677545"/>
                <a:gd name="T28" fmla="*/ 2759276 w 427355"/>
                <a:gd name="T29" fmla="*/ 6869890 h 677545"/>
                <a:gd name="T30" fmla="*/ 3216621 w 427355"/>
                <a:gd name="T31" fmla="*/ 7274810 h 677545"/>
                <a:gd name="T32" fmla="*/ 3702489 w 427355"/>
                <a:gd name="T33" fmla="*/ 7649029 h 677545"/>
                <a:gd name="T34" fmla="*/ 4215533 w 427355"/>
                <a:gd name="T35" fmla="*/ 7990616 h 677545"/>
                <a:gd name="T36" fmla="*/ 4754371 w 427355"/>
                <a:gd name="T37" fmla="*/ 8297627 h 677545"/>
                <a:gd name="T38" fmla="*/ 5018407 w 427355"/>
                <a:gd name="T39" fmla="*/ 8319539 h 677545"/>
                <a:gd name="T40" fmla="*/ 5203934 w 427355"/>
                <a:gd name="T41" fmla="*/ 8160439 h 677545"/>
                <a:gd name="T42" fmla="*/ 5248096 w 427355"/>
                <a:gd name="T43" fmla="*/ 7927229 h 677545"/>
                <a:gd name="T44" fmla="*/ 5088086 w 427355"/>
                <a:gd name="T45" fmla="*/ 7726748 h 677545"/>
                <a:gd name="T46" fmla="*/ 4552779 w 427355"/>
                <a:gd name="T47" fmla="*/ 7420548 h 677545"/>
                <a:gd name="T48" fmla="*/ 4045156 w 427355"/>
                <a:gd name="T49" fmla="*/ 7078705 h 677545"/>
                <a:gd name="T50" fmla="*/ 3566724 w 427355"/>
                <a:gd name="T51" fmla="*/ 6703251 h 677545"/>
                <a:gd name="T52" fmla="*/ 3119038 w 427355"/>
                <a:gd name="T53" fmla="*/ 6296229 h 677545"/>
                <a:gd name="T54" fmla="*/ 2703623 w 427355"/>
                <a:gd name="T55" fmla="*/ 5859691 h 677545"/>
                <a:gd name="T56" fmla="*/ 2322004 w 427355"/>
                <a:gd name="T57" fmla="*/ 5395664 h 677545"/>
                <a:gd name="T58" fmla="*/ 1975708 w 427355"/>
                <a:gd name="T59" fmla="*/ 4906181 h 677545"/>
                <a:gd name="T60" fmla="*/ 1666280 w 427355"/>
                <a:gd name="T61" fmla="*/ 4393309 h 677545"/>
                <a:gd name="T62" fmla="*/ 1395239 w 427355"/>
                <a:gd name="T63" fmla="*/ 3859059 h 677545"/>
                <a:gd name="T64" fmla="*/ 1164122 w 427355"/>
                <a:gd name="T65" fmla="*/ 3305492 h 677545"/>
                <a:gd name="T66" fmla="*/ 974465 w 427355"/>
                <a:gd name="T67" fmla="*/ 2734634 h 677545"/>
                <a:gd name="T68" fmla="*/ 827800 w 427355"/>
                <a:gd name="T69" fmla="*/ 2148539 h 677545"/>
                <a:gd name="T70" fmla="*/ 725661 w 427355"/>
                <a:gd name="T71" fmla="*/ 1549231 h 677545"/>
                <a:gd name="T72" fmla="*/ 669552 w 427355"/>
                <a:gd name="T73" fmla="*/ 938754 h 677545"/>
                <a:gd name="T74" fmla="*/ 661045 w 427355"/>
                <a:gd name="T75" fmla="*/ 319142 h 677545"/>
                <a:gd name="T76" fmla="*/ 563746 w 427355"/>
                <a:gd name="T77" fmla="*/ 79767 h 677545"/>
                <a:gd name="T78" fmla="*/ 338540 w 427355"/>
                <a:gd name="T79" fmla="*/ 0 h 6775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7355" h="677545">
                  <a:moveTo>
                    <a:pt x="27557" y="0"/>
                  </a:moveTo>
                  <a:lnTo>
                    <a:pt x="8898" y="6496"/>
                  </a:lnTo>
                  <a:lnTo>
                    <a:pt x="0" y="25979"/>
                  </a:lnTo>
                  <a:lnTo>
                    <a:pt x="582" y="76665"/>
                  </a:lnTo>
                  <a:lnTo>
                    <a:pt x="4837" y="126739"/>
                  </a:lnTo>
                  <a:lnTo>
                    <a:pt x="12650" y="176044"/>
                  </a:lnTo>
                  <a:lnTo>
                    <a:pt x="23911" y="224422"/>
                  </a:lnTo>
                  <a:lnTo>
                    <a:pt x="38507" y="271716"/>
                  </a:lnTo>
                  <a:lnTo>
                    <a:pt x="56324" y="317769"/>
                  </a:lnTo>
                  <a:lnTo>
                    <a:pt x="77252" y="362423"/>
                  </a:lnTo>
                  <a:lnTo>
                    <a:pt x="101177" y="405522"/>
                  </a:lnTo>
                  <a:lnTo>
                    <a:pt x="127988" y="446907"/>
                  </a:lnTo>
                  <a:lnTo>
                    <a:pt x="157571" y="486423"/>
                  </a:lnTo>
                  <a:lnTo>
                    <a:pt x="189814" y="523910"/>
                  </a:lnTo>
                  <a:lnTo>
                    <a:pt x="224606" y="559213"/>
                  </a:lnTo>
                  <a:lnTo>
                    <a:pt x="261834" y="592174"/>
                  </a:lnTo>
                  <a:lnTo>
                    <a:pt x="301384" y="622636"/>
                  </a:lnTo>
                  <a:lnTo>
                    <a:pt x="343146" y="650441"/>
                  </a:lnTo>
                  <a:lnTo>
                    <a:pt x="387007" y="675432"/>
                  </a:lnTo>
                  <a:lnTo>
                    <a:pt x="408500" y="677215"/>
                  </a:lnTo>
                  <a:lnTo>
                    <a:pt x="423602" y="664265"/>
                  </a:lnTo>
                  <a:lnTo>
                    <a:pt x="427197" y="645281"/>
                  </a:lnTo>
                  <a:lnTo>
                    <a:pt x="414172" y="628962"/>
                  </a:lnTo>
                  <a:lnTo>
                    <a:pt x="370598" y="604037"/>
                  </a:lnTo>
                  <a:lnTo>
                    <a:pt x="329277" y="576211"/>
                  </a:lnTo>
                  <a:lnTo>
                    <a:pt x="290333" y="545649"/>
                  </a:lnTo>
                  <a:lnTo>
                    <a:pt x="253891" y="512517"/>
                  </a:lnTo>
                  <a:lnTo>
                    <a:pt x="220076" y="476982"/>
                  </a:lnTo>
                  <a:lnTo>
                    <a:pt x="189012" y="439210"/>
                  </a:lnTo>
                  <a:lnTo>
                    <a:pt x="160823" y="399366"/>
                  </a:lnTo>
                  <a:lnTo>
                    <a:pt x="135636" y="357618"/>
                  </a:lnTo>
                  <a:lnTo>
                    <a:pt x="113573" y="314130"/>
                  </a:lnTo>
                  <a:lnTo>
                    <a:pt x="94760" y="269069"/>
                  </a:lnTo>
                  <a:lnTo>
                    <a:pt x="79322" y="222601"/>
                  </a:lnTo>
                  <a:lnTo>
                    <a:pt x="67383" y="174892"/>
                  </a:lnTo>
                  <a:lnTo>
                    <a:pt x="59069" y="126108"/>
                  </a:lnTo>
                  <a:lnTo>
                    <a:pt x="54502" y="76415"/>
                  </a:lnTo>
                  <a:lnTo>
                    <a:pt x="53809" y="25979"/>
                  </a:lnTo>
                  <a:lnTo>
                    <a:pt x="45889" y="6493"/>
                  </a:lnTo>
                  <a:lnTo>
                    <a:pt x="27557" y="0"/>
                  </a:lnTo>
                  <a:close/>
                </a:path>
              </a:pathLst>
            </a:custGeom>
            <a:solidFill>
              <a:srgbClr val="CACDD4"/>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17" name="object 125"/>
            <p:cNvSpPr/>
            <p:nvPr/>
          </p:nvSpPr>
          <p:spPr bwMode="auto">
            <a:xfrm>
              <a:off x="5278896" y="3086313"/>
              <a:ext cx="1528851" cy="1526921"/>
            </a:xfrm>
            <a:custGeom>
              <a:avLst/>
              <a:gdLst>
                <a:gd name="T0" fmla="*/ 0 w 1006475"/>
                <a:gd name="T1" fmla="*/ 5971099 h 1005204"/>
                <a:gd name="T2" fmla="*/ 217837 w 1006475"/>
                <a:gd name="T3" fmla="*/ 7771556 h 1005204"/>
                <a:gd name="T4" fmla="*/ 928658 w 1006475"/>
                <a:gd name="T5" fmla="*/ 9415484 h 1005204"/>
                <a:gd name="T6" fmla="*/ 2078220 w 1006475"/>
                <a:gd name="T7" fmla="*/ 10793880 h 1005204"/>
                <a:gd name="T8" fmla="*/ 3606483 w 1006475"/>
                <a:gd name="T9" fmla="*/ 11794433 h 1005204"/>
                <a:gd name="T10" fmla="*/ 5354798 w 1006475"/>
                <a:gd name="T11" fmla="*/ 12294465 h 1005204"/>
                <a:gd name="T12" fmla="*/ 7165645 w 1006475"/>
                <a:gd name="T13" fmla="*/ 12271763 h 1005204"/>
                <a:gd name="T14" fmla="*/ 8900452 w 1006475"/>
                <a:gd name="T15" fmla="*/ 11726956 h 1005204"/>
                <a:gd name="T16" fmla="*/ 5638271 w 1006475"/>
                <a:gd name="T17" fmla="*/ 11666766 h 1005204"/>
                <a:gd name="T18" fmla="*/ 4069743 w 1006475"/>
                <a:gd name="T19" fmla="*/ 11277306 h 1005204"/>
                <a:gd name="T20" fmla="*/ 2517344 w 1006475"/>
                <a:gd name="T21" fmla="*/ 10298127 h 1005204"/>
                <a:gd name="T22" fmla="*/ 1390859 w 1006475"/>
                <a:gd name="T23" fmla="*/ 8893224 h 1005204"/>
                <a:gd name="T24" fmla="*/ 764356 w 1006475"/>
                <a:gd name="T25" fmla="*/ 7197154 h 1005204"/>
                <a:gd name="T26" fmla="*/ 563814 w 1006475"/>
                <a:gd name="T27" fmla="*/ 5731797 h 1005204"/>
                <a:gd name="T28" fmla="*/ 6118784 w 1006475"/>
                <a:gd name="T29" fmla="*/ 650759 h 1005204"/>
                <a:gd name="T30" fmla="*/ 7881586 w 1006475"/>
                <a:gd name="T31" fmla="*/ 911858 h 1005204"/>
                <a:gd name="T32" fmla="*/ 9445967 w 1006475"/>
                <a:gd name="T33" fmla="*/ 1717313 h 1005204"/>
                <a:gd name="T34" fmla="*/ 10669374 w 1006475"/>
                <a:gd name="T35" fmla="*/ 2961369 h 1005204"/>
                <a:gd name="T36" fmla="*/ 11455784 w 1006475"/>
                <a:gd name="T37" fmla="*/ 4526681 h 1005204"/>
                <a:gd name="T38" fmla="*/ 11712095 w 1006475"/>
                <a:gd name="T39" fmla="*/ 6189144 h 1005204"/>
                <a:gd name="T40" fmla="*/ 11475327 w 1006475"/>
                <a:gd name="T41" fmla="*/ 7727765 h 1005204"/>
                <a:gd name="T42" fmla="*/ 10827491 w 1006475"/>
                <a:gd name="T43" fmla="*/ 9097341 h 1005204"/>
                <a:gd name="T44" fmla="*/ 9844207 w 1006475"/>
                <a:gd name="T45" fmla="*/ 10236948 h 1005204"/>
                <a:gd name="T46" fmla="*/ 8601142 w 1006475"/>
                <a:gd name="T47" fmla="*/ 11085667 h 1005204"/>
                <a:gd name="T48" fmla="*/ 7173953 w 1006475"/>
                <a:gd name="T49" fmla="*/ 11582576 h 1005204"/>
                <a:gd name="T50" fmla="*/ 8970228 w 1006475"/>
                <a:gd name="T51" fmla="*/ 11688329 h 1005204"/>
                <a:gd name="T52" fmla="*/ 10395924 w 1006475"/>
                <a:gd name="T53" fmla="*/ 10691268 h 1005204"/>
                <a:gd name="T54" fmla="*/ 11513157 w 1006475"/>
                <a:gd name="T55" fmla="*/ 9288456 h 1005204"/>
                <a:gd name="T56" fmla="*/ 12189043 w 1006475"/>
                <a:gd name="T57" fmla="*/ 7631360 h 1005204"/>
                <a:gd name="T58" fmla="*/ 12358856 w 1006475"/>
                <a:gd name="T59" fmla="*/ 5832868 h 1005204"/>
                <a:gd name="T60" fmla="*/ 11994622 w 1006475"/>
                <a:gd name="T61" fmla="*/ 4075795 h 1005204"/>
                <a:gd name="T62" fmla="*/ 11153917 w 1006475"/>
                <a:gd name="T63" fmla="*/ 2505183 h 1005204"/>
                <a:gd name="T64" fmla="*/ 9906146 w 1006475"/>
                <a:gd name="T65" fmla="*/ 1233409 h 1005204"/>
                <a:gd name="T66" fmla="*/ 6072938 w 1006475"/>
                <a:gd name="T67" fmla="*/ 0 h 1005204"/>
                <a:gd name="T68" fmla="*/ 4394916 w 1006475"/>
                <a:gd name="T69" fmla="*/ 270848 h 1005204"/>
                <a:gd name="T70" fmla="*/ 2842020 w 1006475"/>
                <a:gd name="T71" fmla="*/ 985770 h 1005204"/>
                <a:gd name="T72" fmla="*/ 1512591 w 1006475"/>
                <a:gd name="T73" fmla="*/ 2119146 h 1005204"/>
                <a:gd name="T74" fmla="*/ 1747926 w 1006475"/>
                <a:gd name="T75" fmla="*/ 2692682 h 1005204"/>
                <a:gd name="T76" fmla="*/ 2859967 w 1006475"/>
                <a:gd name="T77" fmla="*/ 1778077 h 1005204"/>
                <a:gd name="T78" fmla="*/ 4405857 w 1006475"/>
                <a:gd name="T79" fmla="*/ 956678 h 1005204"/>
                <a:gd name="T80" fmla="*/ 6118784 w 1006475"/>
                <a:gd name="T81" fmla="*/ 650759 h 1005204"/>
                <a:gd name="T82" fmla="*/ 8335065 w 1006475"/>
                <a:gd name="T83" fmla="*/ 373909 h 1005204"/>
                <a:gd name="T84" fmla="*/ 6643107 w 1006475"/>
                <a:gd name="T85" fmla="*/ 12825 h 10052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6475" h="1005204">
                  <a:moveTo>
                    <a:pt x="27562" y="460079"/>
                  </a:moveTo>
                  <a:lnTo>
                    <a:pt x="8900" y="466573"/>
                  </a:lnTo>
                  <a:lnTo>
                    <a:pt x="0" y="486049"/>
                  </a:lnTo>
                  <a:lnTo>
                    <a:pt x="1179" y="535770"/>
                  </a:lnTo>
                  <a:lnTo>
                    <a:pt x="7145" y="584732"/>
                  </a:lnTo>
                  <a:lnTo>
                    <a:pt x="17732" y="632607"/>
                  </a:lnTo>
                  <a:lnTo>
                    <a:pt x="32778" y="679066"/>
                  </a:lnTo>
                  <a:lnTo>
                    <a:pt x="52120" y="723781"/>
                  </a:lnTo>
                  <a:lnTo>
                    <a:pt x="75593" y="766423"/>
                  </a:lnTo>
                  <a:lnTo>
                    <a:pt x="103034" y="806663"/>
                  </a:lnTo>
                  <a:lnTo>
                    <a:pt x="134281" y="844173"/>
                  </a:lnTo>
                  <a:lnTo>
                    <a:pt x="169168" y="878625"/>
                  </a:lnTo>
                  <a:lnTo>
                    <a:pt x="207533" y="909690"/>
                  </a:lnTo>
                  <a:lnTo>
                    <a:pt x="249212" y="937039"/>
                  </a:lnTo>
                  <a:lnTo>
                    <a:pt x="293569" y="960070"/>
                  </a:lnTo>
                  <a:lnTo>
                    <a:pt x="339746" y="978368"/>
                  </a:lnTo>
                  <a:lnTo>
                    <a:pt x="387323" y="991935"/>
                  </a:lnTo>
                  <a:lnTo>
                    <a:pt x="435883" y="1000773"/>
                  </a:lnTo>
                  <a:lnTo>
                    <a:pt x="485009" y="1004882"/>
                  </a:lnTo>
                  <a:lnTo>
                    <a:pt x="534283" y="1004266"/>
                  </a:lnTo>
                  <a:lnTo>
                    <a:pt x="583287" y="998925"/>
                  </a:lnTo>
                  <a:lnTo>
                    <a:pt x="631603" y="988862"/>
                  </a:lnTo>
                  <a:lnTo>
                    <a:pt x="678813" y="974079"/>
                  </a:lnTo>
                  <a:lnTo>
                    <a:pt x="724501" y="954577"/>
                  </a:lnTo>
                  <a:lnTo>
                    <a:pt x="730181" y="951433"/>
                  </a:lnTo>
                  <a:lnTo>
                    <a:pt x="501227" y="951433"/>
                  </a:lnTo>
                  <a:lnTo>
                    <a:pt x="458958" y="949678"/>
                  </a:lnTo>
                  <a:lnTo>
                    <a:pt x="416391" y="943639"/>
                  </a:lnTo>
                  <a:lnTo>
                    <a:pt x="373755" y="933133"/>
                  </a:lnTo>
                  <a:lnTo>
                    <a:pt x="331279" y="917976"/>
                  </a:lnTo>
                  <a:lnTo>
                    <a:pt x="285677" y="895933"/>
                  </a:lnTo>
                  <a:lnTo>
                    <a:pt x="243481" y="869230"/>
                  </a:lnTo>
                  <a:lnTo>
                    <a:pt x="204913" y="838270"/>
                  </a:lnTo>
                  <a:lnTo>
                    <a:pt x="170198" y="803460"/>
                  </a:lnTo>
                  <a:lnTo>
                    <a:pt x="139558" y="765205"/>
                  </a:lnTo>
                  <a:lnTo>
                    <a:pt x="113217" y="723911"/>
                  </a:lnTo>
                  <a:lnTo>
                    <a:pt x="91398" y="679984"/>
                  </a:lnTo>
                  <a:lnTo>
                    <a:pt x="74324" y="633828"/>
                  </a:lnTo>
                  <a:lnTo>
                    <a:pt x="62219" y="585850"/>
                  </a:lnTo>
                  <a:lnTo>
                    <a:pt x="55307" y="536455"/>
                  </a:lnTo>
                  <a:lnTo>
                    <a:pt x="53809" y="486049"/>
                  </a:lnTo>
                  <a:lnTo>
                    <a:pt x="45895" y="466570"/>
                  </a:lnTo>
                  <a:lnTo>
                    <a:pt x="27562" y="460079"/>
                  </a:lnTo>
                  <a:close/>
                </a:path>
                <a:path w="1006475" h="1005204">
                  <a:moveTo>
                    <a:pt x="729724" y="52972"/>
                  </a:moveTo>
                  <a:lnTo>
                    <a:pt x="498072" y="52972"/>
                  </a:lnTo>
                  <a:lnTo>
                    <a:pt x="545923" y="54721"/>
                  </a:lnTo>
                  <a:lnTo>
                    <a:pt x="593872" y="61754"/>
                  </a:lnTo>
                  <a:lnTo>
                    <a:pt x="641565" y="74226"/>
                  </a:lnTo>
                  <a:lnTo>
                    <a:pt x="686613" y="91525"/>
                  </a:lnTo>
                  <a:lnTo>
                    <a:pt x="729157" y="113497"/>
                  </a:lnTo>
                  <a:lnTo>
                    <a:pt x="768906" y="139790"/>
                  </a:lnTo>
                  <a:lnTo>
                    <a:pt x="805571" y="170050"/>
                  </a:lnTo>
                  <a:lnTo>
                    <a:pt x="838905" y="203975"/>
                  </a:lnTo>
                  <a:lnTo>
                    <a:pt x="868492" y="241056"/>
                  </a:lnTo>
                  <a:lnTo>
                    <a:pt x="894169" y="281094"/>
                  </a:lnTo>
                  <a:lnTo>
                    <a:pt x="915603" y="323684"/>
                  </a:lnTo>
                  <a:lnTo>
                    <a:pt x="932506" y="368473"/>
                  </a:lnTo>
                  <a:lnTo>
                    <a:pt x="944587" y="415107"/>
                  </a:lnTo>
                  <a:lnTo>
                    <a:pt x="951294" y="459850"/>
                  </a:lnTo>
                  <a:lnTo>
                    <a:pt x="953370" y="503798"/>
                  </a:lnTo>
                  <a:lnTo>
                    <a:pt x="951044" y="546769"/>
                  </a:lnTo>
                  <a:lnTo>
                    <a:pt x="944544" y="588578"/>
                  </a:lnTo>
                  <a:lnTo>
                    <a:pt x="934097" y="629042"/>
                  </a:lnTo>
                  <a:lnTo>
                    <a:pt x="919933" y="667977"/>
                  </a:lnTo>
                  <a:lnTo>
                    <a:pt x="902279" y="705200"/>
                  </a:lnTo>
                  <a:lnTo>
                    <a:pt x="881363" y="740526"/>
                  </a:lnTo>
                  <a:lnTo>
                    <a:pt x="857413" y="773772"/>
                  </a:lnTo>
                  <a:lnTo>
                    <a:pt x="830657" y="804755"/>
                  </a:lnTo>
                  <a:lnTo>
                    <a:pt x="801323" y="833290"/>
                  </a:lnTo>
                  <a:lnTo>
                    <a:pt x="769640" y="859195"/>
                  </a:lnTo>
                  <a:lnTo>
                    <a:pt x="735836" y="882285"/>
                  </a:lnTo>
                  <a:lnTo>
                    <a:pt x="700137" y="902376"/>
                  </a:lnTo>
                  <a:lnTo>
                    <a:pt x="662774" y="919286"/>
                  </a:lnTo>
                  <a:lnTo>
                    <a:pt x="623973" y="932830"/>
                  </a:lnTo>
                  <a:lnTo>
                    <a:pt x="583963" y="942825"/>
                  </a:lnTo>
                  <a:lnTo>
                    <a:pt x="542972" y="949087"/>
                  </a:lnTo>
                  <a:lnTo>
                    <a:pt x="501227" y="951433"/>
                  </a:lnTo>
                  <a:lnTo>
                    <a:pt x="730181" y="951433"/>
                  </a:lnTo>
                  <a:lnTo>
                    <a:pt x="768248" y="930358"/>
                  </a:lnTo>
                  <a:lnTo>
                    <a:pt x="808846" y="902146"/>
                  </a:lnTo>
                  <a:lnTo>
                    <a:pt x="846233" y="870272"/>
                  </a:lnTo>
                  <a:lnTo>
                    <a:pt x="880214" y="835076"/>
                  </a:lnTo>
                  <a:lnTo>
                    <a:pt x="910593" y="796900"/>
                  </a:lnTo>
                  <a:lnTo>
                    <a:pt x="937176" y="756083"/>
                  </a:lnTo>
                  <a:lnTo>
                    <a:pt x="959768" y="712966"/>
                  </a:lnTo>
                  <a:lnTo>
                    <a:pt x="978172" y="667890"/>
                  </a:lnTo>
                  <a:lnTo>
                    <a:pt x="992194" y="621195"/>
                  </a:lnTo>
                  <a:lnTo>
                    <a:pt x="1001639" y="573220"/>
                  </a:lnTo>
                  <a:lnTo>
                    <a:pt x="1006312" y="524307"/>
                  </a:lnTo>
                  <a:lnTo>
                    <a:pt x="1006017" y="474797"/>
                  </a:lnTo>
                  <a:lnTo>
                    <a:pt x="1000780" y="425984"/>
                  </a:lnTo>
                  <a:lnTo>
                    <a:pt x="990828" y="378198"/>
                  </a:lnTo>
                  <a:lnTo>
                    <a:pt x="976368" y="331771"/>
                  </a:lnTo>
                  <a:lnTo>
                    <a:pt x="957602" y="287036"/>
                  </a:lnTo>
                  <a:lnTo>
                    <a:pt x="934737" y="244326"/>
                  </a:lnTo>
                  <a:lnTo>
                    <a:pt x="907934" y="203923"/>
                  </a:lnTo>
                  <a:lnTo>
                    <a:pt x="877524" y="166315"/>
                  </a:lnTo>
                  <a:lnTo>
                    <a:pt x="843585" y="131679"/>
                  </a:lnTo>
                  <a:lnTo>
                    <a:pt x="806365" y="100400"/>
                  </a:lnTo>
                  <a:lnTo>
                    <a:pt x="766067" y="72811"/>
                  </a:lnTo>
                  <a:lnTo>
                    <a:pt x="729724" y="52972"/>
                  </a:lnTo>
                  <a:close/>
                </a:path>
                <a:path w="1006475" h="1005204">
                  <a:moveTo>
                    <a:pt x="494340" y="0"/>
                  </a:moveTo>
                  <a:lnTo>
                    <a:pt x="448172" y="3203"/>
                  </a:lnTo>
                  <a:lnTo>
                    <a:pt x="402542" y="10578"/>
                  </a:lnTo>
                  <a:lnTo>
                    <a:pt x="357748" y="22047"/>
                  </a:lnTo>
                  <a:lnTo>
                    <a:pt x="314085" y="37532"/>
                  </a:lnTo>
                  <a:lnTo>
                    <a:pt x="271851" y="56956"/>
                  </a:lnTo>
                  <a:lnTo>
                    <a:pt x="231342" y="80242"/>
                  </a:lnTo>
                  <a:lnTo>
                    <a:pt x="192853" y="107312"/>
                  </a:lnTo>
                  <a:lnTo>
                    <a:pt x="156683" y="138090"/>
                  </a:lnTo>
                  <a:lnTo>
                    <a:pt x="123126" y="172499"/>
                  </a:lnTo>
                  <a:lnTo>
                    <a:pt x="116159" y="192987"/>
                  </a:lnTo>
                  <a:lnTo>
                    <a:pt x="124910" y="210940"/>
                  </a:lnTo>
                  <a:lnTo>
                    <a:pt x="142282" y="219185"/>
                  </a:lnTo>
                  <a:lnTo>
                    <a:pt x="161175" y="210548"/>
                  </a:lnTo>
                  <a:lnTo>
                    <a:pt x="195528" y="175621"/>
                  </a:lnTo>
                  <a:lnTo>
                    <a:pt x="232803" y="144736"/>
                  </a:lnTo>
                  <a:lnTo>
                    <a:pt x="272649" y="118045"/>
                  </a:lnTo>
                  <a:lnTo>
                    <a:pt x="314712" y="95707"/>
                  </a:lnTo>
                  <a:lnTo>
                    <a:pt x="358639" y="77874"/>
                  </a:lnTo>
                  <a:lnTo>
                    <a:pt x="404077" y="64704"/>
                  </a:lnTo>
                  <a:lnTo>
                    <a:pt x="450672" y="56352"/>
                  </a:lnTo>
                  <a:lnTo>
                    <a:pt x="498072" y="52972"/>
                  </a:lnTo>
                  <a:lnTo>
                    <a:pt x="729724" y="52972"/>
                  </a:lnTo>
                  <a:lnTo>
                    <a:pt x="722896" y="49245"/>
                  </a:lnTo>
                  <a:lnTo>
                    <a:pt x="678478" y="30436"/>
                  </a:lnTo>
                  <a:lnTo>
                    <a:pt x="633117" y="16185"/>
                  </a:lnTo>
                  <a:lnTo>
                    <a:pt x="587110" y="6413"/>
                  </a:lnTo>
                  <a:lnTo>
                    <a:pt x="540752" y="1044"/>
                  </a:lnTo>
                  <a:lnTo>
                    <a:pt x="494340" y="0"/>
                  </a:lnTo>
                  <a:close/>
                </a:path>
              </a:pathLst>
            </a:custGeom>
            <a:solidFill>
              <a:srgbClr val="F36D2D"/>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18" name="object 126"/>
            <p:cNvSpPr/>
            <p:nvPr/>
          </p:nvSpPr>
          <p:spPr bwMode="auto">
            <a:xfrm>
              <a:off x="5123457" y="3770241"/>
              <a:ext cx="1839444" cy="999299"/>
            </a:xfrm>
            <a:custGeom>
              <a:avLst/>
              <a:gdLst>
                <a:gd name="T0" fmla="*/ 109433 w 1210945"/>
                <a:gd name="T1" fmla="*/ 200650 h 657860"/>
                <a:gd name="T2" fmla="*/ 8976 w 1210945"/>
                <a:gd name="T3" fmla="*/ 1030951 h 657860"/>
                <a:gd name="T4" fmla="*/ 166235 w 1210945"/>
                <a:gd name="T5" fmla="*/ 2185851 h 657860"/>
                <a:gd name="T6" fmla="*/ 498524 w 1210945"/>
                <a:gd name="T7" fmla="*/ 3289426 h 657860"/>
                <a:gd name="T8" fmla="*/ 992968 w 1210945"/>
                <a:gd name="T9" fmla="*/ 4323479 h 657860"/>
                <a:gd name="T10" fmla="*/ 1636713 w 1210945"/>
                <a:gd name="T11" fmla="*/ 5269787 h 657860"/>
                <a:gd name="T12" fmla="*/ 2416905 w 1210945"/>
                <a:gd name="T13" fmla="*/ 6110156 h 657860"/>
                <a:gd name="T14" fmla="*/ 3320674 w 1210945"/>
                <a:gd name="T15" fmla="*/ 6826379 h 657860"/>
                <a:gd name="T16" fmla="*/ 4335179 w 1210945"/>
                <a:gd name="T17" fmla="*/ 7400276 h 657860"/>
                <a:gd name="T18" fmla="*/ 5448650 w 1210945"/>
                <a:gd name="T19" fmla="*/ 7812891 h 657860"/>
                <a:gd name="T20" fmla="*/ 6607161 w 1210945"/>
                <a:gd name="T21" fmla="*/ 8035191 h 657860"/>
                <a:gd name="T22" fmla="*/ 7774480 w 1210945"/>
                <a:gd name="T23" fmla="*/ 8067643 h 657860"/>
                <a:gd name="T24" fmla="*/ 8927484 w 1210945"/>
                <a:gd name="T25" fmla="*/ 7917935 h 657860"/>
                <a:gd name="T26" fmla="*/ 10043000 w 1210945"/>
                <a:gd name="T27" fmla="*/ 7593794 h 657860"/>
                <a:gd name="T28" fmla="*/ 7520063 w 1210945"/>
                <a:gd name="T29" fmla="*/ 7413756 h 657860"/>
                <a:gd name="T30" fmla="*/ 6327057 w 1210945"/>
                <a:gd name="T31" fmla="*/ 7317003 h 657860"/>
                <a:gd name="T32" fmla="*/ 5170880 w 1210945"/>
                <a:gd name="T33" fmla="*/ 7016327 h 657860"/>
                <a:gd name="T34" fmla="*/ 4081500 w 1210945"/>
                <a:gd name="T35" fmla="*/ 6519922 h 657860"/>
                <a:gd name="T36" fmla="*/ 3088918 w 1210945"/>
                <a:gd name="T37" fmla="*/ 5835944 h 657860"/>
                <a:gd name="T38" fmla="*/ 2223105 w 1210945"/>
                <a:gd name="T39" fmla="*/ 4972575 h 657860"/>
                <a:gd name="T40" fmla="*/ 1527529 w 1210945"/>
                <a:gd name="T41" fmla="*/ 3961241 h 657860"/>
                <a:gd name="T42" fmla="*/ 1030375 w 1210945"/>
                <a:gd name="T43" fmla="*/ 2848128 h 657860"/>
                <a:gd name="T44" fmla="*/ 739127 w 1210945"/>
                <a:gd name="T45" fmla="*/ 1664076 h 657860"/>
                <a:gd name="T46" fmla="*/ 661199 w 1210945"/>
                <a:gd name="T47" fmla="*/ 439920 h 657860"/>
                <a:gd name="T48" fmla="*/ 338731 w 1210945"/>
                <a:gd name="T49" fmla="*/ 120839 h 657860"/>
                <a:gd name="T50" fmla="*/ 14308476 w 1210945"/>
                <a:gd name="T51" fmla="*/ 79440 h 657860"/>
                <a:gd name="T52" fmla="*/ 14208254 w 1210945"/>
                <a:gd name="T53" fmla="*/ 933286 h 657860"/>
                <a:gd name="T54" fmla="*/ 14037924 w 1210945"/>
                <a:gd name="T55" fmla="*/ 2133333 h 657860"/>
                <a:gd name="T56" fmla="*/ 13666997 w 1210945"/>
                <a:gd name="T57" fmla="*/ 3273343 h 657860"/>
                <a:gd name="T58" fmla="*/ 13109699 w 1210945"/>
                <a:gd name="T59" fmla="*/ 4327287 h 657860"/>
                <a:gd name="T60" fmla="*/ 12379591 w 1210945"/>
                <a:gd name="T61" fmla="*/ 5269787 h 657860"/>
                <a:gd name="T62" fmla="*/ 11492805 w 1210945"/>
                <a:gd name="T63" fmla="*/ 6072955 h 657860"/>
                <a:gd name="T64" fmla="*/ 10461633 w 1210945"/>
                <a:gd name="T65" fmla="*/ 6712676 h 657860"/>
                <a:gd name="T66" fmla="*/ 9313004 w 1210945"/>
                <a:gd name="T67" fmla="*/ 7158708 h 657860"/>
                <a:gd name="T68" fmla="*/ 8121007 w 1210945"/>
                <a:gd name="T69" fmla="*/ 7383116 h 657860"/>
                <a:gd name="T70" fmla="*/ 10472040 w 1210945"/>
                <a:gd name="T71" fmla="*/ 7413756 h 657860"/>
                <a:gd name="T72" fmla="*/ 11595311 w 1210945"/>
                <a:gd name="T73" fmla="*/ 6797241 h 657860"/>
                <a:gd name="T74" fmla="*/ 12515799 w 1210945"/>
                <a:gd name="T75" fmla="*/ 6070554 h 657860"/>
                <a:gd name="T76" fmla="*/ 13317740 w 1210945"/>
                <a:gd name="T77" fmla="*/ 5196305 h 657860"/>
                <a:gd name="T78" fmla="*/ 13957483 w 1210945"/>
                <a:gd name="T79" fmla="*/ 4222259 h 657860"/>
                <a:gd name="T80" fmla="*/ 14432538 w 1210945"/>
                <a:gd name="T81" fmla="*/ 3168475 h 657860"/>
                <a:gd name="T82" fmla="*/ 14739083 w 1210945"/>
                <a:gd name="T83" fmla="*/ 2055312 h 657860"/>
                <a:gd name="T84" fmla="*/ 14873334 w 1210945"/>
                <a:gd name="T85" fmla="*/ 903167 h 657860"/>
                <a:gd name="T86" fmla="*/ 14762935 w 1210945"/>
                <a:gd name="T87" fmla="*/ 79979 h 6578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10945" h="657860">
                  <a:moveTo>
                    <a:pt x="27573" y="9836"/>
                  </a:moveTo>
                  <a:lnTo>
                    <a:pt x="8908" y="16333"/>
                  </a:lnTo>
                  <a:lnTo>
                    <a:pt x="0" y="35810"/>
                  </a:lnTo>
                  <a:lnTo>
                    <a:pt x="731" y="83920"/>
                  </a:lnTo>
                  <a:lnTo>
                    <a:pt x="5285" y="131355"/>
                  </a:lnTo>
                  <a:lnTo>
                    <a:pt x="13532" y="177930"/>
                  </a:lnTo>
                  <a:lnTo>
                    <a:pt x="25341" y="223461"/>
                  </a:lnTo>
                  <a:lnTo>
                    <a:pt x="40580" y="267762"/>
                  </a:lnTo>
                  <a:lnTo>
                    <a:pt x="59119" y="310648"/>
                  </a:lnTo>
                  <a:lnTo>
                    <a:pt x="80828" y="351934"/>
                  </a:lnTo>
                  <a:lnTo>
                    <a:pt x="105575" y="391434"/>
                  </a:lnTo>
                  <a:lnTo>
                    <a:pt x="133229" y="428964"/>
                  </a:lnTo>
                  <a:lnTo>
                    <a:pt x="163660" y="464338"/>
                  </a:lnTo>
                  <a:lnTo>
                    <a:pt x="196737" y="497371"/>
                  </a:lnTo>
                  <a:lnTo>
                    <a:pt x="232329" y="527877"/>
                  </a:lnTo>
                  <a:lnTo>
                    <a:pt x="270305" y="555672"/>
                  </a:lnTo>
                  <a:lnTo>
                    <a:pt x="310534" y="580571"/>
                  </a:lnTo>
                  <a:lnTo>
                    <a:pt x="352886" y="602388"/>
                  </a:lnTo>
                  <a:lnTo>
                    <a:pt x="397230" y="620937"/>
                  </a:lnTo>
                  <a:lnTo>
                    <a:pt x="443523" y="635975"/>
                  </a:lnTo>
                  <a:lnTo>
                    <a:pt x="490467" y="646993"/>
                  </a:lnTo>
                  <a:lnTo>
                    <a:pt x="537826" y="654070"/>
                  </a:lnTo>
                  <a:lnTo>
                    <a:pt x="585365" y="657283"/>
                  </a:lnTo>
                  <a:lnTo>
                    <a:pt x="632847" y="656712"/>
                  </a:lnTo>
                  <a:lnTo>
                    <a:pt x="680038" y="652433"/>
                  </a:lnTo>
                  <a:lnTo>
                    <a:pt x="726702" y="644526"/>
                  </a:lnTo>
                  <a:lnTo>
                    <a:pt x="772602" y="633069"/>
                  </a:lnTo>
                  <a:lnTo>
                    <a:pt x="817505" y="618140"/>
                  </a:lnTo>
                  <a:lnTo>
                    <a:pt x="852429" y="603485"/>
                  </a:lnTo>
                  <a:lnTo>
                    <a:pt x="612137" y="603485"/>
                  </a:lnTo>
                  <a:lnTo>
                    <a:pt x="563360" y="601663"/>
                  </a:lnTo>
                  <a:lnTo>
                    <a:pt x="515026" y="595609"/>
                  </a:lnTo>
                  <a:lnTo>
                    <a:pt x="467442" y="585404"/>
                  </a:lnTo>
                  <a:lnTo>
                    <a:pt x="420912" y="571134"/>
                  </a:lnTo>
                  <a:lnTo>
                    <a:pt x="375742" y="552880"/>
                  </a:lnTo>
                  <a:lnTo>
                    <a:pt x="332236" y="530726"/>
                  </a:lnTo>
                  <a:lnTo>
                    <a:pt x="290700" y="504755"/>
                  </a:lnTo>
                  <a:lnTo>
                    <a:pt x="251439" y="475050"/>
                  </a:lnTo>
                  <a:lnTo>
                    <a:pt x="214758" y="441694"/>
                  </a:lnTo>
                  <a:lnTo>
                    <a:pt x="180962" y="404771"/>
                  </a:lnTo>
                  <a:lnTo>
                    <a:pt x="150671" y="364802"/>
                  </a:lnTo>
                  <a:lnTo>
                    <a:pt x="124342" y="322448"/>
                  </a:lnTo>
                  <a:lnTo>
                    <a:pt x="102051" y="278023"/>
                  </a:lnTo>
                  <a:lnTo>
                    <a:pt x="83873" y="231840"/>
                  </a:lnTo>
                  <a:lnTo>
                    <a:pt x="69886" y="184213"/>
                  </a:lnTo>
                  <a:lnTo>
                    <a:pt x="60165" y="135457"/>
                  </a:lnTo>
                  <a:lnTo>
                    <a:pt x="54785" y="85885"/>
                  </a:lnTo>
                  <a:lnTo>
                    <a:pt x="53822" y="35810"/>
                  </a:lnTo>
                  <a:lnTo>
                    <a:pt x="45907" y="16326"/>
                  </a:lnTo>
                  <a:lnTo>
                    <a:pt x="27573" y="9836"/>
                  </a:lnTo>
                  <a:close/>
                </a:path>
                <a:path w="1210945" h="657860">
                  <a:moveTo>
                    <a:pt x="1182982" y="0"/>
                  </a:moveTo>
                  <a:lnTo>
                    <a:pt x="1164717" y="6467"/>
                  </a:lnTo>
                  <a:lnTo>
                    <a:pt x="1157008" y="25955"/>
                  </a:lnTo>
                  <a:lnTo>
                    <a:pt x="1156559" y="75970"/>
                  </a:lnTo>
                  <a:lnTo>
                    <a:pt x="1151740" y="125291"/>
                  </a:lnTo>
                  <a:lnTo>
                    <a:pt x="1142694" y="173655"/>
                  </a:lnTo>
                  <a:lnTo>
                    <a:pt x="1129566" y="220797"/>
                  </a:lnTo>
                  <a:lnTo>
                    <a:pt x="1112500" y="266452"/>
                  </a:lnTo>
                  <a:lnTo>
                    <a:pt x="1091642" y="310356"/>
                  </a:lnTo>
                  <a:lnTo>
                    <a:pt x="1067136" y="352244"/>
                  </a:lnTo>
                  <a:lnTo>
                    <a:pt x="1039126" y="391851"/>
                  </a:lnTo>
                  <a:lnTo>
                    <a:pt x="1007705" y="428964"/>
                  </a:lnTo>
                  <a:lnTo>
                    <a:pt x="973174" y="463165"/>
                  </a:lnTo>
                  <a:lnTo>
                    <a:pt x="935520" y="494343"/>
                  </a:lnTo>
                  <a:lnTo>
                    <a:pt x="894941" y="522182"/>
                  </a:lnTo>
                  <a:lnTo>
                    <a:pt x="851582" y="546417"/>
                  </a:lnTo>
                  <a:lnTo>
                    <a:pt x="805586" y="566785"/>
                  </a:lnTo>
                  <a:lnTo>
                    <a:pt x="758083" y="582724"/>
                  </a:lnTo>
                  <a:lnTo>
                    <a:pt x="709804" y="594099"/>
                  </a:lnTo>
                  <a:lnTo>
                    <a:pt x="661054" y="600991"/>
                  </a:lnTo>
                  <a:lnTo>
                    <a:pt x="612137" y="603485"/>
                  </a:lnTo>
                  <a:lnTo>
                    <a:pt x="852429" y="603485"/>
                  </a:lnTo>
                  <a:lnTo>
                    <a:pt x="903371" y="578177"/>
                  </a:lnTo>
                  <a:lnTo>
                    <a:pt x="943864" y="553300"/>
                  </a:lnTo>
                  <a:lnTo>
                    <a:pt x="982417" y="525264"/>
                  </a:lnTo>
                  <a:lnTo>
                    <a:pt x="1018792" y="494147"/>
                  </a:lnTo>
                  <a:lnTo>
                    <a:pt x="1052756" y="460027"/>
                  </a:lnTo>
                  <a:lnTo>
                    <a:pt x="1084071" y="422983"/>
                  </a:lnTo>
                  <a:lnTo>
                    <a:pt x="1111765" y="384254"/>
                  </a:lnTo>
                  <a:lnTo>
                    <a:pt x="1136146" y="343695"/>
                  </a:lnTo>
                  <a:lnTo>
                    <a:pt x="1157176" y="301513"/>
                  </a:lnTo>
                  <a:lnTo>
                    <a:pt x="1174816" y="257916"/>
                  </a:lnTo>
                  <a:lnTo>
                    <a:pt x="1189026" y="213110"/>
                  </a:lnTo>
                  <a:lnTo>
                    <a:pt x="1199769" y="167304"/>
                  </a:lnTo>
                  <a:lnTo>
                    <a:pt x="1207006" y="120705"/>
                  </a:lnTo>
                  <a:lnTo>
                    <a:pt x="1210697" y="73519"/>
                  </a:lnTo>
                  <a:lnTo>
                    <a:pt x="1210805" y="25955"/>
                  </a:lnTo>
                  <a:lnTo>
                    <a:pt x="1201710" y="6510"/>
                  </a:lnTo>
                  <a:lnTo>
                    <a:pt x="1182982" y="0"/>
                  </a:lnTo>
                  <a:close/>
                </a:path>
              </a:pathLst>
            </a:custGeom>
            <a:solidFill>
              <a:srgbClr val="9195A2"/>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19" name="object 127"/>
            <p:cNvSpPr/>
            <p:nvPr/>
          </p:nvSpPr>
          <p:spPr bwMode="auto">
            <a:xfrm>
              <a:off x="4962682" y="3785179"/>
              <a:ext cx="646265" cy="1027272"/>
            </a:xfrm>
            <a:custGeom>
              <a:avLst/>
              <a:gdLst>
                <a:gd name="T0" fmla="*/ 338598 w 425450"/>
                <a:gd name="T1" fmla="*/ 0 h 676275"/>
                <a:gd name="T2" fmla="*/ 109334 w 425450"/>
                <a:gd name="T3" fmla="*/ 79776 h 676275"/>
                <a:gd name="T4" fmla="*/ 0 w 425450"/>
                <a:gd name="T5" fmla="*/ 319027 h 676275"/>
                <a:gd name="T6" fmla="*/ 7059 w 425450"/>
                <a:gd name="T7" fmla="*/ 939895 h 676275"/>
                <a:gd name="T8" fmla="*/ 58964 w 425450"/>
                <a:gd name="T9" fmla="*/ 1553257 h 676275"/>
                <a:gd name="T10" fmla="*/ 154330 w 425450"/>
                <a:gd name="T11" fmla="*/ 2157211 h 676275"/>
                <a:gd name="T12" fmla="*/ 291804 w 425450"/>
                <a:gd name="T13" fmla="*/ 2749855 h 676275"/>
                <a:gd name="T14" fmla="*/ 469994 w 425450"/>
                <a:gd name="T15" fmla="*/ 3329264 h 676275"/>
                <a:gd name="T16" fmla="*/ 687564 w 425450"/>
                <a:gd name="T17" fmla="*/ 3893549 h 676275"/>
                <a:gd name="T18" fmla="*/ 943123 w 425450"/>
                <a:gd name="T19" fmla="*/ 4440788 h 676275"/>
                <a:gd name="T20" fmla="*/ 1235342 w 425450"/>
                <a:gd name="T21" fmla="*/ 4969072 h 676275"/>
                <a:gd name="T22" fmla="*/ 1562795 w 425450"/>
                <a:gd name="T23" fmla="*/ 5476499 h 676275"/>
                <a:gd name="T24" fmla="*/ 1924176 w 425450"/>
                <a:gd name="T25" fmla="*/ 5961147 h 676275"/>
                <a:gd name="T26" fmla="*/ 2318093 w 425450"/>
                <a:gd name="T27" fmla="*/ 6421138 h 676275"/>
                <a:gd name="T28" fmla="*/ 2743191 w 425450"/>
                <a:gd name="T29" fmla="*/ 6854533 h 676275"/>
                <a:gd name="T30" fmla="*/ 3198087 w 425450"/>
                <a:gd name="T31" fmla="*/ 7259433 h 676275"/>
                <a:gd name="T32" fmla="*/ 3681420 w 425450"/>
                <a:gd name="T33" fmla="*/ 7633941 h 676275"/>
                <a:gd name="T34" fmla="*/ 4191853 w 425450"/>
                <a:gd name="T35" fmla="*/ 7976122 h 676275"/>
                <a:gd name="T36" fmla="*/ 4727974 w 425450"/>
                <a:gd name="T37" fmla="*/ 8284101 h 676275"/>
                <a:gd name="T38" fmla="*/ 4991704 w 425450"/>
                <a:gd name="T39" fmla="*/ 8306762 h 676275"/>
                <a:gd name="T40" fmla="*/ 5177079 w 425450"/>
                <a:gd name="T41" fmla="*/ 8147905 h 676275"/>
                <a:gd name="T42" fmla="*/ 5221323 w 425450"/>
                <a:gd name="T43" fmla="*/ 7914434 h 676275"/>
                <a:gd name="T44" fmla="*/ 5061712 w 425450"/>
                <a:gd name="T45" fmla="*/ 7713223 h 676275"/>
                <a:gd name="T46" fmla="*/ 4529267 w 425450"/>
                <a:gd name="T47" fmla="*/ 7406170 h 676275"/>
                <a:gd name="T48" fmla="*/ 4024432 w 425450"/>
                <a:gd name="T49" fmla="*/ 7063794 h 676275"/>
                <a:gd name="T50" fmla="*/ 3548700 w 425450"/>
                <a:gd name="T51" fmla="*/ 6688151 h 676275"/>
                <a:gd name="T52" fmla="*/ 3103596 w 425450"/>
                <a:gd name="T53" fmla="*/ 6281231 h 676275"/>
                <a:gd name="T54" fmla="*/ 2690607 w 425450"/>
                <a:gd name="T55" fmla="*/ 5845064 h 676275"/>
                <a:gd name="T56" fmla="*/ 2311258 w 425450"/>
                <a:gd name="T57" fmla="*/ 5381660 h 676275"/>
                <a:gd name="T58" fmla="*/ 1967090 w 425450"/>
                <a:gd name="T59" fmla="*/ 4893049 h 676275"/>
                <a:gd name="T60" fmla="*/ 1659585 w 425450"/>
                <a:gd name="T61" fmla="*/ 4381261 h 676275"/>
                <a:gd name="T62" fmla="*/ 1390266 w 425450"/>
                <a:gd name="T63" fmla="*/ 3848290 h 676275"/>
                <a:gd name="T64" fmla="*/ 1160658 w 425450"/>
                <a:gd name="T65" fmla="*/ 3296166 h 676275"/>
                <a:gd name="T66" fmla="*/ 972238 w 425450"/>
                <a:gd name="T67" fmla="*/ 2726921 h 676275"/>
                <a:gd name="T68" fmla="*/ 826566 w 425450"/>
                <a:gd name="T69" fmla="*/ 2142563 h 676275"/>
                <a:gd name="T70" fmla="*/ 725140 w 425450"/>
                <a:gd name="T71" fmla="*/ 1545126 h 676275"/>
                <a:gd name="T72" fmla="*/ 669454 w 425450"/>
                <a:gd name="T73" fmla="*/ 936607 h 676275"/>
                <a:gd name="T74" fmla="*/ 661045 w 425450"/>
                <a:gd name="T75" fmla="*/ 319027 h 676275"/>
                <a:gd name="T76" fmla="*/ 563814 w 425450"/>
                <a:gd name="T77" fmla="*/ 79726 h 676275"/>
                <a:gd name="T78" fmla="*/ 338598 w 425450"/>
                <a:gd name="T79" fmla="*/ 0 h 6762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5450" h="676275">
                  <a:moveTo>
                    <a:pt x="27562" y="0"/>
                  </a:moveTo>
                  <a:lnTo>
                    <a:pt x="8900" y="6494"/>
                  </a:lnTo>
                  <a:lnTo>
                    <a:pt x="0" y="25969"/>
                  </a:lnTo>
                  <a:lnTo>
                    <a:pt x="575" y="76508"/>
                  </a:lnTo>
                  <a:lnTo>
                    <a:pt x="4800" y="126436"/>
                  </a:lnTo>
                  <a:lnTo>
                    <a:pt x="12563" y="175598"/>
                  </a:lnTo>
                  <a:lnTo>
                    <a:pt x="23753" y="223840"/>
                  </a:lnTo>
                  <a:lnTo>
                    <a:pt x="38258" y="271004"/>
                  </a:lnTo>
                  <a:lnTo>
                    <a:pt x="55968" y="316937"/>
                  </a:lnTo>
                  <a:lnTo>
                    <a:pt x="76771" y="361482"/>
                  </a:lnTo>
                  <a:lnTo>
                    <a:pt x="100557" y="404485"/>
                  </a:lnTo>
                  <a:lnTo>
                    <a:pt x="127213" y="445790"/>
                  </a:lnTo>
                  <a:lnTo>
                    <a:pt x="156629" y="485241"/>
                  </a:lnTo>
                  <a:lnTo>
                    <a:pt x="188694" y="522684"/>
                  </a:lnTo>
                  <a:lnTo>
                    <a:pt x="223297" y="557963"/>
                  </a:lnTo>
                  <a:lnTo>
                    <a:pt x="260326" y="590922"/>
                  </a:lnTo>
                  <a:lnTo>
                    <a:pt x="299670" y="621407"/>
                  </a:lnTo>
                  <a:lnTo>
                    <a:pt x="341219" y="649261"/>
                  </a:lnTo>
                  <a:lnTo>
                    <a:pt x="384860" y="674330"/>
                  </a:lnTo>
                  <a:lnTo>
                    <a:pt x="406328" y="676175"/>
                  </a:lnTo>
                  <a:lnTo>
                    <a:pt x="421417" y="663244"/>
                  </a:lnTo>
                  <a:lnTo>
                    <a:pt x="425019" y="644239"/>
                  </a:lnTo>
                  <a:lnTo>
                    <a:pt x="412026" y="627861"/>
                  </a:lnTo>
                  <a:lnTo>
                    <a:pt x="368685" y="602866"/>
                  </a:lnTo>
                  <a:lnTo>
                    <a:pt x="327591" y="574997"/>
                  </a:lnTo>
                  <a:lnTo>
                    <a:pt x="288866" y="544419"/>
                  </a:lnTo>
                  <a:lnTo>
                    <a:pt x="252634" y="511296"/>
                  </a:lnTo>
                  <a:lnTo>
                    <a:pt x="219017" y="475791"/>
                  </a:lnTo>
                  <a:lnTo>
                    <a:pt x="188138" y="438070"/>
                  </a:lnTo>
                  <a:lnTo>
                    <a:pt x="160122" y="398297"/>
                  </a:lnTo>
                  <a:lnTo>
                    <a:pt x="135091" y="356637"/>
                  </a:lnTo>
                  <a:lnTo>
                    <a:pt x="113169" y="313253"/>
                  </a:lnTo>
                  <a:lnTo>
                    <a:pt x="94478" y="268310"/>
                  </a:lnTo>
                  <a:lnTo>
                    <a:pt x="79141" y="221973"/>
                  </a:lnTo>
                  <a:lnTo>
                    <a:pt x="67283" y="174406"/>
                  </a:lnTo>
                  <a:lnTo>
                    <a:pt x="59027" y="125774"/>
                  </a:lnTo>
                  <a:lnTo>
                    <a:pt x="54494" y="76240"/>
                  </a:lnTo>
                  <a:lnTo>
                    <a:pt x="53809" y="25969"/>
                  </a:lnTo>
                  <a:lnTo>
                    <a:pt x="45895" y="6490"/>
                  </a:lnTo>
                  <a:lnTo>
                    <a:pt x="27562" y="0"/>
                  </a:lnTo>
                  <a:close/>
                </a:path>
              </a:pathLst>
            </a:custGeom>
            <a:solidFill>
              <a:srgbClr val="CACDD4"/>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20" name="object 128"/>
            <p:cNvSpPr>
              <a:spLocks noChangeArrowheads="1"/>
            </p:cNvSpPr>
            <p:nvPr/>
          </p:nvSpPr>
          <p:spPr bwMode="auto">
            <a:xfrm>
              <a:off x="2956103" y="3586721"/>
              <a:ext cx="323668" cy="479773"/>
            </a:xfrm>
            <a:prstGeom prst="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defTabSz="685800">
                <a:defRPr/>
              </a:pPr>
              <a:endParaRPr lang="zh-CN" altLang="zh-CN" sz="1050">
                <a:latin typeface="微软雅黑" panose="020B0503020204020204" pitchFamily="34" charset="-122"/>
                <a:ea typeface="微软雅黑" panose="020B0503020204020204" pitchFamily="34" charset="-122"/>
              </a:endParaRPr>
            </a:p>
          </p:txBody>
        </p:sp>
        <p:sp>
          <p:nvSpPr>
            <p:cNvPr id="21" name="object 129"/>
            <p:cNvSpPr>
              <a:spLocks noChangeArrowheads="1"/>
            </p:cNvSpPr>
            <p:nvPr/>
          </p:nvSpPr>
          <p:spPr bwMode="auto">
            <a:xfrm>
              <a:off x="5451169" y="3586721"/>
              <a:ext cx="323691" cy="47977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defTabSz="685800">
                <a:defRPr/>
              </a:pPr>
              <a:endParaRPr lang="zh-CN" altLang="zh-CN" sz="1050">
                <a:latin typeface="微软雅黑" panose="020B0503020204020204" pitchFamily="34" charset="-122"/>
                <a:ea typeface="微软雅黑" panose="020B0503020204020204" pitchFamily="34" charset="-122"/>
              </a:endParaRPr>
            </a:p>
          </p:txBody>
        </p:sp>
        <p:sp>
          <p:nvSpPr>
            <p:cNvPr id="22" name="object 130"/>
            <p:cNvSpPr>
              <a:spLocks noChangeArrowheads="1"/>
            </p:cNvSpPr>
            <p:nvPr/>
          </p:nvSpPr>
          <p:spPr bwMode="auto">
            <a:xfrm>
              <a:off x="7920098" y="3595064"/>
              <a:ext cx="323691" cy="47977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defTabSz="685800">
                <a:defRPr/>
              </a:pPr>
              <a:endParaRPr lang="zh-CN" altLang="zh-CN" sz="1050">
                <a:latin typeface="微软雅黑" panose="020B0503020204020204" pitchFamily="34" charset="-122"/>
                <a:ea typeface="微软雅黑" panose="020B0503020204020204" pitchFamily="34" charset="-122"/>
              </a:endParaRPr>
            </a:p>
          </p:txBody>
        </p:sp>
      </p:grpSp>
      <p:sp>
        <p:nvSpPr>
          <p:cNvPr id="23" name="object 34"/>
          <p:cNvSpPr txBox="1">
            <a:spLocks noChangeArrowheads="1"/>
          </p:cNvSpPr>
          <p:nvPr/>
        </p:nvSpPr>
        <p:spPr bwMode="auto">
          <a:xfrm>
            <a:off x="7360444" y="1681163"/>
            <a:ext cx="838200" cy="17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953"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9525" algn="ctr" defTabSz="685800">
              <a:spcBef>
                <a:spcPts val="85"/>
              </a:spcBef>
              <a:defRPr/>
            </a:pPr>
            <a:r>
              <a:rPr lang="zh-CN" altLang="en-US" sz="1050" b="1">
                <a:solidFill>
                  <a:srgbClr val="414042"/>
                </a:solidFill>
                <a:latin typeface="微软雅黑" panose="020B0503020204020204" pitchFamily="34" charset="-122"/>
                <a:ea typeface="微软雅黑" panose="020B0503020204020204" pitchFamily="34" charset="-122"/>
              </a:rPr>
              <a:t>动销卖家数</a:t>
            </a:r>
            <a:endParaRPr lang="zh-CN" altLang="zh-CN" sz="1050" b="1">
              <a:latin typeface="微软雅黑" panose="020B0503020204020204" pitchFamily="34" charset="-122"/>
              <a:ea typeface="微软雅黑" panose="020B0503020204020204" pitchFamily="34" charset="-122"/>
            </a:endParaRPr>
          </a:p>
        </p:txBody>
      </p:sp>
      <p:sp>
        <p:nvSpPr>
          <p:cNvPr id="24" name="object 27"/>
          <p:cNvSpPr txBox="1">
            <a:spLocks noChangeArrowheads="1"/>
          </p:cNvSpPr>
          <p:nvPr/>
        </p:nvSpPr>
        <p:spPr bwMode="auto">
          <a:xfrm>
            <a:off x="7612857" y="2781300"/>
            <a:ext cx="865585" cy="28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953" rIns="0" bIns="0">
            <a:spAutoFit/>
          </a:bodyPr>
          <a:lstStyle>
            <a:lvl1pPr marL="127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9525" defTabSz="685800">
              <a:spcBef>
                <a:spcPts val="85"/>
              </a:spcBef>
              <a:defRPr/>
            </a:pPr>
            <a:r>
              <a:rPr lang="en-US" altLang="zh-CN">
                <a:solidFill>
                  <a:srgbClr val="F36D2D"/>
                </a:solidFill>
                <a:latin typeface="微软雅黑" panose="020B0503020204020204" pitchFamily="34" charset="-122"/>
                <a:ea typeface="微软雅黑" panose="020B0503020204020204" pitchFamily="34" charset="-122"/>
              </a:rPr>
              <a:t>43%</a:t>
            </a:r>
            <a:endParaRPr lang="zh-CN" altLang="zh-CN">
              <a:latin typeface="微软雅黑" panose="020B0503020204020204" pitchFamily="34" charset="-122"/>
              <a:ea typeface="微软雅黑" panose="020B0503020204020204" pitchFamily="34" charset="-122"/>
            </a:endParaRPr>
          </a:p>
        </p:txBody>
      </p:sp>
      <p:sp>
        <p:nvSpPr>
          <p:cNvPr id="25" name="object 122"/>
          <p:cNvSpPr/>
          <p:nvPr/>
        </p:nvSpPr>
        <p:spPr bwMode="auto">
          <a:xfrm>
            <a:off x="7173516" y="2291954"/>
            <a:ext cx="1270397" cy="1266825"/>
          </a:xfrm>
          <a:custGeom>
            <a:avLst/>
            <a:gdLst>
              <a:gd name="T0" fmla="*/ 0 w 1007109"/>
              <a:gd name="T1" fmla="*/ 6606169 h 1005204"/>
              <a:gd name="T2" fmla="*/ 247754 w 1007109"/>
              <a:gd name="T3" fmla="*/ 8622194 h 1005204"/>
              <a:gd name="T4" fmla="*/ 1053419 w 1007109"/>
              <a:gd name="T5" fmla="*/ 10458883 h 1005204"/>
              <a:gd name="T6" fmla="*/ 2354137 w 1007109"/>
              <a:gd name="T7" fmla="*/ 11990967 h 1005204"/>
              <a:gd name="T8" fmla="*/ 4080046 w 1007109"/>
              <a:gd name="T9" fmla="*/ 13089541 h 1005204"/>
              <a:gd name="T10" fmla="*/ 6046658 w 1007109"/>
              <a:gd name="T11" fmla="*/ 13618604 h 1005204"/>
              <a:gd name="T12" fmla="*/ 8073311 w 1007109"/>
              <a:gd name="T13" fmla="*/ 13555255 h 1005204"/>
              <a:gd name="T14" fmla="*/ 9931032 w 1007109"/>
              <a:gd name="T15" fmla="*/ 12933213 h 1005204"/>
              <a:gd name="T16" fmla="*/ 5796881 w 1007109"/>
              <a:gd name="T17" fmla="*/ 12853123 h 1005204"/>
              <a:gd name="T18" fmla="*/ 4038950 w 1007109"/>
              <a:gd name="T19" fmla="*/ 12263549 h 1005204"/>
              <a:gd name="T20" fmla="*/ 2526008 w 1007109"/>
              <a:gd name="T21" fmla="*/ 11147369 h 1005204"/>
              <a:gd name="T22" fmla="*/ 1433551 w 1007109"/>
              <a:gd name="T23" fmla="*/ 9643220 h 1005204"/>
              <a:gd name="T24" fmla="*/ 829531 w 1007109"/>
              <a:gd name="T25" fmla="*/ 7873359 h 1005204"/>
              <a:gd name="T26" fmla="*/ 624104 w 1007109"/>
              <a:gd name="T27" fmla="*/ 6341329 h 1005204"/>
              <a:gd name="T28" fmla="*/ 6582090 w 1007109"/>
              <a:gd name="T29" fmla="*/ 721339 h 1005204"/>
              <a:gd name="T30" fmla="*/ 8553246 w 1007109"/>
              <a:gd name="T31" fmla="*/ 954460 h 1005204"/>
              <a:gd name="T32" fmla="*/ 10308963 w 1007109"/>
              <a:gd name="T33" fmla="*/ 1795716 h 1005204"/>
              <a:gd name="T34" fmla="*/ 11704468 w 1007109"/>
              <a:gd name="T35" fmla="*/ 3130007 h 1005204"/>
              <a:gd name="T36" fmla="*/ 12625262 w 1007109"/>
              <a:gd name="T37" fmla="*/ 4835138 h 1005204"/>
              <a:gd name="T38" fmla="*/ 12959371 w 1007109"/>
              <a:gd name="T39" fmla="*/ 6672223 h 1005204"/>
              <a:gd name="T40" fmla="*/ 12742989 w 1007109"/>
              <a:gd name="T41" fmla="*/ 8388513 h 1005204"/>
              <a:gd name="T42" fmla="*/ 12065358 w 1007109"/>
              <a:gd name="T43" fmla="*/ 9928578 h 1005204"/>
              <a:gd name="T44" fmla="*/ 11008358 w 1007109"/>
              <a:gd name="T45" fmla="*/ 11222215 h 1005204"/>
              <a:gd name="T46" fmla="*/ 9653888 w 1007109"/>
              <a:gd name="T47" fmla="*/ 12199222 h 1005204"/>
              <a:gd name="T48" fmla="*/ 8083910 w 1007109"/>
              <a:gd name="T49" fmla="*/ 12789366 h 1005204"/>
              <a:gd name="T50" fmla="*/ 9931032 w 1007109"/>
              <a:gd name="T51" fmla="*/ 12933213 h 1005204"/>
              <a:gd name="T52" fmla="*/ 11634774 w 1007109"/>
              <a:gd name="T53" fmla="*/ 11706322 h 1005204"/>
              <a:gd name="T54" fmla="*/ 12832977 w 1007109"/>
              <a:gd name="T55" fmla="*/ 10120849 h 1005204"/>
              <a:gd name="T56" fmla="*/ 13534105 w 1007109"/>
              <a:gd name="T57" fmla="*/ 8266472 h 1005204"/>
              <a:gd name="T58" fmla="*/ 13667475 w 1007109"/>
              <a:gd name="T59" fmla="*/ 6268429 h 1005204"/>
              <a:gd name="T60" fmla="*/ 13211456 w 1007109"/>
              <a:gd name="T61" fmla="*/ 4336809 h 1005204"/>
              <a:gd name="T62" fmla="*/ 12237813 w 1007109"/>
              <a:gd name="T63" fmla="*/ 2628010 h 1005204"/>
              <a:gd name="T64" fmla="*/ 10822200 w 1007109"/>
              <a:gd name="T65" fmla="*/ 1259006 h 1005204"/>
              <a:gd name="T66" fmla="*/ 7164449 w 1007109"/>
              <a:gd name="T67" fmla="*/ 0 h 1005204"/>
              <a:gd name="T68" fmla="*/ 5278896 w 1007109"/>
              <a:gd name="T69" fmla="*/ 183978 h 1005204"/>
              <a:gd name="T70" fmla="*/ 3511545 w 1007109"/>
              <a:gd name="T71" fmla="*/ 871154 h 1005204"/>
              <a:gd name="T72" fmla="*/ 1973514 w 1007109"/>
              <a:gd name="T73" fmla="*/ 2029472 h 1005204"/>
              <a:gd name="T74" fmla="*/ 1564974 w 1007109"/>
              <a:gd name="T75" fmla="*/ 3044562 h 1005204"/>
              <a:gd name="T76" fmla="*/ 2501481 w 1007109"/>
              <a:gd name="T77" fmla="*/ 2538841 h 1005204"/>
              <a:gd name="T78" fmla="*/ 4093997 w 1007109"/>
              <a:gd name="T79" fmla="*/ 1389757 h 1005204"/>
              <a:gd name="T80" fmla="*/ 5935425 w 1007109"/>
              <a:gd name="T81" fmla="*/ 788479 h 1005204"/>
              <a:gd name="T82" fmla="*/ 9670274 w 1007109"/>
              <a:gd name="T83" fmla="*/ 592891 h 1005204"/>
              <a:gd name="T84" fmla="*/ 7800022 w 1007109"/>
              <a:gd name="T85" fmla="*/ 56031 h 10052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7109" h="1005204">
                <a:moveTo>
                  <a:pt x="27562" y="459914"/>
                </a:moveTo>
                <a:lnTo>
                  <a:pt x="8900" y="466409"/>
                </a:lnTo>
                <a:lnTo>
                  <a:pt x="0" y="485884"/>
                </a:lnTo>
                <a:lnTo>
                  <a:pt x="1229" y="536207"/>
                </a:lnTo>
                <a:lnTo>
                  <a:pt x="7359" y="585747"/>
                </a:lnTo>
                <a:lnTo>
                  <a:pt x="18219" y="634163"/>
                </a:lnTo>
                <a:lnTo>
                  <a:pt x="33637" y="681113"/>
                </a:lnTo>
                <a:lnTo>
                  <a:pt x="53443" y="726256"/>
                </a:lnTo>
                <a:lnTo>
                  <a:pt x="77465" y="769252"/>
                </a:lnTo>
                <a:lnTo>
                  <a:pt x="105532" y="809758"/>
                </a:lnTo>
                <a:lnTo>
                  <a:pt x="137472" y="847433"/>
                </a:lnTo>
                <a:lnTo>
                  <a:pt x="173116" y="881937"/>
                </a:lnTo>
                <a:lnTo>
                  <a:pt x="212290" y="912927"/>
                </a:lnTo>
                <a:lnTo>
                  <a:pt x="254825" y="940062"/>
                </a:lnTo>
                <a:lnTo>
                  <a:pt x="300034" y="962737"/>
                </a:lnTo>
                <a:lnTo>
                  <a:pt x="347030" y="980557"/>
                </a:lnTo>
                <a:lnTo>
                  <a:pt x="395380" y="993527"/>
                </a:lnTo>
                <a:lnTo>
                  <a:pt x="444653" y="1001650"/>
                </a:lnTo>
                <a:lnTo>
                  <a:pt x="494416" y="1004932"/>
                </a:lnTo>
                <a:lnTo>
                  <a:pt x="544238" y="1003377"/>
                </a:lnTo>
                <a:lnTo>
                  <a:pt x="593687" y="996990"/>
                </a:lnTo>
                <a:lnTo>
                  <a:pt x="642330" y="985775"/>
                </a:lnTo>
                <a:lnTo>
                  <a:pt x="689736" y="969736"/>
                </a:lnTo>
                <a:lnTo>
                  <a:pt x="730298" y="951239"/>
                </a:lnTo>
                <a:lnTo>
                  <a:pt x="511667" y="951239"/>
                </a:lnTo>
                <a:lnTo>
                  <a:pt x="469187" y="950448"/>
                </a:lnTo>
                <a:lnTo>
                  <a:pt x="426285" y="945348"/>
                </a:lnTo>
                <a:lnTo>
                  <a:pt x="383183" y="935748"/>
                </a:lnTo>
                <a:lnTo>
                  <a:pt x="340106" y="921456"/>
                </a:lnTo>
                <a:lnTo>
                  <a:pt x="297012" y="901985"/>
                </a:lnTo>
                <a:lnTo>
                  <a:pt x="256799" y="878345"/>
                </a:lnTo>
                <a:lnTo>
                  <a:pt x="219652" y="850869"/>
                </a:lnTo>
                <a:lnTo>
                  <a:pt x="185755" y="819890"/>
                </a:lnTo>
                <a:lnTo>
                  <a:pt x="155294" y="785740"/>
                </a:lnTo>
                <a:lnTo>
                  <a:pt x="128454" y="748752"/>
                </a:lnTo>
                <a:lnTo>
                  <a:pt x="105419" y="709260"/>
                </a:lnTo>
                <a:lnTo>
                  <a:pt x="86375" y="667596"/>
                </a:lnTo>
                <a:lnTo>
                  <a:pt x="71508" y="624094"/>
                </a:lnTo>
                <a:lnTo>
                  <a:pt x="61001" y="579086"/>
                </a:lnTo>
                <a:lnTo>
                  <a:pt x="55040" y="532905"/>
                </a:lnTo>
                <a:lnTo>
                  <a:pt x="53809" y="485884"/>
                </a:lnTo>
                <a:lnTo>
                  <a:pt x="45895" y="466405"/>
                </a:lnTo>
                <a:lnTo>
                  <a:pt x="27562" y="459914"/>
                </a:lnTo>
                <a:close/>
              </a:path>
              <a:path w="1007109" h="1005204">
                <a:moveTo>
                  <a:pt x="729518" y="53055"/>
                </a:moveTo>
                <a:lnTo>
                  <a:pt x="484027" y="53055"/>
                </a:lnTo>
                <a:lnTo>
                  <a:pt x="532198" y="53322"/>
                </a:lnTo>
                <a:lnTo>
                  <a:pt x="580634" y="58977"/>
                </a:lnTo>
                <a:lnTo>
                  <a:pt x="628980" y="70201"/>
                </a:lnTo>
                <a:lnTo>
                  <a:pt x="674440" y="86242"/>
                </a:lnTo>
                <a:lnTo>
                  <a:pt x="717581" y="106977"/>
                </a:lnTo>
                <a:lnTo>
                  <a:pt x="758090" y="132075"/>
                </a:lnTo>
                <a:lnTo>
                  <a:pt x="795656" y="161202"/>
                </a:lnTo>
                <a:lnTo>
                  <a:pt x="829967" y="194026"/>
                </a:lnTo>
                <a:lnTo>
                  <a:pt x="860711" y="230212"/>
                </a:lnTo>
                <a:lnTo>
                  <a:pt x="887576" y="269430"/>
                </a:lnTo>
                <a:lnTo>
                  <a:pt x="910250" y="311345"/>
                </a:lnTo>
                <a:lnTo>
                  <a:pt x="928423" y="355625"/>
                </a:lnTo>
                <a:lnTo>
                  <a:pt x="941781" y="401937"/>
                </a:lnTo>
                <a:lnTo>
                  <a:pt x="949717" y="446678"/>
                </a:lnTo>
                <a:lnTo>
                  <a:pt x="952993" y="490743"/>
                </a:lnTo>
                <a:lnTo>
                  <a:pt x="951830" y="533942"/>
                </a:lnTo>
                <a:lnTo>
                  <a:pt x="946452" y="576084"/>
                </a:lnTo>
                <a:lnTo>
                  <a:pt x="937081" y="616976"/>
                </a:lnTo>
                <a:lnTo>
                  <a:pt x="923942" y="656429"/>
                </a:lnTo>
                <a:lnTo>
                  <a:pt x="907257" y="694250"/>
                </a:lnTo>
                <a:lnTo>
                  <a:pt x="887250" y="730248"/>
                </a:lnTo>
                <a:lnTo>
                  <a:pt x="864142" y="764233"/>
                </a:lnTo>
                <a:lnTo>
                  <a:pt x="838158" y="796012"/>
                </a:lnTo>
                <a:lnTo>
                  <a:pt x="809521" y="825395"/>
                </a:lnTo>
                <a:lnTo>
                  <a:pt x="778453" y="852191"/>
                </a:lnTo>
                <a:lnTo>
                  <a:pt x="745178" y="876207"/>
                </a:lnTo>
                <a:lnTo>
                  <a:pt x="709918" y="897254"/>
                </a:lnTo>
                <a:lnTo>
                  <a:pt x="672898" y="915138"/>
                </a:lnTo>
                <a:lnTo>
                  <a:pt x="634339" y="929671"/>
                </a:lnTo>
                <a:lnTo>
                  <a:pt x="594466" y="940659"/>
                </a:lnTo>
                <a:lnTo>
                  <a:pt x="553501" y="947912"/>
                </a:lnTo>
                <a:lnTo>
                  <a:pt x="511667" y="951239"/>
                </a:lnTo>
                <a:lnTo>
                  <a:pt x="730298" y="951239"/>
                </a:lnTo>
                <a:lnTo>
                  <a:pt x="779106" y="923209"/>
                </a:lnTo>
                <a:lnTo>
                  <a:pt x="818992" y="893886"/>
                </a:lnTo>
                <a:lnTo>
                  <a:pt x="855586" y="861001"/>
                </a:lnTo>
                <a:lnTo>
                  <a:pt x="888697" y="824896"/>
                </a:lnTo>
                <a:lnTo>
                  <a:pt x="918132" y="785912"/>
                </a:lnTo>
                <a:lnTo>
                  <a:pt x="943698" y="744389"/>
                </a:lnTo>
                <a:lnTo>
                  <a:pt x="965202" y="700669"/>
                </a:lnTo>
                <a:lnTo>
                  <a:pt x="982453" y="655092"/>
                </a:lnTo>
                <a:lnTo>
                  <a:pt x="995257" y="608000"/>
                </a:lnTo>
                <a:lnTo>
                  <a:pt x="1003422" y="559734"/>
                </a:lnTo>
                <a:lnTo>
                  <a:pt x="1006756" y="510635"/>
                </a:lnTo>
                <a:lnTo>
                  <a:pt x="1005065" y="461043"/>
                </a:lnTo>
                <a:lnTo>
                  <a:pt x="998460" y="412397"/>
                </a:lnTo>
                <a:lnTo>
                  <a:pt x="987213" y="364934"/>
                </a:lnTo>
                <a:lnTo>
                  <a:pt x="971531" y="318973"/>
                </a:lnTo>
                <a:lnTo>
                  <a:pt x="951620" y="274833"/>
                </a:lnTo>
                <a:lnTo>
                  <a:pt x="927684" y="232833"/>
                </a:lnTo>
                <a:lnTo>
                  <a:pt x="899932" y="193290"/>
                </a:lnTo>
                <a:lnTo>
                  <a:pt x="868568" y="156525"/>
                </a:lnTo>
                <a:lnTo>
                  <a:pt x="833799" y="122855"/>
                </a:lnTo>
                <a:lnTo>
                  <a:pt x="795832" y="92600"/>
                </a:lnTo>
                <a:lnTo>
                  <a:pt x="754871" y="66077"/>
                </a:lnTo>
                <a:lnTo>
                  <a:pt x="729518" y="53055"/>
                </a:lnTo>
                <a:close/>
              </a:path>
              <a:path w="1007109" h="1005204">
                <a:moveTo>
                  <a:pt x="526852" y="0"/>
                </a:moveTo>
                <a:lnTo>
                  <a:pt x="480171" y="252"/>
                </a:lnTo>
                <a:lnTo>
                  <a:pt x="433851" y="4792"/>
                </a:lnTo>
                <a:lnTo>
                  <a:pt x="388194" y="13532"/>
                </a:lnTo>
                <a:lnTo>
                  <a:pt x="343503" y="26383"/>
                </a:lnTo>
                <a:lnTo>
                  <a:pt x="300080" y="43260"/>
                </a:lnTo>
                <a:lnTo>
                  <a:pt x="258228" y="64074"/>
                </a:lnTo>
                <a:lnTo>
                  <a:pt x="218250" y="88738"/>
                </a:lnTo>
                <a:lnTo>
                  <a:pt x="180448" y="117165"/>
                </a:lnTo>
                <a:lnTo>
                  <a:pt x="145126" y="149268"/>
                </a:lnTo>
                <a:lnTo>
                  <a:pt x="112585" y="184958"/>
                </a:lnTo>
                <a:lnTo>
                  <a:pt x="106161" y="205830"/>
                </a:lnTo>
                <a:lnTo>
                  <a:pt x="115084" y="223928"/>
                </a:lnTo>
                <a:lnTo>
                  <a:pt x="132270" y="232053"/>
                </a:lnTo>
                <a:lnTo>
                  <a:pt x="150634" y="223007"/>
                </a:lnTo>
                <a:lnTo>
                  <a:pt x="183951" y="186732"/>
                </a:lnTo>
                <a:lnTo>
                  <a:pt x="220363" y="154387"/>
                </a:lnTo>
                <a:lnTo>
                  <a:pt x="259517" y="126155"/>
                </a:lnTo>
                <a:lnTo>
                  <a:pt x="301060" y="102217"/>
                </a:lnTo>
                <a:lnTo>
                  <a:pt x="344635" y="82756"/>
                </a:lnTo>
                <a:lnTo>
                  <a:pt x="389891" y="67954"/>
                </a:lnTo>
                <a:lnTo>
                  <a:pt x="436473" y="57993"/>
                </a:lnTo>
                <a:lnTo>
                  <a:pt x="484027" y="53055"/>
                </a:lnTo>
                <a:lnTo>
                  <a:pt x="729518" y="53055"/>
                </a:lnTo>
                <a:lnTo>
                  <a:pt x="711123" y="43607"/>
                </a:lnTo>
                <a:lnTo>
                  <a:pt x="666028" y="25837"/>
                </a:lnTo>
                <a:lnTo>
                  <a:pt x="620083" y="12705"/>
                </a:lnTo>
                <a:lnTo>
                  <a:pt x="573590" y="4121"/>
                </a:lnTo>
                <a:lnTo>
                  <a:pt x="526852" y="0"/>
                </a:lnTo>
                <a:close/>
              </a:path>
            </a:pathLst>
          </a:custGeom>
          <a:solidFill>
            <a:srgbClr val="F36D2D"/>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26" name="object 123"/>
          <p:cNvSpPr/>
          <p:nvPr/>
        </p:nvSpPr>
        <p:spPr bwMode="auto">
          <a:xfrm>
            <a:off x="7043738" y="2871787"/>
            <a:ext cx="1508522" cy="815579"/>
          </a:xfrm>
          <a:custGeom>
            <a:avLst/>
            <a:gdLst>
              <a:gd name="T0" fmla="*/ 121054 w 1195705"/>
              <a:gd name="T1" fmla="*/ 88334 h 647064"/>
              <a:gd name="T2" fmla="*/ 11027 w 1195705"/>
              <a:gd name="T3" fmla="*/ 1024654 h 647064"/>
              <a:gd name="T4" fmla="*/ 196374 w 1195705"/>
              <a:gd name="T5" fmla="*/ 2341671 h 647064"/>
              <a:gd name="T6" fmla="*/ 587518 w 1195705"/>
              <a:gd name="T7" fmla="*/ 3603188 h 647064"/>
              <a:gd name="T8" fmla="*/ 1170182 w 1195705"/>
              <a:gd name="T9" fmla="*/ 4784120 h 647064"/>
              <a:gd name="T10" fmla="*/ 1930123 w 1195705"/>
              <a:gd name="T11" fmla="*/ 5859444 h 647064"/>
              <a:gd name="T12" fmla="*/ 2853087 w 1195705"/>
              <a:gd name="T13" fmla="*/ 6804126 h 647064"/>
              <a:gd name="T14" fmla="*/ 3924799 w 1195705"/>
              <a:gd name="T15" fmla="*/ 7593090 h 647064"/>
              <a:gd name="T16" fmla="*/ 5138110 w 1195705"/>
              <a:gd name="T17" fmla="*/ 8204803 h 647064"/>
              <a:gd name="T18" fmla="*/ 6435294 w 1195705"/>
              <a:gd name="T19" fmla="*/ 8604845 h 647064"/>
              <a:gd name="T20" fmla="*/ 7768051 w 1195705"/>
              <a:gd name="T21" fmla="*/ 8785116 h 647064"/>
              <a:gd name="T22" fmla="*/ 9107170 w 1195705"/>
              <a:gd name="T23" fmla="*/ 8748964 h 647064"/>
              <a:gd name="T24" fmla="*/ 10423411 w 1195705"/>
              <a:gd name="T25" fmla="*/ 8499694 h 647064"/>
              <a:gd name="T26" fmla="*/ 11587301 w 1195705"/>
              <a:gd name="T27" fmla="*/ 8081676 h 647064"/>
              <a:gd name="T28" fmla="*/ 7700827 w 1195705"/>
              <a:gd name="T29" fmla="*/ 8064574 h 647064"/>
              <a:gd name="T30" fmla="*/ 6414679 w 1195705"/>
              <a:gd name="T31" fmla="*/ 7858064 h 647064"/>
              <a:gd name="T32" fmla="*/ 5201496 w 1195705"/>
              <a:gd name="T33" fmla="*/ 7435071 h 647064"/>
              <a:gd name="T34" fmla="*/ 4095744 w 1195705"/>
              <a:gd name="T35" fmla="*/ 6819500 h 647064"/>
              <a:gd name="T36" fmla="*/ 3115550 w 1195705"/>
              <a:gd name="T37" fmla="*/ 6034052 h 647064"/>
              <a:gd name="T38" fmla="*/ 2279009 w 1195705"/>
              <a:gd name="T39" fmla="*/ 5101433 h 647064"/>
              <a:gd name="T40" fmla="*/ 1604240 w 1195705"/>
              <a:gd name="T41" fmla="*/ 4044329 h 647064"/>
              <a:gd name="T42" fmla="*/ 1109355 w 1195705"/>
              <a:gd name="T43" fmla="*/ 2885451 h 647064"/>
              <a:gd name="T44" fmla="*/ 812486 w 1195705"/>
              <a:gd name="T45" fmla="*/ 1647493 h 647064"/>
              <a:gd name="T46" fmla="*/ 731730 w 1195705"/>
              <a:gd name="T47" fmla="*/ 353150 h 647064"/>
              <a:gd name="T48" fmla="*/ 374856 w 1195705"/>
              <a:gd name="T49" fmla="*/ 0 h 647064"/>
              <a:gd name="T50" fmla="*/ 15722880 w 1195705"/>
              <a:gd name="T51" fmla="*/ 2028990 h 647064"/>
              <a:gd name="T52" fmla="*/ 15370612 w 1195705"/>
              <a:gd name="T53" fmla="*/ 2873883 h 647064"/>
              <a:gd name="T54" fmla="*/ 14869483 w 1195705"/>
              <a:gd name="T55" fmla="*/ 4034985 h 647064"/>
              <a:gd name="T56" fmla="*/ 14195360 w 1195705"/>
              <a:gd name="T57" fmla="*/ 5082747 h 647064"/>
              <a:gd name="T58" fmla="*/ 13369362 w 1195705"/>
              <a:gd name="T59" fmla="*/ 6000667 h 647064"/>
              <a:gd name="T60" fmla="*/ 12412621 w 1195705"/>
              <a:gd name="T61" fmla="*/ 6772231 h 647064"/>
              <a:gd name="T62" fmla="*/ 11346278 w 1195705"/>
              <a:gd name="T63" fmla="*/ 7380905 h 647064"/>
              <a:gd name="T64" fmla="*/ 10191439 w 1195705"/>
              <a:gd name="T65" fmla="*/ 7810207 h 647064"/>
              <a:gd name="T66" fmla="*/ 8969244 w 1195705"/>
              <a:gd name="T67" fmla="*/ 8043593 h 647064"/>
              <a:gd name="T68" fmla="*/ 11587301 w 1195705"/>
              <a:gd name="T69" fmla="*/ 8081676 h 647064"/>
              <a:gd name="T70" fmla="*/ 12870397 w 1195705"/>
              <a:gd name="T71" fmla="*/ 7374987 h 647064"/>
              <a:gd name="T72" fmla="*/ 13933418 w 1195705"/>
              <a:gd name="T73" fmla="*/ 6514633 h 647064"/>
              <a:gd name="T74" fmla="*/ 14827903 w 1195705"/>
              <a:gd name="T75" fmla="*/ 5498642 h 647064"/>
              <a:gd name="T76" fmla="*/ 15542860 w 1195705"/>
              <a:gd name="T77" fmla="*/ 4353191 h 647064"/>
              <a:gd name="T78" fmla="*/ 16067630 w 1195705"/>
              <a:gd name="T79" fmla="*/ 3104862 h 647064"/>
              <a:gd name="T80" fmla="*/ 16207959 w 1195705"/>
              <a:gd name="T81" fmla="*/ 2162849 h 647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95705" h="647064">
                <a:moveTo>
                  <a:pt x="27566" y="0"/>
                </a:moveTo>
                <a:lnTo>
                  <a:pt x="8902" y="6497"/>
                </a:lnTo>
                <a:lnTo>
                  <a:pt x="0" y="25974"/>
                </a:lnTo>
                <a:lnTo>
                  <a:pt x="811" y="75363"/>
                </a:lnTo>
                <a:lnTo>
                  <a:pt x="5669" y="124192"/>
                </a:lnTo>
                <a:lnTo>
                  <a:pt x="14441" y="172230"/>
                </a:lnTo>
                <a:lnTo>
                  <a:pt x="26996" y="219248"/>
                </a:lnTo>
                <a:lnTo>
                  <a:pt x="43204" y="265014"/>
                </a:lnTo>
                <a:lnTo>
                  <a:pt x="62932" y="309299"/>
                </a:lnTo>
                <a:lnTo>
                  <a:pt x="86052" y="351872"/>
                </a:lnTo>
                <a:lnTo>
                  <a:pt x="112430" y="392503"/>
                </a:lnTo>
                <a:lnTo>
                  <a:pt x="141936" y="430962"/>
                </a:lnTo>
                <a:lnTo>
                  <a:pt x="174439" y="467019"/>
                </a:lnTo>
                <a:lnTo>
                  <a:pt x="209808" y="500443"/>
                </a:lnTo>
                <a:lnTo>
                  <a:pt x="247912" y="531004"/>
                </a:lnTo>
                <a:lnTo>
                  <a:pt x="288619" y="558471"/>
                </a:lnTo>
                <a:lnTo>
                  <a:pt x="331800" y="582615"/>
                </a:lnTo>
                <a:lnTo>
                  <a:pt x="377843" y="603463"/>
                </a:lnTo>
                <a:lnTo>
                  <a:pt x="425077" y="620210"/>
                </a:lnTo>
                <a:lnTo>
                  <a:pt x="473234" y="632886"/>
                </a:lnTo>
                <a:lnTo>
                  <a:pt x="522045" y="641521"/>
                </a:lnTo>
                <a:lnTo>
                  <a:pt x="571242" y="646145"/>
                </a:lnTo>
                <a:lnTo>
                  <a:pt x="620555" y="646790"/>
                </a:lnTo>
                <a:lnTo>
                  <a:pt x="669717" y="643486"/>
                </a:lnTo>
                <a:lnTo>
                  <a:pt x="718457" y="636263"/>
                </a:lnTo>
                <a:lnTo>
                  <a:pt x="766509" y="625152"/>
                </a:lnTo>
                <a:lnTo>
                  <a:pt x="813603" y="610182"/>
                </a:lnTo>
                <a:lnTo>
                  <a:pt x="852099" y="594407"/>
                </a:lnTo>
                <a:lnTo>
                  <a:pt x="613264" y="594407"/>
                </a:lnTo>
                <a:lnTo>
                  <a:pt x="566298" y="593149"/>
                </a:lnTo>
                <a:lnTo>
                  <a:pt x="518871" y="587682"/>
                </a:lnTo>
                <a:lnTo>
                  <a:pt x="471718" y="577960"/>
                </a:lnTo>
                <a:lnTo>
                  <a:pt x="426207" y="564279"/>
                </a:lnTo>
                <a:lnTo>
                  <a:pt x="382504" y="546849"/>
                </a:lnTo>
                <a:lnTo>
                  <a:pt x="340776" y="525877"/>
                </a:lnTo>
                <a:lnTo>
                  <a:pt x="301190" y="501574"/>
                </a:lnTo>
                <a:lnTo>
                  <a:pt x="263912" y="474146"/>
                </a:lnTo>
                <a:lnTo>
                  <a:pt x="229109" y="443804"/>
                </a:lnTo>
                <a:lnTo>
                  <a:pt x="196947" y="410756"/>
                </a:lnTo>
                <a:lnTo>
                  <a:pt x="167592" y="375210"/>
                </a:lnTo>
                <a:lnTo>
                  <a:pt x="141211" y="337375"/>
                </a:lnTo>
                <a:lnTo>
                  <a:pt x="117971" y="297460"/>
                </a:lnTo>
                <a:lnTo>
                  <a:pt x="98039" y="255674"/>
                </a:lnTo>
                <a:lnTo>
                  <a:pt x="81579" y="212225"/>
                </a:lnTo>
                <a:lnTo>
                  <a:pt x="68760" y="167322"/>
                </a:lnTo>
                <a:lnTo>
                  <a:pt x="59748" y="121173"/>
                </a:lnTo>
                <a:lnTo>
                  <a:pt x="54709" y="73988"/>
                </a:lnTo>
                <a:lnTo>
                  <a:pt x="53809" y="25974"/>
                </a:lnTo>
                <a:lnTo>
                  <a:pt x="45900" y="6490"/>
                </a:lnTo>
                <a:lnTo>
                  <a:pt x="27566" y="0"/>
                </a:lnTo>
                <a:close/>
              </a:path>
              <a:path w="1195705" h="647064">
                <a:moveTo>
                  <a:pt x="1175596" y="147847"/>
                </a:moveTo>
                <a:lnTo>
                  <a:pt x="1156218" y="149232"/>
                </a:lnTo>
                <a:lnTo>
                  <a:pt x="1143482" y="165928"/>
                </a:lnTo>
                <a:lnTo>
                  <a:pt x="1130313" y="211374"/>
                </a:lnTo>
                <a:lnTo>
                  <a:pt x="1113575" y="255039"/>
                </a:lnTo>
                <a:lnTo>
                  <a:pt x="1093462" y="296773"/>
                </a:lnTo>
                <a:lnTo>
                  <a:pt x="1070169" y="336422"/>
                </a:lnTo>
                <a:lnTo>
                  <a:pt x="1043889" y="373836"/>
                </a:lnTo>
                <a:lnTo>
                  <a:pt x="1014817" y="408862"/>
                </a:lnTo>
                <a:lnTo>
                  <a:pt x="983147" y="441349"/>
                </a:lnTo>
                <a:lnTo>
                  <a:pt x="949074" y="471144"/>
                </a:lnTo>
                <a:lnTo>
                  <a:pt x="912791" y="498097"/>
                </a:lnTo>
                <a:lnTo>
                  <a:pt x="874493" y="522054"/>
                </a:lnTo>
                <a:lnTo>
                  <a:pt x="834375" y="542865"/>
                </a:lnTo>
                <a:lnTo>
                  <a:pt x="792629" y="560378"/>
                </a:lnTo>
                <a:lnTo>
                  <a:pt x="749451" y="574440"/>
                </a:lnTo>
                <a:lnTo>
                  <a:pt x="705035" y="584900"/>
                </a:lnTo>
                <a:lnTo>
                  <a:pt x="659574" y="591606"/>
                </a:lnTo>
                <a:lnTo>
                  <a:pt x="613264" y="594407"/>
                </a:lnTo>
                <a:lnTo>
                  <a:pt x="852099" y="594407"/>
                </a:lnTo>
                <a:lnTo>
                  <a:pt x="903844" y="568791"/>
                </a:lnTo>
                <a:lnTo>
                  <a:pt x="946454" y="542430"/>
                </a:lnTo>
                <a:lnTo>
                  <a:pt x="987031" y="512333"/>
                </a:lnTo>
                <a:lnTo>
                  <a:pt x="1024626" y="479151"/>
                </a:lnTo>
                <a:lnTo>
                  <a:pt x="1059116" y="443101"/>
                </a:lnTo>
                <a:lnTo>
                  <a:pt x="1090404" y="404425"/>
                </a:lnTo>
                <a:lnTo>
                  <a:pt x="1118392" y="363369"/>
                </a:lnTo>
                <a:lnTo>
                  <a:pt x="1142980" y="320177"/>
                </a:lnTo>
                <a:lnTo>
                  <a:pt x="1164073" y="275093"/>
                </a:lnTo>
                <a:lnTo>
                  <a:pt x="1181570" y="228362"/>
                </a:lnTo>
                <a:lnTo>
                  <a:pt x="1195374" y="180228"/>
                </a:lnTo>
                <a:lnTo>
                  <a:pt x="1191890" y="159077"/>
                </a:lnTo>
                <a:lnTo>
                  <a:pt x="1175596" y="147847"/>
                </a:lnTo>
                <a:close/>
              </a:path>
            </a:pathLst>
          </a:custGeom>
          <a:solidFill>
            <a:srgbClr val="9195A2"/>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27" name="object 124"/>
          <p:cNvSpPr/>
          <p:nvPr/>
        </p:nvSpPr>
        <p:spPr bwMode="auto">
          <a:xfrm>
            <a:off x="6910387" y="2871787"/>
            <a:ext cx="539354" cy="853679"/>
          </a:xfrm>
          <a:custGeom>
            <a:avLst/>
            <a:gdLst>
              <a:gd name="T0" fmla="*/ 374740 w 427355"/>
              <a:gd name="T1" fmla="*/ 0 h 677545"/>
              <a:gd name="T2" fmla="*/ 121000 w 427355"/>
              <a:gd name="T3" fmla="*/ 88327 h 677545"/>
              <a:gd name="T4" fmla="*/ 0 w 427355"/>
              <a:gd name="T5" fmla="*/ 353205 h 677545"/>
              <a:gd name="T6" fmla="*/ 7915 w 427355"/>
              <a:gd name="T7" fmla="*/ 1042344 h 677545"/>
              <a:gd name="T8" fmla="*/ 65770 w 427355"/>
              <a:gd name="T9" fmla="*/ 1723158 h 677545"/>
              <a:gd name="T10" fmla="*/ 172027 w 427355"/>
              <a:gd name="T11" fmla="*/ 2393509 h 677545"/>
              <a:gd name="T12" fmla="*/ 325152 w 427355"/>
              <a:gd name="T13" fmla="*/ 3051266 h 677545"/>
              <a:gd name="T14" fmla="*/ 523647 w 427355"/>
              <a:gd name="T15" fmla="*/ 3694288 h 677545"/>
              <a:gd name="T16" fmla="*/ 765922 w 427355"/>
              <a:gd name="T17" fmla="*/ 4320423 h 677545"/>
              <a:gd name="T18" fmla="*/ 1050520 w 427355"/>
              <a:gd name="T19" fmla="*/ 4927546 h 677545"/>
              <a:gd name="T20" fmla="*/ 1375857 w 427355"/>
              <a:gd name="T21" fmla="*/ 5513523 h 677545"/>
              <a:gd name="T22" fmla="*/ 1740456 w 427355"/>
              <a:gd name="T23" fmla="*/ 6076195 h 677545"/>
              <a:gd name="T24" fmla="*/ 2142743 w 427355"/>
              <a:gd name="T25" fmla="*/ 6613468 h 677545"/>
              <a:gd name="T26" fmla="*/ 2581200 w 427355"/>
              <a:gd name="T27" fmla="*/ 7123139 h 677545"/>
              <a:gd name="T28" fmla="*/ 3054322 w 427355"/>
              <a:gd name="T29" fmla="*/ 7603129 h 677545"/>
              <a:gd name="T30" fmla="*/ 3560571 w 427355"/>
              <a:gd name="T31" fmla="*/ 8051268 h 677545"/>
              <a:gd name="T32" fmla="*/ 4098392 w 427355"/>
              <a:gd name="T33" fmla="*/ 8465427 h 677545"/>
              <a:gd name="T34" fmla="*/ 4666296 w 427355"/>
              <a:gd name="T35" fmla="*/ 8843473 h 677545"/>
              <a:gd name="T36" fmla="*/ 5262751 w 427355"/>
              <a:gd name="T37" fmla="*/ 9183252 h 677545"/>
              <a:gd name="T38" fmla="*/ 5555021 w 427355"/>
              <a:gd name="T39" fmla="*/ 9207502 h 677545"/>
              <a:gd name="T40" fmla="*/ 5760386 w 427355"/>
              <a:gd name="T41" fmla="*/ 9031421 h 677545"/>
              <a:gd name="T42" fmla="*/ 5809271 w 427355"/>
              <a:gd name="T43" fmla="*/ 8773320 h 677545"/>
              <a:gd name="T44" fmla="*/ 5632151 w 427355"/>
              <a:gd name="T45" fmla="*/ 8551441 h 677545"/>
              <a:gd name="T46" fmla="*/ 5039604 w 427355"/>
              <a:gd name="T47" fmla="*/ 8212560 h 677545"/>
              <a:gd name="T48" fmla="*/ 4477701 w 427355"/>
              <a:gd name="T49" fmla="*/ 7834232 h 677545"/>
              <a:gd name="T50" fmla="*/ 3948110 w 427355"/>
              <a:gd name="T51" fmla="*/ 7418704 h 677545"/>
              <a:gd name="T52" fmla="*/ 3452554 w 427355"/>
              <a:gd name="T53" fmla="*/ 6968240 h 677545"/>
              <a:gd name="T54" fmla="*/ 2992719 w 427355"/>
              <a:gd name="T55" fmla="*/ 6485110 h 677545"/>
              <a:gd name="T56" fmla="*/ 2570294 w 427355"/>
              <a:gd name="T57" fmla="*/ 5971556 h 677545"/>
              <a:gd name="T58" fmla="*/ 2186969 w 427355"/>
              <a:gd name="T59" fmla="*/ 5429829 h 677545"/>
              <a:gd name="T60" fmla="*/ 1844454 w 427355"/>
              <a:gd name="T61" fmla="*/ 4862217 h 677545"/>
              <a:gd name="T62" fmla="*/ 1544430 w 427355"/>
              <a:gd name="T63" fmla="*/ 4270945 h 677545"/>
              <a:gd name="T64" fmla="*/ 1288601 w 427355"/>
              <a:gd name="T65" fmla="*/ 3658295 h 677545"/>
              <a:gd name="T66" fmla="*/ 1078664 w 427355"/>
              <a:gd name="T67" fmla="*/ 3026508 h 677545"/>
              <a:gd name="T68" fmla="*/ 916316 w 427355"/>
              <a:gd name="T69" fmla="*/ 2377857 h 677545"/>
              <a:gd name="T70" fmla="*/ 803256 w 427355"/>
              <a:gd name="T71" fmla="*/ 1714584 h 677545"/>
              <a:gd name="T72" fmla="*/ 741146 w 427355"/>
              <a:gd name="T73" fmla="*/ 1038950 h 677545"/>
              <a:gd name="T74" fmla="*/ 731730 w 427355"/>
              <a:gd name="T75" fmla="*/ 353205 h 677545"/>
              <a:gd name="T76" fmla="*/ 624027 w 427355"/>
              <a:gd name="T77" fmla="*/ 88280 h 677545"/>
              <a:gd name="T78" fmla="*/ 374740 w 427355"/>
              <a:gd name="T79" fmla="*/ 0 h 6775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7355" h="677545">
                <a:moveTo>
                  <a:pt x="27557" y="0"/>
                </a:moveTo>
                <a:lnTo>
                  <a:pt x="8898" y="6496"/>
                </a:lnTo>
                <a:lnTo>
                  <a:pt x="0" y="25979"/>
                </a:lnTo>
                <a:lnTo>
                  <a:pt x="582" y="76665"/>
                </a:lnTo>
                <a:lnTo>
                  <a:pt x="4837" y="126739"/>
                </a:lnTo>
                <a:lnTo>
                  <a:pt x="12650" y="176044"/>
                </a:lnTo>
                <a:lnTo>
                  <a:pt x="23911" y="224422"/>
                </a:lnTo>
                <a:lnTo>
                  <a:pt x="38507" y="271716"/>
                </a:lnTo>
                <a:lnTo>
                  <a:pt x="56324" y="317769"/>
                </a:lnTo>
                <a:lnTo>
                  <a:pt x="77252" y="362423"/>
                </a:lnTo>
                <a:lnTo>
                  <a:pt x="101177" y="405522"/>
                </a:lnTo>
                <a:lnTo>
                  <a:pt x="127988" y="446907"/>
                </a:lnTo>
                <a:lnTo>
                  <a:pt x="157571" y="486423"/>
                </a:lnTo>
                <a:lnTo>
                  <a:pt x="189814" y="523910"/>
                </a:lnTo>
                <a:lnTo>
                  <a:pt x="224606" y="559213"/>
                </a:lnTo>
                <a:lnTo>
                  <a:pt x="261834" y="592174"/>
                </a:lnTo>
                <a:lnTo>
                  <a:pt x="301384" y="622636"/>
                </a:lnTo>
                <a:lnTo>
                  <a:pt x="343146" y="650441"/>
                </a:lnTo>
                <a:lnTo>
                  <a:pt x="387007" y="675432"/>
                </a:lnTo>
                <a:lnTo>
                  <a:pt x="408500" y="677215"/>
                </a:lnTo>
                <a:lnTo>
                  <a:pt x="423602" y="664265"/>
                </a:lnTo>
                <a:lnTo>
                  <a:pt x="427197" y="645281"/>
                </a:lnTo>
                <a:lnTo>
                  <a:pt x="414172" y="628962"/>
                </a:lnTo>
                <a:lnTo>
                  <a:pt x="370598" y="604037"/>
                </a:lnTo>
                <a:lnTo>
                  <a:pt x="329277" y="576211"/>
                </a:lnTo>
                <a:lnTo>
                  <a:pt x="290333" y="545649"/>
                </a:lnTo>
                <a:lnTo>
                  <a:pt x="253891" y="512517"/>
                </a:lnTo>
                <a:lnTo>
                  <a:pt x="220076" y="476982"/>
                </a:lnTo>
                <a:lnTo>
                  <a:pt x="189012" y="439210"/>
                </a:lnTo>
                <a:lnTo>
                  <a:pt x="160823" y="399366"/>
                </a:lnTo>
                <a:lnTo>
                  <a:pt x="135636" y="357618"/>
                </a:lnTo>
                <a:lnTo>
                  <a:pt x="113573" y="314130"/>
                </a:lnTo>
                <a:lnTo>
                  <a:pt x="94760" y="269069"/>
                </a:lnTo>
                <a:lnTo>
                  <a:pt x="79322" y="222601"/>
                </a:lnTo>
                <a:lnTo>
                  <a:pt x="67383" y="174892"/>
                </a:lnTo>
                <a:lnTo>
                  <a:pt x="59069" y="126108"/>
                </a:lnTo>
                <a:lnTo>
                  <a:pt x="54502" y="76415"/>
                </a:lnTo>
                <a:lnTo>
                  <a:pt x="53809" y="25979"/>
                </a:lnTo>
                <a:lnTo>
                  <a:pt x="45889" y="6493"/>
                </a:lnTo>
                <a:lnTo>
                  <a:pt x="27557" y="0"/>
                </a:lnTo>
                <a:close/>
              </a:path>
            </a:pathLst>
          </a:custGeom>
          <a:solidFill>
            <a:srgbClr val="CACDD4"/>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pPr defTabSz="685800">
              <a:defRPr/>
            </a:pPr>
            <a:endParaRPr lang="zh-CN" altLang="en-US" sz="1350">
              <a:solidFill>
                <a:prstClr val="black"/>
              </a:solidFill>
              <a:latin typeface="等线" panose="020F0502020204030204"/>
              <a:ea typeface="等线" panose="02010600030101010101" pitchFamily="2" charset="-122"/>
            </a:endParaRPr>
          </a:p>
        </p:txBody>
      </p:sp>
      <p:sp>
        <p:nvSpPr>
          <p:cNvPr id="28" name="object 130"/>
          <p:cNvSpPr>
            <a:spLocks noChangeArrowheads="1"/>
          </p:cNvSpPr>
          <p:nvPr/>
        </p:nvSpPr>
        <p:spPr bwMode="auto">
          <a:xfrm>
            <a:off x="7283054" y="2707482"/>
            <a:ext cx="269081" cy="39766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defTabSz="685800">
              <a:defRPr/>
            </a:pPr>
            <a:endParaRPr lang="zh-CN" altLang="zh-CN" sz="1050">
              <a:latin typeface="微软雅黑" panose="020B0503020204020204" pitchFamily="34" charset="-122"/>
              <a:ea typeface="微软雅黑" panose="020B0503020204020204" pitchFamily="34" charset="-122"/>
            </a:endParaRPr>
          </a:p>
        </p:txBody>
      </p:sp>
      <p:sp>
        <p:nvSpPr>
          <p:cNvPr id="29" name="文本框 99"/>
          <p:cNvSpPr txBox="1">
            <a:spLocks noChangeArrowheads="1"/>
          </p:cNvSpPr>
          <p:nvPr/>
        </p:nvSpPr>
        <p:spPr bwMode="auto">
          <a:xfrm>
            <a:off x="456727" y="86330"/>
            <a:ext cx="51720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lvl1pPr marL="228600" indent="-228600">
              <a:defRPr>
                <a:solidFill>
                  <a:srgbClr val="000000"/>
                </a:solidFill>
                <a:latin typeface="Helvetica" pitchFamily="34" charset="0"/>
                <a:ea typeface="Helvetica" pitchFamily="34" charset="0"/>
                <a:cs typeface="Helvetica" pitchFamily="34" charset="0"/>
                <a:sym typeface="Helvetica" pitchFamily="34" charset="0"/>
              </a:defRPr>
            </a:lvl1pPr>
            <a:lvl2pPr marL="742950" indent="-285750">
              <a:defRPr>
                <a:solidFill>
                  <a:srgbClr val="000000"/>
                </a:solidFill>
                <a:latin typeface="Helvetica" pitchFamily="34" charset="0"/>
                <a:ea typeface="Helvetica" pitchFamily="34" charset="0"/>
                <a:cs typeface="Helvetica" pitchFamily="34" charset="0"/>
                <a:sym typeface="Helvetica" pitchFamily="34" charset="0"/>
              </a:defRPr>
            </a:lvl2pPr>
            <a:lvl3pPr marL="1143000" indent="-228600">
              <a:defRPr>
                <a:solidFill>
                  <a:srgbClr val="000000"/>
                </a:solidFill>
                <a:latin typeface="Helvetica" pitchFamily="34" charset="0"/>
                <a:ea typeface="Helvetica" pitchFamily="34" charset="0"/>
                <a:cs typeface="Helvetica" pitchFamily="34" charset="0"/>
                <a:sym typeface="Helvetica" pitchFamily="34" charset="0"/>
              </a:defRPr>
            </a:lvl3pPr>
            <a:lvl4pPr marL="1600200" indent="-228600">
              <a:defRPr>
                <a:solidFill>
                  <a:srgbClr val="000000"/>
                </a:solidFill>
                <a:latin typeface="Helvetica" pitchFamily="34" charset="0"/>
                <a:ea typeface="Helvetica" pitchFamily="34" charset="0"/>
                <a:cs typeface="Helvetica" pitchFamily="34" charset="0"/>
                <a:sym typeface="Helvetica" pitchFamily="34" charset="0"/>
              </a:defRPr>
            </a:lvl4pPr>
            <a:lvl5pPr marL="2057400" indent="-228600">
              <a:defRPr>
                <a:solidFill>
                  <a:srgbClr val="000000"/>
                </a:solidFill>
                <a:latin typeface="Helvetica" pitchFamily="34" charset="0"/>
                <a:ea typeface="Helvetica" pitchFamily="34" charset="0"/>
                <a:cs typeface="Helvetica" pitchFamily="34" charset="0"/>
                <a:sym typeface="Helvetica" pitchFamily="34" charset="0"/>
              </a:defRPr>
            </a:lvl5pPr>
            <a:lvl6pPr marL="25146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6pPr>
            <a:lvl7pPr marL="29718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7pPr>
            <a:lvl8pPr marL="34290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8pPr>
            <a:lvl9pPr marL="3886200" indent="-228600" defTabSz="457200" eaLnBrk="0" fontAlgn="base" hangingPunct="0">
              <a:spcBef>
                <a:spcPct val="0"/>
              </a:spcBef>
              <a:spcAft>
                <a:spcPct val="0"/>
              </a:spcAft>
              <a:defRPr>
                <a:solidFill>
                  <a:srgbClr val="000000"/>
                </a:solidFill>
                <a:latin typeface="Helvetica" pitchFamily="34" charset="0"/>
                <a:ea typeface="Helvetica" pitchFamily="34" charset="0"/>
                <a:cs typeface="Helvetica" pitchFamily="34" charset="0"/>
                <a:sym typeface="Helvetica" pitchFamily="34" charset="0"/>
              </a:defRPr>
            </a:lvl9pPr>
          </a:lstStyle>
          <a:p>
            <a:pPr marL="171450" indent="-171450" defTabSz="685800">
              <a:defRPr/>
            </a:pPr>
            <a:r>
              <a:rPr lang="zh-CN" altLang="en-US" sz="2700" b="1" dirty="0">
                <a:solidFill>
                  <a:srgbClr val="FF0000"/>
                </a:solidFill>
                <a:latin typeface="微软雅黑" panose="020B0503020204020204" pitchFamily="34" charset="-122"/>
                <a:ea typeface="微软雅黑" panose="020B0503020204020204" pitchFamily="34" charset="-122"/>
              </a:rPr>
              <a:t>阿里巴巴国际站 平台数据</a:t>
            </a:r>
            <a:endParaRPr lang="zh-CN" altLang="zh-CN" sz="2700" b="1" dirty="0">
              <a:solidFill>
                <a:srgbClr val="FF0000"/>
              </a:solidFill>
              <a:latin typeface="微软雅黑" panose="020B0503020204020204" pitchFamily="34" charset="-122"/>
              <a:ea typeface="微软雅黑" panose="020B0503020204020204" pitchFamily="34" charset="-122"/>
            </a:endParaRPr>
          </a:p>
        </p:txBody>
      </p:sp>
      <p:sp>
        <p:nvSpPr>
          <p:cNvPr id="30" name="object 10"/>
          <p:cNvSpPr/>
          <p:nvPr/>
        </p:nvSpPr>
        <p:spPr>
          <a:xfrm>
            <a:off x="255460" y="712660"/>
            <a:ext cx="8633460" cy="0"/>
          </a:xfrm>
          <a:custGeom>
            <a:avLst/>
            <a:gdLst/>
            <a:ahLst/>
            <a:cxnLst/>
            <a:rect l="l" t="t" r="r" b="b"/>
            <a:pathLst>
              <a:path w="11511280">
                <a:moveTo>
                  <a:pt x="0" y="0"/>
                </a:moveTo>
                <a:lnTo>
                  <a:pt x="11511280" y="0"/>
                </a:lnTo>
              </a:path>
            </a:pathLst>
          </a:custGeom>
          <a:ln w="35052">
            <a:solidFill>
              <a:srgbClr val="EC7C30"/>
            </a:solidFill>
          </a:ln>
        </p:spPr>
        <p:txBody>
          <a:bodyPr wrap="square" lIns="0" tIns="0" rIns="0" bIns="0" rtlCol="0"/>
          <a:lstStyle/>
          <a:p>
            <a:endParaRPr sz="13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文本框 99"/>
          <p:cNvSpPr txBox="1"/>
          <p:nvPr/>
        </p:nvSpPr>
        <p:spPr>
          <a:xfrm>
            <a:off x="271145" y="75248"/>
            <a:ext cx="5172075" cy="414020"/>
          </a:xfrm>
          <a:prstGeom prst="rect">
            <a:avLst/>
          </a:prstGeom>
          <a:noFill/>
          <a:ln w="12700">
            <a:noFill/>
          </a:ln>
        </p:spPr>
        <p:txBody>
          <a:bodyPr lIns="34289" rIns="34289">
            <a:spAutoFit/>
          </a:bodyPr>
          <a:p>
            <a:pPr marL="228600" indent="-228600" eaLnBrk="1"/>
            <a:r>
              <a:rPr lang="zh-CN" altLang="en-US" sz="2100" b="1" dirty="0">
                <a:solidFill>
                  <a:schemeClr val="bg1"/>
                </a:solidFill>
                <a:latin typeface="微软雅黑" panose="020B0503020204020204" pitchFamily="34" charset="-122"/>
                <a:ea typeface="微软雅黑" panose="020B0503020204020204" pitchFamily="34" charset="-122"/>
              </a:rPr>
              <a:t>阿里巴巴国际站 数据趋势</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sp>
        <p:nvSpPr>
          <p:cNvPr id="17411" name="object 6"/>
          <p:cNvSpPr txBox="1"/>
          <p:nvPr/>
        </p:nvSpPr>
        <p:spPr>
          <a:xfrm>
            <a:off x="1143000" y="978694"/>
            <a:ext cx="7336631" cy="288925"/>
          </a:xfrm>
          <a:prstGeom prst="rect">
            <a:avLst/>
          </a:prstGeom>
          <a:noFill/>
          <a:ln w="9525">
            <a:noFill/>
          </a:ln>
        </p:spPr>
        <p:txBody>
          <a:bodyPr lIns="0" tIns="12382" rIns="0" bIns="0">
            <a:spAutoFit/>
          </a:bodyPr>
          <a:p>
            <a:pPr marL="12700" indent="0" eaLnBrk="1">
              <a:spcBef>
                <a:spcPts val="125"/>
              </a:spcBef>
            </a:pPr>
            <a:r>
              <a:rPr lang="zh-CN" altLang="zh-CN" dirty="0">
                <a:solidFill>
                  <a:srgbClr val="595959"/>
                </a:solidFill>
                <a:latin typeface="微软雅黑" panose="020B0503020204020204" pitchFamily="34" charset="-122"/>
                <a:ea typeface="微软雅黑" panose="020B0503020204020204" pitchFamily="34" charset="-122"/>
              </a:rPr>
              <a:t>20</a:t>
            </a:r>
            <a:r>
              <a:rPr lang="en-US" altLang="zh-CN" dirty="0">
                <a:solidFill>
                  <a:srgbClr val="595959"/>
                </a:solidFill>
                <a:latin typeface="微软雅黑" panose="020B0503020204020204" pitchFamily="34" charset="-122"/>
                <a:ea typeface="微软雅黑" panose="020B0503020204020204" pitchFamily="34" charset="-122"/>
              </a:rPr>
              <a:t>20</a:t>
            </a:r>
            <a:r>
              <a:rPr lang="zh-CN" altLang="zh-CN" dirty="0">
                <a:solidFill>
                  <a:srgbClr val="595959"/>
                </a:solidFill>
                <a:latin typeface="微软雅黑" panose="020B0503020204020204" pitchFamily="34" charset="-122"/>
                <a:ea typeface="微软雅黑" panose="020B0503020204020204" pitchFamily="34" charset="-122"/>
              </a:rPr>
              <a:t> 年“</a:t>
            </a:r>
            <a:r>
              <a:rPr lang="zh-CN" altLang="en-US" dirty="0">
                <a:solidFill>
                  <a:srgbClr val="595959"/>
                </a:solidFill>
                <a:latin typeface="微软雅黑" panose="020B0503020204020204" pitchFamily="34" charset="-122"/>
                <a:ea typeface="微软雅黑" panose="020B0503020204020204" pitchFamily="34" charset="-122"/>
              </a:rPr>
              <a:t>三</a:t>
            </a:r>
            <a:r>
              <a:rPr lang="zh-CN" altLang="zh-CN" dirty="0">
                <a:solidFill>
                  <a:srgbClr val="595959"/>
                </a:solidFill>
                <a:latin typeface="微软雅黑" panose="020B0503020204020204" pitchFamily="34" charset="-122"/>
                <a:ea typeface="微软雅黑" panose="020B0503020204020204" pitchFamily="34" charset="-122"/>
              </a:rPr>
              <a:t>月</a:t>
            </a:r>
            <a:r>
              <a:rPr lang="zh-CN" altLang="en-US" dirty="0">
                <a:solidFill>
                  <a:srgbClr val="595959"/>
                </a:solidFill>
                <a:latin typeface="微软雅黑" panose="020B0503020204020204" pitchFamily="34" charset="-122"/>
                <a:ea typeface="微软雅黑" panose="020B0503020204020204" pitchFamily="34" charset="-122"/>
              </a:rPr>
              <a:t>新贸</a:t>
            </a:r>
            <a:r>
              <a:rPr lang="zh-CN" altLang="zh-CN" dirty="0">
                <a:solidFill>
                  <a:srgbClr val="595959"/>
                </a:solidFill>
                <a:latin typeface="微软雅黑" panose="020B0503020204020204" pitchFamily="34" charset="-122"/>
                <a:ea typeface="微软雅黑" panose="020B0503020204020204" pitchFamily="34" charset="-122"/>
              </a:rPr>
              <a:t>节”中，</a:t>
            </a:r>
            <a:r>
              <a:rPr lang="zh-CN" altLang="en-US" dirty="0">
                <a:solidFill>
                  <a:srgbClr val="595959"/>
                </a:solidFill>
                <a:latin typeface="微软雅黑" panose="020B0503020204020204" pitchFamily="34" charset="-122"/>
                <a:ea typeface="微软雅黑" panose="020B0503020204020204" pitchFamily="34" charset="-122"/>
              </a:rPr>
              <a:t>中国智造风靡全球。</a:t>
            </a:r>
            <a:endParaRPr lang="zh-CN" altLang="zh-CN" dirty="0">
              <a:solidFill>
                <a:srgbClr val="595959"/>
              </a:solidFill>
              <a:latin typeface="微软雅黑" panose="020B0503020204020204" pitchFamily="34" charset="-122"/>
              <a:ea typeface="微软雅黑" panose="020B0503020204020204" pitchFamily="34" charset="-122"/>
            </a:endParaRPr>
          </a:p>
        </p:txBody>
      </p:sp>
      <p:sp>
        <p:nvSpPr>
          <p:cNvPr id="17412" name="object 134"/>
          <p:cNvSpPr/>
          <p:nvPr/>
        </p:nvSpPr>
        <p:spPr>
          <a:xfrm>
            <a:off x="972741" y="1133475"/>
            <a:ext cx="65484" cy="65485"/>
          </a:xfrm>
          <a:custGeom>
            <a:avLst/>
            <a:gdLst/>
            <a:ahLst/>
            <a:cxnLst>
              <a:cxn ang="0">
                <a:pos x="517975" y="0"/>
              </a:cxn>
              <a:cxn ang="0">
                <a:pos x="316302" y="40711"/>
              </a:cxn>
              <a:cxn ang="0">
                <a:pos x="151669" y="151749"/>
              </a:cxn>
              <a:cxn ang="0">
                <a:pos x="40681" y="316397"/>
              </a:cxn>
              <a:cxn ang="0">
                <a:pos x="0" y="517940"/>
              </a:cxn>
              <a:cxn ang="0">
                <a:pos x="40681" y="719641"/>
              </a:cxn>
              <a:cxn ang="0">
                <a:pos x="151669" y="884351"/>
              </a:cxn>
              <a:cxn ang="0">
                <a:pos x="316302" y="995406"/>
              </a:cxn>
              <a:cxn ang="0">
                <a:pos x="517975" y="1036120"/>
              </a:cxn>
              <a:cxn ang="0">
                <a:pos x="719632" y="995406"/>
              </a:cxn>
              <a:cxn ang="0">
                <a:pos x="884262" y="884351"/>
              </a:cxn>
              <a:cxn ang="0">
                <a:pos x="995255" y="719641"/>
              </a:cxn>
              <a:cxn ang="0">
                <a:pos x="1035964" y="517940"/>
              </a:cxn>
              <a:cxn ang="0">
                <a:pos x="995255" y="316397"/>
              </a:cxn>
              <a:cxn ang="0">
                <a:pos x="884262" y="151749"/>
              </a:cxn>
              <a:cxn ang="0">
                <a:pos x="719632" y="40711"/>
              </a:cxn>
              <a:cxn ang="0">
                <a:pos x="517975" y="0"/>
              </a:cxn>
            </a:cxnLst>
            <a:pathLst>
              <a:path w="57784" h="57785">
                <a:moveTo>
                  <a:pt x="28803" y="0"/>
                </a:moveTo>
                <a:lnTo>
                  <a:pt x="17589" y="2264"/>
                </a:lnTo>
                <a:lnTo>
                  <a:pt x="8434" y="8439"/>
                </a:lnTo>
                <a:lnTo>
                  <a:pt x="2262" y="17595"/>
                </a:lnTo>
                <a:lnTo>
                  <a:pt x="0" y="28803"/>
                </a:lnTo>
                <a:lnTo>
                  <a:pt x="2262" y="40019"/>
                </a:lnTo>
                <a:lnTo>
                  <a:pt x="8434" y="49179"/>
                </a:lnTo>
                <a:lnTo>
                  <a:pt x="17589" y="55355"/>
                </a:lnTo>
                <a:lnTo>
                  <a:pt x="28803" y="57619"/>
                </a:lnTo>
                <a:lnTo>
                  <a:pt x="40017" y="55355"/>
                </a:lnTo>
                <a:lnTo>
                  <a:pt x="49172" y="49179"/>
                </a:lnTo>
                <a:lnTo>
                  <a:pt x="55344" y="40019"/>
                </a:lnTo>
                <a:lnTo>
                  <a:pt x="57607" y="28803"/>
                </a:lnTo>
                <a:lnTo>
                  <a:pt x="55344" y="17595"/>
                </a:lnTo>
                <a:lnTo>
                  <a:pt x="49172" y="8439"/>
                </a:lnTo>
                <a:lnTo>
                  <a:pt x="40017" y="2264"/>
                </a:lnTo>
                <a:lnTo>
                  <a:pt x="28803" y="0"/>
                </a:lnTo>
                <a:close/>
              </a:path>
            </a:pathLst>
          </a:custGeom>
          <a:solidFill>
            <a:srgbClr val="F36D2D">
              <a:alpha val="100000"/>
            </a:srgbClr>
          </a:solidFill>
          <a:ln w="9525">
            <a:noFill/>
          </a:ln>
        </p:spPr>
        <p:txBody>
          <a:bodyPr/>
          <a:p>
            <a:endParaRPr lang="zh-CN" altLang="en-US" sz="1350"/>
          </a:p>
        </p:txBody>
      </p:sp>
      <p:sp>
        <p:nvSpPr>
          <p:cNvPr id="17413" name="object 35"/>
          <p:cNvSpPr txBox="1"/>
          <p:nvPr/>
        </p:nvSpPr>
        <p:spPr>
          <a:xfrm>
            <a:off x="4664869" y="4541044"/>
            <a:ext cx="2886075" cy="299085"/>
          </a:xfrm>
          <a:prstGeom prst="rect">
            <a:avLst/>
          </a:prstGeom>
          <a:noFill/>
          <a:ln w="9525">
            <a:noFill/>
          </a:ln>
        </p:spPr>
        <p:txBody>
          <a:bodyPr lIns="0" tIns="9525" rIns="0" bIns="0">
            <a:spAutoFit/>
          </a:bodyPr>
          <a:p>
            <a:pPr marL="12700" indent="0" algn="r" eaLnBrk="1">
              <a:spcBef>
                <a:spcPts val="100"/>
              </a:spcBef>
            </a:pPr>
            <a:r>
              <a:rPr lang="zh-CN" altLang="zh-CN" sz="900" dirty="0">
                <a:solidFill>
                  <a:srgbClr val="42494E"/>
                </a:solidFill>
                <a:latin typeface="微软雅黑" panose="020B0503020204020204" pitchFamily="34" charset="-122"/>
                <a:ea typeface="微软雅黑" panose="020B0503020204020204" pitchFamily="34" charset="-122"/>
              </a:rPr>
              <a:t>*数据来源：阿里巴巴国际</a:t>
            </a:r>
            <a:r>
              <a:rPr lang="zh-CN" altLang="en-US" sz="900" dirty="0">
                <a:solidFill>
                  <a:srgbClr val="42494E"/>
                </a:solidFill>
                <a:latin typeface="微软雅黑" panose="020B0503020204020204" pitchFamily="34" charset="-122"/>
                <a:ea typeface="微软雅黑" panose="020B0503020204020204" pitchFamily="34" charset="-122"/>
              </a:rPr>
              <a:t>三月新贸节数据</a:t>
            </a:r>
            <a:endParaRPr lang="en-US" altLang="zh-CN" sz="900" dirty="0">
              <a:solidFill>
                <a:srgbClr val="42494E"/>
              </a:solidFill>
              <a:latin typeface="微软雅黑" panose="020B0503020204020204" pitchFamily="34" charset="-122"/>
              <a:ea typeface="微软雅黑" panose="020B0503020204020204" pitchFamily="34" charset="-122"/>
            </a:endParaRPr>
          </a:p>
          <a:p>
            <a:pPr marL="12700" indent="0" algn="r" eaLnBrk="1">
              <a:spcBef>
                <a:spcPts val="100"/>
              </a:spcBef>
            </a:pPr>
            <a:r>
              <a:rPr lang="zh-CN" altLang="zh-CN" sz="900" dirty="0">
                <a:solidFill>
                  <a:srgbClr val="42494E"/>
                </a:solidFill>
                <a:latin typeface="微软雅黑" panose="020B0503020204020204" pitchFamily="34" charset="-122"/>
                <a:ea typeface="微软雅黑" panose="020B0503020204020204" pitchFamily="34" charset="-122"/>
              </a:rPr>
              <a:t>* 统计日期：  截止20</a:t>
            </a:r>
            <a:r>
              <a:rPr lang="en-US" altLang="zh-CN" sz="900" dirty="0">
                <a:solidFill>
                  <a:srgbClr val="42494E"/>
                </a:solidFill>
                <a:latin typeface="微软雅黑" panose="020B0503020204020204" pitchFamily="34" charset="-122"/>
                <a:ea typeface="微软雅黑" panose="020B0503020204020204" pitchFamily="34" charset="-122"/>
              </a:rPr>
              <a:t>20</a:t>
            </a:r>
            <a:r>
              <a:rPr lang="zh-CN" altLang="zh-CN" sz="900" dirty="0">
                <a:solidFill>
                  <a:srgbClr val="42494E"/>
                </a:solidFill>
                <a:latin typeface="微软雅黑" panose="020B0503020204020204" pitchFamily="34" charset="-122"/>
                <a:ea typeface="微软雅黑" panose="020B0503020204020204" pitchFamily="34" charset="-122"/>
              </a:rPr>
              <a:t>年</a:t>
            </a:r>
            <a:r>
              <a:rPr lang="en-US" altLang="zh-CN" sz="900" dirty="0">
                <a:solidFill>
                  <a:srgbClr val="42494E"/>
                </a:solidFill>
                <a:latin typeface="微软雅黑" panose="020B0503020204020204" pitchFamily="34" charset="-122"/>
                <a:ea typeface="微软雅黑" panose="020B0503020204020204" pitchFamily="34" charset="-122"/>
              </a:rPr>
              <a:t>3</a:t>
            </a:r>
            <a:r>
              <a:rPr lang="zh-CN" altLang="zh-CN" sz="900" dirty="0">
                <a:solidFill>
                  <a:srgbClr val="42494E"/>
                </a:solidFill>
                <a:latin typeface="微软雅黑" panose="020B0503020204020204" pitchFamily="34" charset="-122"/>
                <a:ea typeface="微软雅黑" panose="020B0503020204020204" pitchFamily="34" charset="-122"/>
              </a:rPr>
              <a:t>月</a:t>
            </a:r>
            <a:r>
              <a:rPr lang="en-US" altLang="zh-CN" sz="900" dirty="0">
                <a:solidFill>
                  <a:srgbClr val="42494E"/>
                </a:solidFill>
                <a:latin typeface="微软雅黑" panose="020B0503020204020204" pitchFamily="34" charset="-122"/>
                <a:ea typeface="微软雅黑" panose="020B0503020204020204" pitchFamily="34" charset="-122"/>
              </a:rPr>
              <a:t>3</a:t>
            </a:r>
            <a:r>
              <a:rPr lang="zh-CN" altLang="zh-CN" sz="900" dirty="0">
                <a:solidFill>
                  <a:srgbClr val="42494E"/>
                </a:solidFill>
                <a:latin typeface="微软雅黑" panose="020B0503020204020204" pitchFamily="34" charset="-122"/>
                <a:ea typeface="微软雅黑" panose="020B0503020204020204" pitchFamily="34" charset="-122"/>
              </a:rPr>
              <a:t>1日</a:t>
            </a:r>
            <a:endParaRPr lang="en-US" altLang="zh-CN" sz="900" dirty="0">
              <a:solidFill>
                <a:srgbClr val="42494E"/>
              </a:solidFill>
              <a:latin typeface="微软雅黑" panose="020B0503020204020204" pitchFamily="34" charset="-122"/>
              <a:ea typeface="微软雅黑" panose="020B0503020204020204" pitchFamily="34" charset="-122"/>
            </a:endParaRPr>
          </a:p>
        </p:txBody>
      </p:sp>
      <p:graphicFrame>
        <p:nvGraphicFramePr>
          <p:cNvPr id="83" name="图表 82"/>
          <p:cNvGraphicFramePr/>
          <p:nvPr/>
        </p:nvGraphicFramePr>
        <p:xfrm>
          <a:off x="972741" y="1030325"/>
          <a:ext cx="7284567" cy="2675767"/>
        </p:xfrm>
        <a:graphic>
          <a:graphicData uri="http://schemas.openxmlformats.org/drawingml/2006/chart">
            <c:chart xmlns:c="http://schemas.openxmlformats.org/drawingml/2006/chart" xmlns:r="http://schemas.openxmlformats.org/officeDocument/2006/relationships" r:id="rId1"/>
          </a:graphicData>
        </a:graphic>
      </p:graphicFrame>
      <p:pic>
        <p:nvPicPr>
          <p:cNvPr id="17415" name="图片 1"/>
          <p:cNvPicPr>
            <a:picLocks noChangeAspect="1"/>
          </p:cNvPicPr>
          <p:nvPr/>
        </p:nvPicPr>
        <p:blipFill>
          <a:blip r:embed="rId2"/>
          <a:stretch>
            <a:fillRect/>
          </a:stretch>
        </p:blipFill>
        <p:spPr>
          <a:xfrm>
            <a:off x="1331119" y="3702844"/>
            <a:ext cx="323850" cy="300038"/>
          </a:xfrm>
          <a:prstGeom prst="rect">
            <a:avLst/>
          </a:prstGeom>
          <a:noFill/>
          <a:ln w="9525">
            <a:noFill/>
          </a:ln>
        </p:spPr>
      </p:pic>
      <p:sp>
        <p:nvSpPr>
          <p:cNvPr id="19" name="文本框 18"/>
          <p:cNvSpPr txBox="1"/>
          <p:nvPr/>
        </p:nvSpPr>
        <p:spPr>
          <a:xfrm>
            <a:off x="1657033" y="3757613"/>
            <a:ext cx="295910" cy="2057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spcFirstLastPara="1" wrap="none" lIns="34288" tIns="34288" rIns="34288" bIns="34288" spcCol="3810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rPr>
              <a:t>机械</a:t>
            </a:r>
            <a:endPar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endParaRPr>
          </a:p>
        </p:txBody>
      </p:sp>
      <p:pic>
        <p:nvPicPr>
          <p:cNvPr id="17417" name="图片 19"/>
          <p:cNvPicPr>
            <a:picLocks noChangeAspect="1"/>
          </p:cNvPicPr>
          <p:nvPr/>
        </p:nvPicPr>
        <p:blipFill>
          <a:blip r:embed="rId3"/>
          <a:stretch>
            <a:fillRect/>
          </a:stretch>
        </p:blipFill>
        <p:spPr>
          <a:xfrm>
            <a:off x="2458641" y="3721894"/>
            <a:ext cx="264319" cy="264319"/>
          </a:xfrm>
          <a:prstGeom prst="rect">
            <a:avLst/>
          </a:prstGeom>
          <a:noFill/>
          <a:ln w="9525">
            <a:noFill/>
          </a:ln>
        </p:spPr>
      </p:pic>
      <p:sp>
        <p:nvSpPr>
          <p:cNvPr id="87" name="文本框 86"/>
          <p:cNvSpPr txBox="1"/>
          <p:nvPr/>
        </p:nvSpPr>
        <p:spPr>
          <a:xfrm>
            <a:off x="2708354" y="3754041"/>
            <a:ext cx="524510" cy="2057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spcFirstLastPara="1" wrap="none" lIns="34288" tIns="34288" rIns="34288" bIns="34288" spcCol="3810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rPr>
              <a:t>家居用品</a:t>
            </a:r>
            <a:endPar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endParaRPr>
          </a:p>
        </p:txBody>
      </p:sp>
      <p:pic>
        <p:nvPicPr>
          <p:cNvPr id="17419" name="图片 20"/>
          <p:cNvPicPr>
            <a:picLocks noChangeAspect="1"/>
          </p:cNvPicPr>
          <p:nvPr/>
        </p:nvPicPr>
        <p:blipFill>
          <a:blip r:embed="rId4"/>
          <a:stretch>
            <a:fillRect/>
          </a:stretch>
        </p:blipFill>
        <p:spPr>
          <a:xfrm>
            <a:off x="3662363" y="3713560"/>
            <a:ext cx="238125" cy="238125"/>
          </a:xfrm>
          <a:prstGeom prst="rect">
            <a:avLst/>
          </a:prstGeom>
          <a:noFill/>
          <a:ln w="9525">
            <a:noFill/>
          </a:ln>
        </p:spPr>
      </p:pic>
      <p:sp>
        <p:nvSpPr>
          <p:cNvPr id="89" name="文本框 88"/>
          <p:cNvSpPr txBox="1"/>
          <p:nvPr/>
        </p:nvSpPr>
        <p:spPr>
          <a:xfrm>
            <a:off x="3896598" y="3742135"/>
            <a:ext cx="524510" cy="2057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spcFirstLastPara="1" wrap="none" lIns="34288" tIns="34288" rIns="34288" bIns="34288" spcCol="3810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rPr>
              <a:t>消费电子</a:t>
            </a:r>
            <a:endPar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endParaRPr>
          </a:p>
        </p:txBody>
      </p:sp>
      <p:pic>
        <p:nvPicPr>
          <p:cNvPr id="17421" name="图片 21"/>
          <p:cNvPicPr>
            <a:picLocks noChangeAspect="1"/>
          </p:cNvPicPr>
          <p:nvPr/>
        </p:nvPicPr>
        <p:blipFill>
          <a:blip r:embed="rId5"/>
          <a:stretch>
            <a:fillRect/>
          </a:stretch>
        </p:blipFill>
        <p:spPr>
          <a:xfrm>
            <a:off x="4833938" y="3704035"/>
            <a:ext cx="260747" cy="261938"/>
          </a:xfrm>
          <a:prstGeom prst="rect">
            <a:avLst/>
          </a:prstGeom>
          <a:noFill/>
          <a:ln w="9525">
            <a:noFill/>
          </a:ln>
        </p:spPr>
      </p:pic>
      <p:sp>
        <p:nvSpPr>
          <p:cNvPr id="91" name="文本框 90"/>
          <p:cNvSpPr txBox="1"/>
          <p:nvPr/>
        </p:nvSpPr>
        <p:spPr>
          <a:xfrm>
            <a:off x="5083652" y="3731419"/>
            <a:ext cx="524510" cy="2057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spcFirstLastPara="1" wrap="none" lIns="34288" tIns="34288" rIns="34288" bIns="34288" spcCol="3810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rPr>
              <a:t>美容个护</a:t>
            </a:r>
            <a:endPar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endParaRPr>
          </a:p>
        </p:txBody>
      </p:sp>
      <p:pic>
        <p:nvPicPr>
          <p:cNvPr id="17423" name="图片 22"/>
          <p:cNvPicPr>
            <a:picLocks noChangeAspect="1"/>
          </p:cNvPicPr>
          <p:nvPr/>
        </p:nvPicPr>
        <p:blipFill>
          <a:blip r:embed="rId6"/>
          <a:stretch>
            <a:fillRect/>
          </a:stretch>
        </p:blipFill>
        <p:spPr>
          <a:xfrm>
            <a:off x="6019800" y="3687366"/>
            <a:ext cx="264319" cy="264319"/>
          </a:xfrm>
          <a:prstGeom prst="rect">
            <a:avLst/>
          </a:prstGeom>
          <a:noFill/>
          <a:ln w="9525">
            <a:noFill/>
          </a:ln>
        </p:spPr>
      </p:pic>
      <p:sp>
        <p:nvSpPr>
          <p:cNvPr id="93" name="文本框 92"/>
          <p:cNvSpPr txBox="1"/>
          <p:nvPr/>
        </p:nvSpPr>
        <p:spPr>
          <a:xfrm>
            <a:off x="6271895" y="3742135"/>
            <a:ext cx="524510" cy="2057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spcFirstLastPara="1" wrap="none" lIns="34288" tIns="34288" rIns="34288" bIns="34288" spcCol="3810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rPr>
              <a:t>包装印刷</a:t>
            </a:r>
            <a:endPar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endParaRPr>
          </a:p>
        </p:txBody>
      </p:sp>
      <p:pic>
        <p:nvPicPr>
          <p:cNvPr id="17425" name="图片 23"/>
          <p:cNvPicPr>
            <a:picLocks noChangeAspect="1"/>
          </p:cNvPicPr>
          <p:nvPr/>
        </p:nvPicPr>
        <p:blipFill>
          <a:blip r:embed="rId7"/>
          <a:stretch>
            <a:fillRect/>
          </a:stretch>
        </p:blipFill>
        <p:spPr>
          <a:xfrm>
            <a:off x="7177088" y="3618310"/>
            <a:ext cx="321469" cy="321469"/>
          </a:xfrm>
          <a:prstGeom prst="rect">
            <a:avLst/>
          </a:prstGeom>
          <a:noFill/>
          <a:ln w="9525">
            <a:noFill/>
          </a:ln>
        </p:spPr>
      </p:pic>
      <p:sp>
        <p:nvSpPr>
          <p:cNvPr id="95" name="文本框 94"/>
          <p:cNvSpPr txBox="1"/>
          <p:nvPr/>
        </p:nvSpPr>
        <p:spPr>
          <a:xfrm>
            <a:off x="7470854" y="3731419"/>
            <a:ext cx="524510" cy="2057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spcFirstLastPara="1" wrap="none" lIns="34288" tIns="34288" rIns="34288" bIns="34288" spcCol="3810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rPr>
              <a:t>医药保健</a:t>
            </a:r>
            <a:endPar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endParaRPr>
          </a:p>
        </p:txBody>
      </p:sp>
      <p:sp>
        <p:nvSpPr>
          <p:cNvPr id="17427" name="矩形 24"/>
          <p:cNvSpPr/>
          <p:nvPr/>
        </p:nvSpPr>
        <p:spPr>
          <a:xfrm>
            <a:off x="1219200" y="3013472"/>
            <a:ext cx="430530" cy="229870"/>
          </a:xfrm>
          <a:prstGeom prst="rect">
            <a:avLst/>
          </a:prstGeom>
          <a:noFill/>
          <a:ln w="9525">
            <a:noFill/>
          </a:ln>
        </p:spPr>
        <p:txBody>
          <a:bodyPr wrap="none">
            <a:spAutoFit/>
          </a:bodyPr>
          <a:p>
            <a:r>
              <a:rPr lang="zh-CN" altLang="en-US" sz="900" dirty="0">
                <a:latin typeface="微软雅黑" panose="020B0503020204020204" pitchFamily="34" charset="-122"/>
                <a:ea typeface="微软雅黑" panose="020B0503020204020204" pitchFamily="34" charset="-122"/>
              </a:rPr>
              <a:t>51%</a:t>
            </a:r>
            <a:endParaRPr lang="zh-CN" altLang="en-US" sz="900" dirty="0">
              <a:latin typeface="微软雅黑" panose="020B0503020204020204" pitchFamily="34" charset="-122"/>
              <a:ea typeface="微软雅黑" panose="020B0503020204020204" pitchFamily="34" charset="-122"/>
            </a:endParaRPr>
          </a:p>
        </p:txBody>
      </p:sp>
      <p:sp>
        <p:nvSpPr>
          <p:cNvPr id="17428" name="矩形 96"/>
          <p:cNvSpPr/>
          <p:nvPr/>
        </p:nvSpPr>
        <p:spPr>
          <a:xfrm>
            <a:off x="1493044" y="3169444"/>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32</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29" name="矩形 97"/>
          <p:cNvSpPr/>
          <p:nvPr/>
        </p:nvSpPr>
        <p:spPr>
          <a:xfrm>
            <a:off x="1789510" y="3142060"/>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37</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30" name="矩形 98"/>
          <p:cNvSpPr/>
          <p:nvPr/>
        </p:nvSpPr>
        <p:spPr>
          <a:xfrm>
            <a:off x="2375297" y="2584847"/>
            <a:ext cx="50165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115</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31" name="矩形 99"/>
          <p:cNvSpPr/>
          <p:nvPr/>
        </p:nvSpPr>
        <p:spPr>
          <a:xfrm>
            <a:off x="2644378" y="3138488"/>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36</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32" name="矩形 100"/>
          <p:cNvSpPr/>
          <p:nvPr/>
        </p:nvSpPr>
        <p:spPr>
          <a:xfrm>
            <a:off x="2936081" y="3189685"/>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29</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33" name="矩形 101"/>
          <p:cNvSpPr/>
          <p:nvPr/>
        </p:nvSpPr>
        <p:spPr>
          <a:xfrm>
            <a:off x="3594497" y="2761060"/>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92</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34" name="矩形 102"/>
          <p:cNvSpPr/>
          <p:nvPr/>
        </p:nvSpPr>
        <p:spPr>
          <a:xfrm>
            <a:off x="3837385" y="3196828"/>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29</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35" name="矩形 103"/>
          <p:cNvSpPr/>
          <p:nvPr/>
        </p:nvSpPr>
        <p:spPr>
          <a:xfrm>
            <a:off x="4111228" y="3148013"/>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34</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36" name="矩形 104"/>
          <p:cNvSpPr/>
          <p:nvPr/>
        </p:nvSpPr>
        <p:spPr>
          <a:xfrm>
            <a:off x="4748213" y="2382441"/>
            <a:ext cx="50165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144</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37" name="矩形 105"/>
          <p:cNvSpPr/>
          <p:nvPr/>
        </p:nvSpPr>
        <p:spPr>
          <a:xfrm>
            <a:off x="5012531" y="2988469"/>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61</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38" name="矩形 106"/>
          <p:cNvSpPr/>
          <p:nvPr/>
        </p:nvSpPr>
        <p:spPr>
          <a:xfrm>
            <a:off x="5300663" y="3027760"/>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55</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39" name="矩形 107"/>
          <p:cNvSpPr/>
          <p:nvPr/>
        </p:nvSpPr>
        <p:spPr>
          <a:xfrm>
            <a:off x="5940029" y="2749153"/>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93</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40" name="矩形 108"/>
          <p:cNvSpPr/>
          <p:nvPr/>
        </p:nvSpPr>
        <p:spPr>
          <a:xfrm>
            <a:off x="6206729" y="3161110"/>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36</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41" name="矩形 109"/>
          <p:cNvSpPr/>
          <p:nvPr/>
        </p:nvSpPr>
        <p:spPr>
          <a:xfrm>
            <a:off x="6466285" y="3068241"/>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47</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42" name="矩形 110"/>
          <p:cNvSpPr/>
          <p:nvPr/>
        </p:nvSpPr>
        <p:spPr>
          <a:xfrm>
            <a:off x="7109222" y="1270397"/>
            <a:ext cx="50165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304</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43" name="矩形 111"/>
          <p:cNvSpPr/>
          <p:nvPr/>
        </p:nvSpPr>
        <p:spPr>
          <a:xfrm>
            <a:off x="7379494" y="2783681"/>
            <a:ext cx="43053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88</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7444" name="矩形 112"/>
          <p:cNvSpPr/>
          <p:nvPr/>
        </p:nvSpPr>
        <p:spPr>
          <a:xfrm>
            <a:off x="7633097" y="2628900"/>
            <a:ext cx="501650" cy="229870"/>
          </a:xfrm>
          <a:prstGeom prst="rect">
            <a:avLst/>
          </a:prstGeom>
          <a:noFill/>
          <a:ln w="9525">
            <a:noFill/>
          </a:ln>
        </p:spPr>
        <p:txBody>
          <a:bodyPr wrap="none">
            <a:spAutoFit/>
          </a:bodyPr>
          <a:p>
            <a:r>
              <a:rPr lang="en-US" altLang="zh-CN" sz="900" dirty="0">
                <a:latin typeface="微软雅黑" panose="020B0503020204020204" pitchFamily="34" charset="-122"/>
                <a:ea typeface="微软雅黑" panose="020B0503020204020204" pitchFamily="34" charset="-122"/>
              </a:rPr>
              <a:t>110</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26" name="矩形 25"/>
          <p:cNvSpPr/>
          <p:nvPr/>
        </p:nvSpPr>
        <p:spPr>
          <a:xfrm>
            <a:off x="3345656" y="4181515"/>
            <a:ext cx="76200" cy="274955"/>
          </a:xfrm>
          <a:prstGeom prst="rect">
            <a:avLst/>
          </a:prstGeom>
          <a:solidFill>
            <a:schemeClr val="bg1">
              <a:lumMod val="75000"/>
            </a:schemeClr>
          </a:solidFill>
          <a:ln w="25400" cap="flat">
            <a:noFill/>
            <a:prstDash val="solid"/>
            <a:round/>
          </a:ln>
          <a:effectLst>
            <a:outerShdw blurRad="38100" dist="23000" dir="5400000" rotWithShape="0">
              <a:srgbClr val="000000">
                <a:alpha val="35000"/>
              </a:srgbClr>
            </a:outerShdw>
          </a:effectLst>
        </p:spPr>
        <p:style>
          <a:lnRef idx="0">
            <a:srgbClr val="FFFFFF"/>
          </a:lnRef>
          <a:fillRef idx="0">
            <a:srgbClr val="FFFFFF"/>
          </a:fillRef>
          <a:effectRef idx="0">
            <a:srgbClr val="FFFFFF"/>
          </a:effectRef>
          <a:fontRef idx="none"/>
        </p:style>
        <p:txBody>
          <a:bodyPr spcFirstLastPara="1" lIns="34288" tIns="34288" rIns="34288" bIns="34288" spcCol="38100" anchor="ctr">
            <a:spAutoFit/>
          </a:bodyPr>
          <a:lstStyle/>
          <a:p>
            <a:pPr marL="0" marR="0" lvl="0" indent="0" algn="l" defTabSz="457200" rtl="0" eaLnBrk="0" fontAlgn="auto" latinLnBrk="0" hangingPunct="0">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000000"/>
              </a:solidFill>
              <a:effectLst/>
              <a:uLnTx/>
              <a:uFillTx/>
              <a:latin typeface="+mj-lt"/>
              <a:ea typeface="+mj-ea"/>
              <a:cs typeface="+mj-cs"/>
              <a:sym typeface="Helvetica"/>
            </a:endParaRPr>
          </a:p>
        </p:txBody>
      </p:sp>
      <p:sp>
        <p:nvSpPr>
          <p:cNvPr id="115" name="文本框 114"/>
          <p:cNvSpPr txBox="1"/>
          <p:nvPr/>
        </p:nvSpPr>
        <p:spPr>
          <a:xfrm>
            <a:off x="3425111" y="4214813"/>
            <a:ext cx="524510" cy="2057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spcFirstLastPara="1" wrap="none" lIns="34288" tIns="34288" rIns="34288" bIns="34288" spcCol="3810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rPr>
              <a:t>交易总额</a:t>
            </a:r>
            <a:endPar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endParaRPr>
          </a:p>
        </p:txBody>
      </p:sp>
      <p:sp>
        <p:nvSpPr>
          <p:cNvPr id="116" name="矩形 115"/>
          <p:cNvSpPr/>
          <p:nvPr/>
        </p:nvSpPr>
        <p:spPr>
          <a:xfrm>
            <a:off x="4157663" y="4181515"/>
            <a:ext cx="76200" cy="274955"/>
          </a:xfrm>
          <a:prstGeom prst="rect">
            <a:avLst/>
          </a:prstGeom>
          <a:solidFill>
            <a:schemeClr val="tx1">
              <a:lumMod val="65000"/>
              <a:lumOff val="35000"/>
            </a:schemeClr>
          </a:solidFill>
          <a:ln w="25400" cap="flat">
            <a:noFill/>
            <a:prstDash val="solid"/>
            <a:round/>
          </a:ln>
          <a:effectLst>
            <a:outerShdw blurRad="38100" dist="23000" dir="5400000" rotWithShape="0">
              <a:srgbClr val="000000">
                <a:alpha val="35000"/>
              </a:srgbClr>
            </a:outerShdw>
          </a:effectLst>
        </p:spPr>
        <p:style>
          <a:lnRef idx="0">
            <a:srgbClr val="FFFFFF"/>
          </a:lnRef>
          <a:fillRef idx="0">
            <a:srgbClr val="FFFFFF"/>
          </a:fillRef>
          <a:effectRef idx="0">
            <a:srgbClr val="FFFFFF"/>
          </a:effectRef>
          <a:fontRef idx="none"/>
        </p:style>
        <p:txBody>
          <a:bodyPr spcFirstLastPara="1" lIns="34288" tIns="34288" rIns="34288" bIns="34288" spcCol="38100" anchor="ctr">
            <a:spAutoFit/>
          </a:bodyPr>
          <a:lstStyle/>
          <a:p>
            <a:pPr marL="0" marR="0" lvl="0" indent="0" algn="l" defTabSz="457200" rtl="0" eaLnBrk="0" fontAlgn="auto" latinLnBrk="0" hangingPunct="0">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000000"/>
              </a:solidFill>
              <a:effectLst/>
              <a:uLnTx/>
              <a:uFillTx/>
              <a:latin typeface="+mj-lt"/>
              <a:ea typeface="+mj-ea"/>
              <a:cs typeface="+mj-cs"/>
              <a:sym typeface="Helvetica"/>
            </a:endParaRPr>
          </a:p>
        </p:txBody>
      </p:sp>
      <p:sp>
        <p:nvSpPr>
          <p:cNvPr id="117" name="文本框 116"/>
          <p:cNvSpPr txBox="1"/>
          <p:nvPr/>
        </p:nvSpPr>
        <p:spPr>
          <a:xfrm>
            <a:off x="4228187" y="4214813"/>
            <a:ext cx="638810" cy="2057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spcFirstLastPara="1" wrap="none" lIns="34288" tIns="34288" rIns="34288" bIns="34288" spcCol="3810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rPr>
              <a:t>动销卖家数</a:t>
            </a:r>
            <a:endPar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endParaRPr>
          </a:p>
        </p:txBody>
      </p:sp>
      <p:sp>
        <p:nvSpPr>
          <p:cNvPr id="118" name="矩形 117"/>
          <p:cNvSpPr/>
          <p:nvPr/>
        </p:nvSpPr>
        <p:spPr>
          <a:xfrm>
            <a:off x="5093494" y="4181515"/>
            <a:ext cx="76200" cy="274955"/>
          </a:xfrm>
          <a:prstGeom prst="rect">
            <a:avLst/>
          </a:prstGeom>
          <a:solidFill>
            <a:schemeClr val="accent6">
              <a:lumMod val="75000"/>
            </a:schemeClr>
          </a:solidFill>
          <a:ln w="25400" cap="flat">
            <a:noFill/>
            <a:prstDash val="solid"/>
            <a:round/>
          </a:ln>
          <a:effectLst>
            <a:outerShdw blurRad="38100" dist="23000" dir="5400000" rotWithShape="0">
              <a:srgbClr val="000000">
                <a:alpha val="35000"/>
              </a:srgbClr>
            </a:outerShdw>
          </a:effectLst>
        </p:spPr>
        <p:style>
          <a:lnRef idx="0">
            <a:srgbClr val="FFFFFF"/>
          </a:lnRef>
          <a:fillRef idx="0">
            <a:srgbClr val="FFFFFF"/>
          </a:fillRef>
          <a:effectRef idx="0">
            <a:srgbClr val="FFFFFF"/>
          </a:effectRef>
          <a:fontRef idx="none"/>
        </p:style>
        <p:txBody>
          <a:bodyPr spcFirstLastPara="1" lIns="34288" tIns="34288" rIns="34288" bIns="34288" spcCol="38100" anchor="ctr">
            <a:spAutoFit/>
          </a:bodyPr>
          <a:lstStyle/>
          <a:p>
            <a:pPr marL="0" marR="0" lvl="0" indent="0" algn="l" defTabSz="457200" rtl="0" eaLnBrk="0" fontAlgn="auto" latinLnBrk="0" hangingPunct="0">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000000"/>
              </a:solidFill>
              <a:effectLst/>
              <a:uLnTx/>
              <a:uFillTx/>
              <a:latin typeface="+mj-lt"/>
              <a:ea typeface="+mj-ea"/>
              <a:cs typeface="+mj-cs"/>
              <a:sym typeface="Helvetica"/>
            </a:endParaRPr>
          </a:p>
        </p:txBody>
      </p:sp>
      <p:sp>
        <p:nvSpPr>
          <p:cNvPr id="119" name="文本框 118"/>
          <p:cNvSpPr txBox="1"/>
          <p:nvPr/>
        </p:nvSpPr>
        <p:spPr>
          <a:xfrm>
            <a:off x="5164614" y="4214813"/>
            <a:ext cx="638810" cy="2057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spcFirstLastPara="1" wrap="none" lIns="34288" tIns="34288" rIns="34288" bIns="34288" spcCol="3810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rPr>
              <a:t>支付买家数</a:t>
            </a:r>
            <a:endPar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j-cs"/>
              <a:sym typeface="Helvetica"/>
            </a:endParaRPr>
          </a:p>
        </p:txBody>
      </p:sp>
    </p:spTree>
  </p:cSld>
  <p:clrMapOvr>
    <a:masterClrMapping/>
  </p:clrMapOvr>
  <p:transition spd="med"/>
</p:sld>
</file>

<file path=ppt/tags/tag1.xml><?xml version="1.0" encoding="utf-8"?>
<p:tagLst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13712</Words>
  <Application>WPS 演示</Application>
  <PresentationFormat>全屏显示(16:9)</PresentationFormat>
  <Paragraphs>1217</Paragraphs>
  <Slides>50</Slides>
  <Notes>4</Notes>
  <HiddenSlides>0</HiddenSlides>
  <MMClips>0</MMClips>
  <ScaleCrop>false</ScaleCrop>
  <HeadingPairs>
    <vt:vector size="6" baseType="variant">
      <vt:variant>
        <vt:lpstr>已用的字体</vt:lpstr>
      </vt:variant>
      <vt:variant>
        <vt:i4>49</vt:i4>
      </vt:variant>
      <vt:variant>
        <vt:lpstr>主题</vt:lpstr>
      </vt:variant>
      <vt:variant>
        <vt:i4>1</vt:i4>
      </vt:variant>
      <vt:variant>
        <vt:lpstr>幻灯片标题</vt:lpstr>
      </vt:variant>
      <vt:variant>
        <vt:i4>50</vt:i4>
      </vt:variant>
    </vt:vector>
  </HeadingPairs>
  <TitlesOfParts>
    <vt:vector size="100" baseType="lpstr">
      <vt:lpstr>Arial</vt:lpstr>
      <vt:lpstr>方正书宋_GBK</vt:lpstr>
      <vt:lpstr>Wingdings</vt:lpstr>
      <vt:lpstr>微软雅黑</vt:lpstr>
      <vt:lpstr>汉仪旗黑KW</vt:lpstr>
      <vt:lpstr>微软雅黑</vt:lpstr>
      <vt:lpstr>Helvetica</vt:lpstr>
      <vt:lpstr>等线</vt:lpstr>
      <vt:lpstr>等线</vt:lpstr>
      <vt:lpstr>楷体</vt:lpstr>
      <vt:lpstr>Microsoft YaHei</vt:lpstr>
      <vt:lpstr>宋体</vt:lpstr>
      <vt:lpstr>Arial</vt:lpstr>
      <vt:lpstr>微软雅黑 Light</vt:lpstr>
      <vt:lpstr>PMingLiU</vt:lpstr>
      <vt:lpstr>宋体-繁</vt:lpstr>
      <vt:lpstr>Times New Roman</vt:lpstr>
      <vt:lpstr>微软雅黑 Light</vt:lpstr>
      <vt:lpstr>Tahoma</vt:lpstr>
      <vt:lpstr>汉仪书宋二KW</vt:lpstr>
      <vt:lpstr>Segoe UI Emoji</vt:lpstr>
      <vt:lpstr>Calibri</vt:lpstr>
      <vt:lpstr>Wingdings</vt:lpstr>
      <vt:lpstr>Segoe UI Semilight</vt:lpstr>
      <vt:lpstr>宋体</vt:lpstr>
      <vt:lpstr>.PingFangSC-Regular</vt:lpstr>
      <vt:lpstr>Helvetica Neue</vt:lpstr>
      <vt:lpstr>宋体</vt:lpstr>
      <vt:lpstr>Arial Unicode MS</vt:lpstr>
      <vt:lpstr>汉仪中等线KW</vt:lpstr>
      <vt:lpstr>汉仪楷体KW</vt:lpstr>
      <vt:lpstr>苹方-简</vt:lpstr>
      <vt:lpstr>Calibri</vt:lpstr>
      <vt:lpstr>Helvetica</vt:lpstr>
      <vt:lpstr>Microsoft YaHei</vt:lpstr>
      <vt:lpstr>Thonburi</vt:lpstr>
      <vt:lpstr>Helvetica Light</vt:lpstr>
      <vt:lpstr>Helvetica Neue Medium</vt:lpstr>
      <vt:lpstr>MingLiU</vt:lpstr>
      <vt:lpstr>Courier New</vt:lpstr>
      <vt:lpstr>PMingLiU</vt:lpstr>
      <vt:lpstr>兰亭黑-繁</vt:lpstr>
      <vt:lpstr>儷宋 Pro</vt:lpstr>
      <vt:lpstr>儷黑 Pro</vt:lpstr>
      <vt:lpstr>宋体-简</vt:lpstr>
      <vt:lpstr>冬青黑体简体中文</vt:lpstr>
      <vt:lpstr>Apple Color Emoji</vt:lpstr>
      <vt:lpstr>Wingdings</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春雷计划2020-阿里巴巴国际站商家扶持政策一览</vt:lpstr>
      <vt:lpstr>PowerPoint 演示文稿</vt:lpstr>
      <vt:lpstr>PowerPoint 演示文稿</vt:lpstr>
      <vt:lpstr>PowerPoint 演示文稿</vt:lpstr>
      <vt:lpstr>新入驻商家流量扶持</vt:lpstr>
      <vt:lpstr>广告产品新手成长方案包</vt:lpstr>
      <vt:lpstr>PowerPoint 演示文稿</vt:lpstr>
      <vt:lpstr>阿里翻译覆盖全球100+语言，让商业没有语言障碍</vt:lpstr>
      <vt:lpstr>PowerPoint 演示文稿</vt:lpstr>
      <vt:lpstr>跨境供应链助力商家货通全球</vt:lpstr>
      <vt:lpstr>跨境供应链服务升级，给客户最具确定性且有温度的本地化服务体验</vt:lpstr>
      <vt:lpstr>信用保障/e收汇+一达通履约新客优享</vt:lpstr>
      <vt:lpstr>数字化物流客户优享</vt:lpstr>
      <vt:lpstr>数字化财税服务客户优享</vt:lpstr>
      <vt:lpstr>数字化金融服务客户优享</vt:lpstr>
      <vt:lpstr>PowerPoint 演示文稿</vt:lpstr>
      <vt:lpstr>新入驻商家无忧起航</vt:lpstr>
      <vt:lpstr>线上商家成长指引体系</vt:lpstr>
      <vt:lpstr>钉钉线上办公支持</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王潇潇</dc:creator>
  <cp:lastModifiedBy>apple</cp:lastModifiedBy>
  <cp:revision>16</cp:revision>
  <dcterms:created xsi:type="dcterms:W3CDTF">2020-06-04T14:31:49Z</dcterms:created>
  <dcterms:modified xsi:type="dcterms:W3CDTF">2020-06-04T14:31:49Z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1900-01-00T00:00:00Z</vt:filetime>
  </property>
  <property fmtid="{D5CDD505-2E9C-101B-9397-08002B2CF9AE}" pid="3" name="Creator">
    <vt:lpwstr>Microsoft® PowerPoint® 2019</vt:lpwstr>
  </property>
  <property fmtid="{D5CDD505-2E9C-101B-9397-08002B2CF9AE}" pid="4" name="LastSaved">
    <vt:filetime>1900-01-00T00:00:00Z</vt:filetime>
  </property>
  <property fmtid="{D5CDD505-2E9C-101B-9397-08002B2CF9AE}" pid="5" name="KSOProductBuildVer">
    <vt:lpwstr>2052-2.3.1.3761</vt:lpwstr>
  </property>
</Properties>
</file>